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648" r:id="rId1"/>
  </p:sldMasterIdLst>
  <p:notesMasterIdLst>
    <p:notesMasterId r:id="rId18"/>
  </p:notesMasterIdLst>
  <p:sldIdLst>
    <p:sldId id="256" r:id="rId2"/>
    <p:sldId id="262" r:id="rId3"/>
    <p:sldId id="273" r:id="rId4"/>
    <p:sldId id="265" r:id="rId5"/>
    <p:sldId id="274" r:id="rId6"/>
    <p:sldId id="275" r:id="rId7"/>
    <p:sldId id="276" r:id="rId8"/>
    <p:sldId id="261" r:id="rId9"/>
    <p:sldId id="277" r:id="rId10"/>
    <p:sldId id="278" r:id="rId11"/>
    <p:sldId id="279" r:id="rId12"/>
    <p:sldId id="280" r:id="rId13"/>
    <p:sldId id="281" r:id="rId14"/>
    <p:sldId id="282" r:id="rId15"/>
    <p:sldId id="283" r:id="rId16"/>
    <p:sldId id="271"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55613" autoAdjust="0"/>
  </p:normalViewPr>
  <p:slideViewPr>
    <p:cSldViewPr snapToGrid="0">
      <p:cViewPr>
        <p:scale>
          <a:sx n="64" d="100"/>
          <a:sy n="64" d="100"/>
        </p:scale>
        <p:origin x="2310" y="13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D288669-F95E-4319-B5D1-20E8F386A04A}" type="datetimeFigureOut">
              <a:rPr lang="en-GB" smtClean="0"/>
              <a:t>03/01/2023</a:t>
            </a:fld>
            <a:endParaRPr lang="en-GB"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AD0E3EE-DBD9-4289-BA20-35F783F12CE8}" type="slidenum">
              <a:rPr lang="en-GB" smtClean="0"/>
              <a:t>‹#›</a:t>
            </a:fld>
            <a:endParaRPr lang="en-GB" dirty="0"/>
          </a:p>
        </p:txBody>
      </p:sp>
    </p:spTree>
    <p:extLst>
      <p:ext uri="{BB962C8B-B14F-4D97-AF65-F5344CB8AC3E}">
        <p14:creationId xmlns:p14="http://schemas.microsoft.com/office/powerpoint/2010/main" val="377449966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s://www.foodaidnetwork.org.uk/cash-first" TargetMode="External"/><Relationship Id="rId2" Type="http://schemas.openxmlformats.org/officeDocument/2006/relationships/slide" Target="../slides/slide13.xml"/><Relationship Id="rId1" Type="http://schemas.openxmlformats.org/officeDocument/2006/relationships/notesMaster" Target="../notesMasters/notesMaster1.xml"/><Relationship Id="rId5" Type="http://schemas.openxmlformats.org/officeDocument/2006/relationships/hyperlink" Target="https://www.youtube.com/watch?v=DIQLLJ7fPqs" TargetMode="External"/><Relationship Id="rId4" Type="http://schemas.openxmlformats.org/officeDocument/2006/relationships/hyperlink" Target="https://www.youtube.com/embed/qemz09khuB0" TargetMode="Externa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s://www.foodaidnetwork.org.uk/cash-first" TargetMode="External"/><Relationship Id="rId2" Type="http://schemas.openxmlformats.org/officeDocument/2006/relationships/slide" Target="../slides/slide14.xml"/><Relationship Id="rId1" Type="http://schemas.openxmlformats.org/officeDocument/2006/relationships/notesMaster" Target="../notesMasters/notesMaster1.xml"/><Relationship Id="rId5" Type="http://schemas.openxmlformats.org/officeDocument/2006/relationships/hyperlink" Target="https://www.youtube.com/watch?v=DIQLLJ7fPqs" TargetMode="External"/><Relationship Id="rId4" Type="http://schemas.openxmlformats.org/officeDocument/2006/relationships/hyperlink" Target="https://www.youtube.com/embed/qemz09khuB0" TargetMode="External"/></Relationships>
</file>

<file path=ppt/notesSlides/_rels/notesSlide12.xml.rels><?xml version="1.0" encoding="UTF-8" standalone="yes"?>
<Relationships xmlns="http://schemas.openxmlformats.org/package/2006/relationships"><Relationship Id="rId3" Type="http://schemas.openxmlformats.org/officeDocument/2006/relationships/hyperlink" Target="https://www.foodaidnetwork.org.uk/cash-first" TargetMode="External"/><Relationship Id="rId2" Type="http://schemas.openxmlformats.org/officeDocument/2006/relationships/slide" Target="../slides/slide15.xml"/><Relationship Id="rId1" Type="http://schemas.openxmlformats.org/officeDocument/2006/relationships/notesMaster" Target="../notesMasters/notesMaster1.xml"/><Relationship Id="rId5" Type="http://schemas.openxmlformats.org/officeDocument/2006/relationships/hyperlink" Target="https://www.youtube.com/watch?v=DIQLLJ7fPqs" TargetMode="External"/><Relationship Id="rId4" Type="http://schemas.openxmlformats.org/officeDocument/2006/relationships/hyperlink" Target="https://www.youtube.com/embed/qemz09khuB0" TargetMode="External"/></Relationships>
</file>

<file path=ppt/notesSlides/_rels/notesSlide13.xml.rels><?xml version="1.0" encoding="UTF-8" standalone="yes"?>
<Relationships xmlns="http://schemas.openxmlformats.org/package/2006/relationships"><Relationship Id="rId3" Type="http://schemas.openxmlformats.org/officeDocument/2006/relationships/hyperlink" Target="https://www.edinburghcommunityfood.org.uk/cash-first" TargetMode="External"/><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www.edinburghcommunityfood.org.uk/cash-first#:~:text=Cash%20first%20approaches%20mean%20providing%20people%20with%20money%2C,form%20of%20support%20to%20people%20facing%20hardship%20locally." TargetMode="External"/><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uploads.strikinglycdn.com/files/bf9f4bfb-abfc-4c08-b2e6-a3a04a27a8b4/IFAN%20Infographic%20(1).pdf?id=3713853" TargetMode="External"/><Relationship Id="rId2" Type="http://schemas.openxmlformats.org/officeDocument/2006/relationships/slide" Target="../slides/slide3.xml"/><Relationship Id="rId1" Type="http://schemas.openxmlformats.org/officeDocument/2006/relationships/notesMaster" Target="../notesMasters/notesMaster1.xml"/><Relationship Id="rId4" Type="http://schemas.openxmlformats.org/officeDocument/2006/relationships/hyperlink" Target="http://www.foodaidnetwork.org.uk/cash-first" TargetMode="Externa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www.trusselltrust.org/wp-content/uploads/sites/2/2021/11/Trussell-Trust-Mid-Year-stats-data-briefing-April-to-September-2021-1.pdf" TargetMode="External"/><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www.sustainweb.org/events/feb21-cash-first-food-poverty/" TargetMode="External"/><Relationship Id="rId7" Type="http://schemas.openxmlformats.org/officeDocument/2006/relationships/hyperlink" Target="https://www.health.org.uk/evidence-hub/money-and-resources/income/relationship-between-income-and-healthy-life-expectancy-by-local-authority" TargetMode="External"/><Relationship Id="rId2" Type="http://schemas.openxmlformats.org/officeDocument/2006/relationships/slide" Target="../slides/slide7.xml"/><Relationship Id="rId1" Type="http://schemas.openxmlformats.org/officeDocument/2006/relationships/notesMaster" Target="../notesMasters/notesMaster1.xml"/><Relationship Id="rId6" Type="http://schemas.openxmlformats.org/officeDocument/2006/relationships/hyperlink" Target="https://www.trusselltrust.org/wp-content/uploads/sites/2/2022/11/Trussell-Trust-response-to-Leeds-Cash-First-pilot.pdf" TargetMode="External"/><Relationship Id="rId5" Type="http://schemas.openxmlformats.org/officeDocument/2006/relationships/hyperlink" Target="https://www.trusselltrust.org/wp-content/uploads/sites/2/2022/11/Vantage-Point-Research-Leeds-Cash-First-evaluation.pdf" TargetMode="External"/><Relationship Id="rId4" Type="http://schemas.openxmlformats.org/officeDocument/2006/relationships/hyperlink" Target="https://www.trusselltrust.org/wp-content/uploads/sites/2/2022/11/Cash-first-literature-review.pdf" TargetMode="Externa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s://www.sustainweb.org/events/feb21-cash-first-food-poverty/" TargetMode="External"/><Relationship Id="rId7" Type="http://schemas.openxmlformats.org/officeDocument/2006/relationships/hyperlink" Target="https://www.health.org.uk/evidence-hub/money-and-resources/income/relationship-between-income-and-healthy-life-expectancy-by-local-authority" TargetMode="External"/><Relationship Id="rId2" Type="http://schemas.openxmlformats.org/officeDocument/2006/relationships/slide" Target="../slides/slide8.xml"/><Relationship Id="rId1" Type="http://schemas.openxmlformats.org/officeDocument/2006/relationships/notesMaster" Target="../notesMasters/notesMaster1.xml"/><Relationship Id="rId6" Type="http://schemas.openxmlformats.org/officeDocument/2006/relationships/hyperlink" Target="https://www.trusselltrust.org/wp-content/uploads/sites/2/2022/11/Trussell-Trust-response-to-Leeds-Cash-First-pilot.pdf" TargetMode="External"/><Relationship Id="rId5" Type="http://schemas.openxmlformats.org/officeDocument/2006/relationships/hyperlink" Target="https://www.trusselltrust.org/wp-content/uploads/sites/2/2022/11/Vantage-Point-Research-Leeds-Cash-First-evaluation.pdf" TargetMode="External"/><Relationship Id="rId4" Type="http://schemas.openxmlformats.org/officeDocument/2006/relationships/hyperlink" Target="https://www.trusselltrust.org/wp-content/uploads/sites/2/2022/11/Cash-first-literature-review.pdf" TargetMode="Externa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DAD0E3EE-DBD9-4289-BA20-35F783F12CE8}" type="slidenum">
              <a:rPr lang="en-GB" smtClean="0"/>
              <a:t>1</a:t>
            </a:fld>
            <a:endParaRPr lang="en-GB" dirty="0"/>
          </a:p>
        </p:txBody>
      </p:sp>
    </p:spTree>
    <p:extLst>
      <p:ext uri="{BB962C8B-B14F-4D97-AF65-F5344CB8AC3E}">
        <p14:creationId xmlns:p14="http://schemas.microsoft.com/office/powerpoint/2010/main" val="11332969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smtClean="0">
                <a:solidFill>
                  <a:schemeClr val="tx1"/>
                </a:solidFill>
                <a:effectLst/>
                <a:latin typeface="+mn-lt"/>
                <a:ea typeface="+mn-ea"/>
                <a:cs typeface="+mn-cs"/>
              </a:rPr>
              <a:t>Please see these links for further arguments linked to this topic</a:t>
            </a:r>
            <a:br>
              <a:rPr lang="en-GB" sz="1200" kern="1200" dirty="0" smtClean="0">
                <a:solidFill>
                  <a:schemeClr val="tx1"/>
                </a:solidFill>
                <a:effectLst/>
                <a:latin typeface="+mn-lt"/>
                <a:ea typeface="+mn-ea"/>
                <a:cs typeface="+mn-cs"/>
              </a:rPr>
            </a:br>
            <a:r>
              <a:rPr lang="en-GB" sz="1200" u="sng" kern="1200" dirty="0" smtClean="0">
                <a:solidFill>
                  <a:schemeClr val="tx1"/>
                </a:solidFill>
                <a:effectLst/>
                <a:latin typeface="+mn-lt"/>
                <a:ea typeface="+mn-ea"/>
                <a:cs typeface="+mn-cs"/>
                <a:hlinkClick r:id="rId3"/>
              </a:rPr>
              <a:t>Why Cash First? - Independent Food Aid Network UK</a:t>
            </a:r>
            <a:endParaRPr lang="en-GB" sz="1200" kern="1200" dirty="0" smtClean="0">
              <a:solidFill>
                <a:schemeClr val="tx1"/>
              </a:solidFill>
              <a:effectLst/>
              <a:latin typeface="+mn-lt"/>
              <a:ea typeface="+mn-ea"/>
              <a:cs typeface="+mn-cs"/>
            </a:endParaRPr>
          </a:p>
          <a:p>
            <a:pPr lvl="0"/>
            <a:r>
              <a:rPr lang="en-GB" sz="1200" kern="1200" dirty="0" smtClean="0">
                <a:solidFill>
                  <a:schemeClr val="tx1"/>
                </a:solidFill>
                <a:effectLst/>
                <a:latin typeface="+mn-lt"/>
                <a:ea typeface="+mn-ea"/>
                <a:cs typeface="+mn-cs"/>
              </a:rPr>
              <a:t>The case for cash first - moving on from vouchers and food parcels as a response to food insecurity | November 2021 | </a:t>
            </a:r>
            <a:r>
              <a:rPr lang="en-GB" sz="1200" u="sng" kern="1200" dirty="0" smtClean="0">
                <a:solidFill>
                  <a:schemeClr val="tx1"/>
                </a:solidFill>
                <a:effectLst/>
                <a:latin typeface="+mn-lt"/>
                <a:ea typeface="+mn-ea"/>
                <a:cs typeface="+mn-cs"/>
                <a:hlinkClick r:id="rId4"/>
              </a:rPr>
              <a:t>READ HERE</a:t>
            </a:r>
            <a:endParaRPr lang="en-GB" sz="1200" kern="1200" dirty="0" smtClean="0">
              <a:solidFill>
                <a:schemeClr val="tx1"/>
              </a:solidFill>
              <a:effectLst/>
              <a:latin typeface="+mn-lt"/>
              <a:ea typeface="+mn-ea"/>
              <a:cs typeface="+mn-cs"/>
            </a:endParaRPr>
          </a:p>
          <a:p>
            <a:pPr lvl="0"/>
            <a:r>
              <a:rPr lang="en-GB" sz="1200" kern="1200" dirty="0" smtClean="0">
                <a:solidFill>
                  <a:schemeClr val="tx1"/>
                </a:solidFill>
                <a:effectLst/>
                <a:latin typeface="+mn-lt"/>
                <a:ea typeface="+mn-ea"/>
                <a:cs typeface="+mn-cs"/>
              </a:rPr>
              <a:t>Webinar: Cash-first approaches to addressing food poverty | Sustain | February 2021 | </a:t>
            </a:r>
            <a:r>
              <a:rPr lang="en-GB" sz="1200" u="sng" kern="1200" dirty="0" smtClean="0">
                <a:solidFill>
                  <a:schemeClr val="tx1"/>
                </a:solidFill>
                <a:effectLst/>
                <a:latin typeface="+mn-lt"/>
                <a:ea typeface="+mn-ea"/>
                <a:cs typeface="+mn-cs"/>
                <a:hlinkClick r:id="rId5"/>
              </a:rPr>
              <a:t>READ HERE</a:t>
            </a:r>
            <a:endParaRPr lang="en-GB" sz="1200" kern="1200" dirty="0" smtClean="0">
              <a:solidFill>
                <a:schemeClr val="tx1"/>
              </a:solidFill>
              <a:effectLst/>
              <a:latin typeface="+mn-lt"/>
              <a:ea typeface="+mn-ea"/>
              <a:cs typeface="+mn-cs"/>
            </a:endParaRPr>
          </a:p>
          <a:p>
            <a:pPr lvl="0"/>
            <a:r>
              <a:rPr lang="en-GB" sz="1200" kern="1200" dirty="0" smtClean="0">
                <a:solidFill>
                  <a:schemeClr val="tx1"/>
                </a:solidFill>
                <a:effectLst/>
                <a:latin typeface="+mn-lt"/>
                <a:ea typeface="+mn-ea"/>
                <a:cs typeface="+mn-cs"/>
              </a:rPr>
              <a:t>The growing need for charitable food aid and a cash first approach to food insecurity | Isle of Wight Food Waste and Food Poverty Conference | November 2022</a:t>
            </a:r>
          </a:p>
          <a:p>
            <a:r>
              <a:rPr lang="en-GB" sz="1200" kern="1200" dirty="0" smtClean="0">
                <a:solidFill>
                  <a:schemeClr val="tx1"/>
                </a:solidFill>
                <a:effectLst/>
                <a:latin typeface="+mn-lt"/>
                <a:ea typeface="+mn-ea"/>
                <a:cs typeface="+mn-cs"/>
              </a:rPr>
              <a:t> </a:t>
            </a:r>
          </a:p>
          <a:p>
            <a:endParaRPr lang="en-GB" dirty="0"/>
          </a:p>
        </p:txBody>
      </p:sp>
      <p:sp>
        <p:nvSpPr>
          <p:cNvPr id="4" name="Slide Number Placeholder 3"/>
          <p:cNvSpPr>
            <a:spLocks noGrp="1"/>
          </p:cNvSpPr>
          <p:nvPr>
            <p:ph type="sldNum" sz="quarter" idx="10"/>
          </p:nvPr>
        </p:nvSpPr>
        <p:spPr/>
        <p:txBody>
          <a:bodyPr/>
          <a:lstStyle/>
          <a:p>
            <a:fld id="{DAD0E3EE-DBD9-4289-BA20-35F783F12CE8}" type="slidenum">
              <a:rPr lang="en-GB" smtClean="0"/>
              <a:t>13</a:t>
            </a:fld>
            <a:endParaRPr lang="en-GB" dirty="0"/>
          </a:p>
        </p:txBody>
      </p:sp>
    </p:spTree>
    <p:extLst>
      <p:ext uri="{BB962C8B-B14F-4D97-AF65-F5344CB8AC3E}">
        <p14:creationId xmlns:p14="http://schemas.microsoft.com/office/powerpoint/2010/main" val="390521126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smtClean="0">
                <a:solidFill>
                  <a:schemeClr val="tx1"/>
                </a:solidFill>
                <a:effectLst/>
                <a:latin typeface="+mn-lt"/>
                <a:ea typeface="+mn-ea"/>
                <a:cs typeface="+mn-cs"/>
              </a:rPr>
              <a:t>Please see these links for further arguments linked to this topic</a:t>
            </a:r>
            <a:br>
              <a:rPr lang="en-GB" sz="1200" kern="1200" dirty="0" smtClean="0">
                <a:solidFill>
                  <a:schemeClr val="tx1"/>
                </a:solidFill>
                <a:effectLst/>
                <a:latin typeface="+mn-lt"/>
                <a:ea typeface="+mn-ea"/>
                <a:cs typeface="+mn-cs"/>
              </a:rPr>
            </a:br>
            <a:r>
              <a:rPr lang="en-GB" sz="1200" u="sng" kern="1200" dirty="0" smtClean="0">
                <a:solidFill>
                  <a:schemeClr val="tx1"/>
                </a:solidFill>
                <a:effectLst/>
                <a:latin typeface="+mn-lt"/>
                <a:ea typeface="+mn-ea"/>
                <a:cs typeface="+mn-cs"/>
                <a:hlinkClick r:id="rId3"/>
              </a:rPr>
              <a:t>Why Cash First? - Independent Food Aid Network UK</a:t>
            </a:r>
            <a:endParaRPr lang="en-GB" sz="1200" kern="1200" dirty="0" smtClean="0">
              <a:solidFill>
                <a:schemeClr val="tx1"/>
              </a:solidFill>
              <a:effectLst/>
              <a:latin typeface="+mn-lt"/>
              <a:ea typeface="+mn-ea"/>
              <a:cs typeface="+mn-cs"/>
            </a:endParaRPr>
          </a:p>
          <a:p>
            <a:pPr lvl="0"/>
            <a:r>
              <a:rPr lang="en-GB" sz="1200" kern="1200" dirty="0" smtClean="0">
                <a:solidFill>
                  <a:schemeClr val="tx1"/>
                </a:solidFill>
                <a:effectLst/>
                <a:latin typeface="+mn-lt"/>
                <a:ea typeface="+mn-ea"/>
                <a:cs typeface="+mn-cs"/>
              </a:rPr>
              <a:t>The case for cash first - moving on from vouchers and food parcels as a response to food insecurity | November 2021 | </a:t>
            </a:r>
            <a:r>
              <a:rPr lang="en-GB" sz="1200" u="sng" kern="1200" dirty="0" smtClean="0">
                <a:solidFill>
                  <a:schemeClr val="tx1"/>
                </a:solidFill>
                <a:effectLst/>
                <a:latin typeface="+mn-lt"/>
                <a:ea typeface="+mn-ea"/>
                <a:cs typeface="+mn-cs"/>
                <a:hlinkClick r:id="rId4"/>
              </a:rPr>
              <a:t>READ HERE</a:t>
            </a:r>
            <a:endParaRPr lang="en-GB" sz="1200" kern="1200" dirty="0" smtClean="0">
              <a:solidFill>
                <a:schemeClr val="tx1"/>
              </a:solidFill>
              <a:effectLst/>
              <a:latin typeface="+mn-lt"/>
              <a:ea typeface="+mn-ea"/>
              <a:cs typeface="+mn-cs"/>
            </a:endParaRPr>
          </a:p>
          <a:p>
            <a:pPr lvl="0"/>
            <a:r>
              <a:rPr lang="en-GB" sz="1200" kern="1200" dirty="0" smtClean="0">
                <a:solidFill>
                  <a:schemeClr val="tx1"/>
                </a:solidFill>
                <a:effectLst/>
                <a:latin typeface="+mn-lt"/>
                <a:ea typeface="+mn-ea"/>
                <a:cs typeface="+mn-cs"/>
              </a:rPr>
              <a:t>Webinar: Cash-first approaches to addressing food poverty | Sustain | February 2021 | </a:t>
            </a:r>
            <a:r>
              <a:rPr lang="en-GB" sz="1200" u="sng" kern="1200" dirty="0" smtClean="0">
                <a:solidFill>
                  <a:schemeClr val="tx1"/>
                </a:solidFill>
                <a:effectLst/>
                <a:latin typeface="+mn-lt"/>
                <a:ea typeface="+mn-ea"/>
                <a:cs typeface="+mn-cs"/>
                <a:hlinkClick r:id="rId5"/>
              </a:rPr>
              <a:t>READ HERE</a:t>
            </a:r>
            <a:endParaRPr lang="en-GB" sz="1200" kern="1200" dirty="0" smtClean="0">
              <a:solidFill>
                <a:schemeClr val="tx1"/>
              </a:solidFill>
              <a:effectLst/>
              <a:latin typeface="+mn-lt"/>
              <a:ea typeface="+mn-ea"/>
              <a:cs typeface="+mn-cs"/>
            </a:endParaRPr>
          </a:p>
          <a:p>
            <a:pPr lvl="0"/>
            <a:r>
              <a:rPr lang="en-GB" sz="1200" kern="1200" dirty="0" smtClean="0">
                <a:solidFill>
                  <a:schemeClr val="tx1"/>
                </a:solidFill>
                <a:effectLst/>
                <a:latin typeface="+mn-lt"/>
                <a:ea typeface="+mn-ea"/>
                <a:cs typeface="+mn-cs"/>
              </a:rPr>
              <a:t>The growing need for charitable food aid and a cash first approach to food insecurity | Isle of Wight Food Waste and Food Poverty Conference | November 2022</a:t>
            </a:r>
          </a:p>
          <a:p>
            <a:r>
              <a:rPr lang="en-GB" sz="1200" kern="1200" dirty="0" smtClean="0">
                <a:solidFill>
                  <a:schemeClr val="tx1"/>
                </a:solidFill>
                <a:effectLst/>
                <a:latin typeface="+mn-lt"/>
                <a:ea typeface="+mn-ea"/>
                <a:cs typeface="+mn-cs"/>
              </a:rPr>
              <a:t> </a:t>
            </a:r>
          </a:p>
          <a:p>
            <a:endParaRPr lang="en-GB" dirty="0"/>
          </a:p>
        </p:txBody>
      </p:sp>
      <p:sp>
        <p:nvSpPr>
          <p:cNvPr id="4" name="Slide Number Placeholder 3"/>
          <p:cNvSpPr>
            <a:spLocks noGrp="1"/>
          </p:cNvSpPr>
          <p:nvPr>
            <p:ph type="sldNum" sz="quarter" idx="10"/>
          </p:nvPr>
        </p:nvSpPr>
        <p:spPr/>
        <p:txBody>
          <a:bodyPr/>
          <a:lstStyle/>
          <a:p>
            <a:fld id="{DAD0E3EE-DBD9-4289-BA20-35F783F12CE8}" type="slidenum">
              <a:rPr lang="en-GB" smtClean="0"/>
              <a:t>14</a:t>
            </a:fld>
            <a:endParaRPr lang="en-GB" dirty="0"/>
          </a:p>
        </p:txBody>
      </p:sp>
    </p:spTree>
    <p:extLst>
      <p:ext uri="{BB962C8B-B14F-4D97-AF65-F5344CB8AC3E}">
        <p14:creationId xmlns:p14="http://schemas.microsoft.com/office/powerpoint/2010/main" val="345616665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smtClean="0">
                <a:solidFill>
                  <a:schemeClr val="tx1"/>
                </a:solidFill>
                <a:effectLst/>
                <a:latin typeface="+mn-lt"/>
                <a:ea typeface="+mn-ea"/>
                <a:cs typeface="+mn-cs"/>
              </a:rPr>
              <a:t>Please see these links for further arguments linked to this topic</a:t>
            </a:r>
            <a:br>
              <a:rPr lang="en-GB" sz="1200" kern="1200" dirty="0" smtClean="0">
                <a:solidFill>
                  <a:schemeClr val="tx1"/>
                </a:solidFill>
                <a:effectLst/>
                <a:latin typeface="+mn-lt"/>
                <a:ea typeface="+mn-ea"/>
                <a:cs typeface="+mn-cs"/>
              </a:rPr>
            </a:br>
            <a:r>
              <a:rPr lang="en-GB" sz="1200" u="sng" kern="1200" dirty="0" smtClean="0">
                <a:solidFill>
                  <a:schemeClr val="tx1"/>
                </a:solidFill>
                <a:effectLst/>
                <a:latin typeface="+mn-lt"/>
                <a:ea typeface="+mn-ea"/>
                <a:cs typeface="+mn-cs"/>
                <a:hlinkClick r:id="rId3"/>
              </a:rPr>
              <a:t>Why Cash First? - Independent Food Aid Network UK</a:t>
            </a:r>
            <a:endParaRPr lang="en-GB" sz="1200" kern="1200" dirty="0" smtClean="0">
              <a:solidFill>
                <a:schemeClr val="tx1"/>
              </a:solidFill>
              <a:effectLst/>
              <a:latin typeface="+mn-lt"/>
              <a:ea typeface="+mn-ea"/>
              <a:cs typeface="+mn-cs"/>
            </a:endParaRPr>
          </a:p>
          <a:p>
            <a:pPr lvl="0"/>
            <a:r>
              <a:rPr lang="en-GB" sz="1200" kern="1200" dirty="0" smtClean="0">
                <a:solidFill>
                  <a:schemeClr val="tx1"/>
                </a:solidFill>
                <a:effectLst/>
                <a:latin typeface="+mn-lt"/>
                <a:ea typeface="+mn-ea"/>
                <a:cs typeface="+mn-cs"/>
              </a:rPr>
              <a:t>The case for cash first - moving on from vouchers and food parcels as a response to food insecurity | November 2021 | </a:t>
            </a:r>
            <a:r>
              <a:rPr lang="en-GB" sz="1200" u="sng" kern="1200" dirty="0" smtClean="0">
                <a:solidFill>
                  <a:schemeClr val="tx1"/>
                </a:solidFill>
                <a:effectLst/>
                <a:latin typeface="+mn-lt"/>
                <a:ea typeface="+mn-ea"/>
                <a:cs typeface="+mn-cs"/>
                <a:hlinkClick r:id="rId4"/>
              </a:rPr>
              <a:t>READ HERE</a:t>
            </a:r>
            <a:endParaRPr lang="en-GB" sz="1200" kern="1200" dirty="0" smtClean="0">
              <a:solidFill>
                <a:schemeClr val="tx1"/>
              </a:solidFill>
              <a:effectLst/>
              <a:latin typeface="+mn-lt"/>
              <a:ea typeface="+mn-ea"/>
              <a:cs typeface="+mn-cs"/>
            </a:endParaRPr>
          </a:p>
          <a:p>
            <a:pPr lvl="0"/>
            <a:r>
              <a:rPr lang="en-GB" sz="1200" kern="1200" dirty="0" smtClean="0">
                <a:solidFill>
                  <a:schemeClr val="tx1"/>
                </a:solidFill>
                <a:effectLst/>
                <a:latin typeface="+mn-lt"/>
                <a:ea typeface="+mn-ea"/>
                <a:cs typeface="+mn-cs"/>
              </a:rPr>
              <a:t>Webinar: Cash-first approaches to addressing food poverty | Sustain | February 2021 | </a:t>
            </a:r>
            <a:r>
              <a:rPr lang="en-GB" sz="1200" u="sng" kern="1200" dirty="0" smtClean="0">
                <a:solidFill>
                  <a:schemeClr val="tx1"/>
                </a:solidFill>
                <a:effectLst/>
                <a:latin typeface="+mn-lt"/>
                <a:ea typeface="+mn-ea"/>
                <a:cs typeface="+mn-cs"/>
                <a:hlinkClick r:id="rId5"/>
              </a:rPr>
              <a:t>READ HERE</a:t>
            </a:r>
            <a:endParaRPr lang="en-GB" sz="1200" kern="1200" dirty="0" smtClean="0">
              <a:solidFill>
                <a:schemeClr val="tx1"/>
              </a:solidFill>
              <a:effectLst/>
              <a:latin typeface="+mn-lt"/>
              <a:ea typeface="+mn-ea"/>
              <a:cs typeface="+mn-cs"/>
            </a:endParaRPr>
          </a:p>
          <a:p>
            <a:pPr lvl="0"/>
            <a:r>
              <a:rPr lang="en-GB" sz="1200" kern="1200" dirty="0" smtClean="0">
                <a:solidFill>
                  <a:schemeClr val="tx1"/>
                </a:solidFill>
                <a:effectLst/>
                <a:latin typeface="+mn-lt"/>
                <a:ea typeface="+mn-ea"/>
                <a:cs typeface="+mn-cs"/>
              </a:rPr>
              <a:t>The growing need for charitable food aid and a cash first approach to food insecurity | Isle of Wight Food Waste and Food Poverty Conference | November 2022</a:t>
            </a:r>
          </a:p>
          <a:p>
            <a:r>
              <a:rPr lang="en-GB" sz="1200" kern="1200" dirty="0" smtClean="0">
                <a:solidFill>
                  <a:schemeClr val="tx1"/>
                </a:solidFill>
                <a:effectLst/>
                <a:latin typeface="+mn-lt"/>
                <a:ea typeface="+mn-ea"/>
                <a:cs typeface="+mn-cs"/>
              </a:rPr>
              <a:t> </a:t>
            </a:r>
          </a:p>
          <a:p>
            <a:endParaRPr lang="en-GB" dirty="0"/>
          </a:p>
        </p:txBody>
      </p:sp>
      <p:sp>
        <p:nvSpPr>
          <p:cNvPr id="4" name="Slide Number Placeholder 3"/>
          <p:cNvSpPr>
            <a:spLocks noGrp="1"/>
          </p:cNvSpPr>
          <p:nvPr>
            <p:ph type="sldNum" sz="quarter" idx="10"/>
          </p:nvPr>
        </p:nvSpPr>
        <p:spPr/>
        <p:txBody>
          <a:bodyPr/>
          <a:lstStyle/>
          <a:p>
            <a:fld id="{DAD0E3EE-DBD9-4289-BA20-35F783F12CE8}" type="slidenum">
              <a:rPr lang="en-GB" smtClean="0"/>
              <a:t>15</a:t>
            </a:fld>
            <a:endParaRPr lang="en-GB" dirty="0"/>
          </a:p>
        </p:txBody>
      </p:sp>
    </p:spTree>
    <p:extLst>
      <p:ext uri="{BB962C8B-B14F-4D97-AF65-F5344CB8AC3E}">
        <p14:creationId xmlns:p14="http://schemas.microsoft.com/office/powerpoint/2010/main" val="314530850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a:p>
            <a:r>
              <a:rPr lang="en-GB" sz="1200" kern="1200" dirty="0" smtClean="0">
                <a:solidFill>
                  <a:schemeClr val="tx1"/>
                </a:solidFill>
                <a:effectLst/>
                <a:latin typeface="+mn-lt"/>
                <a:ea typeface="+mn-ea"/>
                <a:cs typeface="+mn-cs"/>
              </a:rPr>
              <a:t>Edinburgh Community Food has shared learning about its Cash-First approaches at a November 2022 conference. Take 5 Access is a partnership supporting Edinburgh's Community Cafés post COVID with objectives to support individual with healthier food to eat socially, healthier food to take home, resources and skills to use healthier food, have access to Cash-First support and resources and connecting communities through the Community Café network. It aims to reduce the risk of food insecurity, increase opportunities for healthier food; and enhance the provision of skills, resources and supported signposting. Community cafes received fresh produce and recipes for three months, free meals for children, fuel payments for those in need, fruit/meal kits to take home, online cooking groups, Ask and Act: CHAI/GIC, tablets and training for staff/volunteers. </a:t>
            </a:r>
            <a:r>
              <a:rPr lang="en-GB" sz="1200" i="1" kern="1200" dirty="0" smtClean="0">
                <a:solidFill>
                  <a:schemeClr val="tx1"/>
                </a:solidFill>
                <a:effectLst/>
                <a:latin typeface="+mn-lt"/>
                <a:ea typeface="+mn-ea"/>
                <a:cs typeface="+mn-cs"/>
              </a:rPr>
              <a:t>Impact: </a:t>
            </a:r>
            <a:r>
              <a:rPr lang="en-GB" sz="1200" kern="1200" dirty="0" smtClean="0">
                <a:solidFill>
                  <a:schemeClr val="tx1"/>
                </a:solidFill>
                <a:effectLst/>
                <a:latin typeface="+mn-lt"/>
                <a:ea typeface="+mn-ea"/>
                <a:cs typeface="+mn-cs"/>
              </a:rPr>
              <a:t>Café staff: ‘The [Ask &amp; Act] stalls were a huge hit and we are arranging for more. We have thoroughly enjoyed taking part in this project. It has engaged us with our community in a fun, caring, supportive and educational way. The elderly in our cafe seemed most to appreciate this. We have a lot of people come to eat so they don't have to, can't or don't know how to cook at home.’ REHIS Training: ‘Excellent…..good mix of facts, visuals, discussion &amp; real life examples / I will be able to introduce what I’ve learned over the last two days in our kitchen.’ Eat Well Age Well training: ‘It has given me the means to enter into the conversation with customers and to access ways to help.’</a:t>
            </a:r>
          </a:p>
          <a:p>
            <a:r>
              <a:rPr lang="en-GB" sz="1200" i="1" kern="1200" dirty="0" smtClean="0">
                <a:solidFill>
                  <a:schemeClr val="tx1"/>
                </a:solidFill>
                <a:effectLst/>
                <a:latin typeface="+mn-lt"/>
                <a:ea typeface="+mn-ea"/>
                <a:cs typeface="+mn-cs"/>
              </a:rPr>
              <a:t>Challenges</a:t>
            </a:r>
            <a:endParaRPr lang="en-GB" sz="1200" kern="1200" dirty="0" smtClean="0">
              <a:solidFill>
                <a:schemeClr val="tx1"/>
              </a:solidFill>
              <a:effectLst/>
              <a:latin typeface="+mn-lt"/>
              <a:ea typeface="+mn-ea"/>
              <a:cs typeface="+mn-cs"/>
            </a:endParaRPr>
          </a:p>
          <a:p>
            <a:pPr lvl="0"/>
            <a:r>
              <a:rPr lang="en-GB" sz="1200" kern="1200" dirty="0" smtClean="0">
                <a:solidFill>
                  <a:schemeClr val="tx1"/>
                </a:solidFill>
                <a:effectLst/>
                <a:latin typeface="+mn-lt"/>
                <a:ea typeface="+mn-ea"/>
                <a:cs typeface="+mn-cs"/>
              </a:rPr>
              <a:t>Understanding ECF has a role to play around cash first when capacity already pushed </a:t>
            </a:r>
          </a:p>
          <a:p>
            <a:pPr lvl="0"/>
            <a:r>
              <a:rPr lang="en-GB" sz="1200" kern="1200" dirty="0" smtClean="0">
                <a:solidFill>
                  <a:schemeClr val="tx1"/>
                </a:solidFill>
                <a:effectLst/>
                <a:latin typeface="+mn-lt"/>
                <a:ea typeface="+mn-ea"/>
                <a:cs typeface="+mn-cs"/>
              </a:rPr>
              <a:t>ECF must support and enable cafes and communities to improve health and wellbeing</a:t>
            </a:r>
          </a:p>
          <a:p>
            <a:pPr lvl="0"/>
            <a:r>
              <a:rPr lang="en-GB" sz="1200" kern="1200" dirty="0" smtClean="0">
                <a:solidFill>
                  <a:schemeClr val="tx1"/>
                </a:solidFill>
                <a:effectLst/>
                <a:latin typeface="+mn-lt"/>
                <a:ea typeface="+mn-ea"/>
                <a:cs typeface="+mn-cs"/>
              </a:rPr>
              <a:t>Complexity of benefits/welfare systems</a:t>
            </a:r>
          </a:p>
          <a:p>
            <a:pPr lvl="0"/>
            <a:r>
              <a:rPr lang="en-GB" sz="1200" kern="1200" dirty="0" smtClean="0">
                <a:solidFill>
                  <a:schemeClr val="tx1"/>
                </a:solidFill>
                <a:effectLst/>
                <a:latin typeface="+mn-lt"/>
                <a:ea typeface="+mn-ea"/>
                <a:cs typeface="+mn-cs"/>
              </a:rPr>
              <a:t>Benefits training from CHAI: highlighted importance of expert partnerships</a:t>
            </a:r>
          </a:p>
          <a:p>
            <a:pPr lvl="0"/>
            <a:r>
              <a:rPr lang="en-GB" sz="1200" kern="1200" dirty="0" smtClean="0">
                <a:solidFill>
                  <a:schemeClr val="tx1"/>
                </a:solidFill>
                <a:effectLst/>
                <a:latin typeface="+mn-lt"/>
                <a:ea typeface="+mn-ea"/>
                <a:cs typeface="+mn-cs"/>
              </a:rPr>
              <a:t>Catering staff/volunteer capacity</a:t>
            </a:r>
          </a:p>
          <a:p>
            <a:pPr lvl="0"/>
            <a:r>
              <a:rPr lang="en-GB" sz="1200" kern="1200" dirty="0" smtClean="0">
                <a:solidFill>
                  <a:schemeClr val="tx1"/>
                </a:solidFill>
                <a:effectLst/>
                <a:latin typeface="+mn-lt"/>
                <a:ea typeface="+mn-ea"/>
                <a:cs typeface="+mn-cs"/>
              </a:rPr>
              <a:t>Adapting project delivery to assist café capacity</a:t>
            </a:r>
          </a:p>
          <a:p>
            <a:r>
              <a:rPr lang="en-GB" sz="1200" kern="1200" dirty="0" smtClean="0">
                <a:solidFill>
                  <a:schemeClr val="tx1"/>
                </a:solidFill>
                <a:effectLst/>
                <a:latin typeface="+mn-lt"/>
                <a:ea typeface="+mn-ea"/>
                <a:cs typeface="+mn-cs"/>
              </a:rPr>
              <a:t>Legacy</a:t>
            </a:r>
          </a:p>
          <a:p>
            <a:pPr lvl="0"/>
            <a:r>
              <a:rPr lang="en-GB" sz="1200" kern="1200" dirty="0" smtClean="0">
                <a:solidFill>
                  <a:schemeClr val="tx1"/>
                </a:solidFill>
                <a:effectLst/>
                <a:latin typeface="+mn-lt"/>
                <a:ea typeface="+mn-ea"/>
                <a:cs typeface="+mn-cs"/>
              </a:rPr>
              <a:t>ECF staff: increased understanding and embedding in delivery e.g. Best Start/Pension Credits/£25 Scottish Child Payment uplift</a:t>
            </a:r>
          </a:p>
          <a:p>
            <a:pPr lvl="0"/>
            <a:r>
              <a:rPr lang="en-GB" sz="1200" kern="1200" dirty="0" smtClean="0">
                <a:solidFill>
                  <a:schemeClr val="tx1"/>
                </a:solidFill>
                <a:effectLst/>
                <a:latin typeface="+mn-lt"/>
                <a:ea typeface="+mn-ea"/>
                <a:cs typeface="+mn-cs"/>
              </a:rPr>
              <a:t>ECF developed partnerships, have become a bigger part of a wider solution</a:t>
            </a:r>
          </a:p>
          <a:p>
            <a:pPr lvl="0"/>
            <a:r>
              <a:rPr lang="en-GB" sz="1200" kern="1200" dirty="0" smtClean="0">
                <a:solidFill>
                  <a:schemeClr val="tx1"/>
                </a:solidFill>
                <a:effectLst/>
                <a:latin typeface="+mn-lt"/>
                <a:ea typeface="+mn-ea"/>
                <a:cs typeface="+mn-cs"/>
              </a:rPr>
              <a:t>ECF focused on impact of policy on our communities, voice for community to government</a:t>
            </a:r>
          </a:p>
          <a:p>
            <a:pPr lvl="0"/>
            <a:r>
              <a:rPr lang="en-GB" sz="1200" kern="1200" dirty="0" smtClean="0">
                <a:solidFill>
                  <a:schemeClr val="tx1"/>
                </a:solidFill>
                <a:effectLst/>
                <a:latin typeface="+mn-lt"/>
                <a:ea typeface="+mn-ea"/>
                <a:cs typeface="+mn-cs"/>
              </a:rPr>
              <a:t>Involved in End Hunger Edinburgh, Ending the Need for Food Banks, members of Poverty Alliance</a:t>
            </a:r>
          </a:p>
          <a:p>
            <a:r>
              <a:rPr lang="en-GB" sz="1200" u="sng" kern="1200" dirty="0" smtClean="0">
                <a:solidFill>
                  <a:schemeClr val="tx1"/>
                </a:solidFill>
                <a:effectLst/>
                <a:latin typeface="+mn-lt"/>
                <a:ea typeface="+mn-ea"/>
                <a:cs typeface="+mn-cs"/>
              </a:rPr>
              <a:t>Cash First Edinburgh and </a:t>
            </a:r>
            <a:r>
              <a:rPr lang="en-GB" sz="1200" u="sng" kern="1200" dirty="0" smtClean="0">
                <a:solidFill>
                  <a:schemeClr val="tx1"/>
                </a:solidFill>
                <a:effectLst/>
                <a:latin typeface="+mn-lt"/>
                <a:ea typeface="+mn-ea"/>
                <a:cs typeface="+mn-cs"/>
                <a:hlinkClick r:id="rId3"/>
              </a:rPr>
              <a:t>Cash First (edinburghcommunityfood.org.uk)</a:t>
            </a:r>
            <a:endParaRPr lang="en-GB" sz="1200" kern="1200" dirty="0" smtClean="0">
              <a:solidFill>
                <a:schemeClr val="tx1"/>
              </a:solidFill>
              <a:effectLst/>
              <a:latin typeface="+mn-lt"/>
              <a:ea typeface="+mn-ea"/>
              <a:cs typeface="+mn-cs"/>
            </a:endParaRPr>
          </a:p>
          <a:p>
            <a:endParaRPr lang="en-GB" dirty="0"/>
          </a:p>
        </p:txBody>
      </p:sp>
      <p:sp>
        <p:nvSpPr>
          <p:cNvPr id="4" name="Slide Number Placeholder 3"/>
          <p:cNvSpPr>
            <a:spLocks noGrp="1"/>
          </p:cNvSpPr>
          <p:nvPr>
            <p:ph type="sldNum" sz="quarter" idx="5"/>
          </p:nvPr>
        </p:nvSpPr>
        <p:spPr/>
        <p:txBody>
          <a:bodyPr/>
          <a:lstStyle/>
          <a:p>
            <a:fld id="{FD2B9708-FD8E-4CCA-BCA6-A06015ED0904}" type="slidenum">
              <a:rPr lang="en-GB" smtClean="0"/>
              <a:t>16</a:t>
            </a:fld>
            <a:endParaRPr lang="en-GB" dirty="0"/>
          </a:p>
        </p:txBody>
      </p:sp>
    </p:spTree>
    <p:extLst>
      <p:ext uri="{BB962C8B-B14F-4D97-AF65-F5344CB8AC3E}">
        <p14:creationId xmlns:p14="http://schemas.microsoft.com/office/powerpoint/2010/main" val="243440111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200" u="sng" dirty="0" smtClean="0">
                <a:hlinkClick r:id="rId3"/>
              </a:rPr>
              <a:t>*Edinburgh Community Food and the Cash First Approach</a:t>
            </a:r>
            <a:endParaRPr lang="en-GB" sz="1200" u="sng" dirty="0" smtClean="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200" u="none" dirty="0" smtClean="0"/>
              <a:t>**</a:t>
            </a:r>
            <a:r>
              <a:rPr lang="en-GB" sz="1200" dirty="0" smtClean="0"/>
              <a:t>Local responses to household food insecurity across the UK during COVID-19 (September 2020 – September 2021). An analysis of experiences from 14 local areas from around the UK and recommendations for future policy and practice appendix (2021)</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sz="1200" dirty="0" smtClean="0"/>
          </a:p>
          <a:p>
            <a:endParaRPr lang="en-GB" dirty="0"/>
          </a:p>
        </p:txBody>
      </p:sp>
      <p:sp>
        <p:nvSpPr>
          <p:cNvPr id="4" name="Slide Number Placeholder 3"/>
          <p:cNvSpPr>
            <a:spLocks noGrp="1"/>
          </p:cNvSpPr>
          <p:nvPr>
            <p:ph type="sldNum" sz="quarter" idx="5"/>
          </p:nvPr>
        </p:nvSpPr>
        <p:spPr/>
        <p:txBody>
          <a:bodyPr/>
          <a:lstStyle/>
          <a:p>
            <a:fld id="{DAD0E3EE-DBD9-4289-BA20-35F783F12CE8}" type="slidenum">
              <a:rPr lang="en-GB" smtClean="0"/>
              <a:t>2</a:t>
            </a:fld>
            <a:endParaRPr lang="en-GB" dirty="0"/>
          </a:p>
        </p:txBody>
      </p:sp>
    </p:spTree>
    <p:extLst>
      <p:ext uri="{BB962C8B-B14F-4D97-AF65-F5344CB8AC3E}">
        <p14:creationId xmlns:p14="http://schemas.microsoft.com/office/powerpoint/2010/main" val="196643365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smtClean="0">
                <a:solidFill>
                  <a:schemeClr val="tx1"/>
                </a:solidFill>
                <a:effectLst/>
                <a:latin typeface="+mn-lt"/>
                <a:ea typeface="+mn-ea"/>
                <a:cs typeface="+mn-cs"/>
              </a:rPr>
              <a:t>IFAN’s ‘</a:t>
            </a:r>
            <a:r>
              <a:rPr lang="en-GB" sz="1200" b="1" kern="1200" dirty="0" smtClean="0">
                <a:solidFill>
                  <a:schemeClr val="tx1"/>
                </a:solidFill>
                <a:effectLst/>
                <a:latin typeface="+mn-lt"/>
                <a:ea typeface="+mn-ea"/>
                <a:cs typeface="+mn-cs"/>
              </a:rPr>
              <a:t>Worrying About Money?</a:t>
            </a:r>
            <a:r>
              <a:rPr lang="en-GB" sz="1200" kern="1200" dirty="0" smtClean="0">
                <a:solidFill>
                  <a:schemeClr val="tx1"/>
                </a:solidFill>
                <a:effectLst/>
                <a:latin typeface="+mn-lt"/>
                <a:ea typeface="+mn-ea"/>
                <a:cs typeface="+mn-cs"/>
              </a:rPr>
              <a:t>’ project aims to reduce the need for charitable food aid by helping people access any existing financial entitlements and advice on income maximisation as a </a:t>
            </a:r>
            <a:r>
              <a:rPr lang="en-GB" sz="1200" u="sng" kern="1200" dirty="0" smtClean="0">
                <a:solidFill>
                  <a:schemeClr val="tx1"/>
                </a:solidFill>
                <a:effectLst/>
                <a:latin typeface="+mn-lt"/>
                <a:ea typeface="+mn-ea"/>
                <a:cs typeface="+mn-cs"/>
                <a:hlinkClick r:id="rId3"/>
              </a:rPr>
              <a:t>cash first approach to food insecurity</a:t>
            </a:r>
            <a:r>
              <a:rPr lang="en-GB" sz="1200" kern="1200" dirty="0" smtClean="0">
                <a:solidFill>
                  <a:schemeClr val="tx1"/>
                </a:solidFill>
                <a:effectLst/>
                <a:latin typeface="+mn-lt"/>
                <a:ea typeface="+mn-ea"/>
                <a:cs typeface="+mn-cs"/>
              </a:rPr>
              <a:t>.  Find out more </a:t>
            </a:r>
            <a:r>
              <a:rPr lang="en-GB" sz="1200" u="sng" kern="1200" dirty="0" smtClean="0">
                <a:solidFill>
                  <a:schemeClr val="tx1"/>
                </a:solidFill>
                <a:effectLst/>
                <a:latin typeface="+mn-lt"/>
                <a:ea typeface="+mn-ea"/>
                <a:cs typeface="+mn-cs"/>
                <a:hlinkClick r:id="rId4"/>
              </a:rPr>
              <a:t>here</a:t>
            </a:r>
            <a:r>
              <a:rPr lang="en-GB" sz="1200" kern="1200" dirty="0" smtClean="0">
                <a:solidFill>
                  <a:schemeClr val="tx1"/>
                </a:solidFill>
                <a:effectLst/>
                <a:latin typeface="+mn-lt"/>
                <a:ea typeface="+mn-ea"/>
                <a:cs typeface="+mn-cs"/>
              </a:rPr>
              <a:t>.</a:t>
            </a:r>
          </a:p>
          <a:p>
            <a:endParaRPr lang="en-GB" dirty="0"/>
          </a:p>
        </p:txBody>
      </p:sp>
      <p:sp>
        <p:nvSpPr>
          <p:cNvPr id="4" name="Slide Number Placeholder 3"/>
          <p:cNvSpPr>
            <a:spLocks noGrp="1"/>
          </p:cNvSpPr>
          <p:nvPr>
            <p:ph type="sldNum" sz="quarter" idx="10"/>
          </p:nvPr>
        </p:nvSpPr>
        <p:spPr/>
        <p:txBody>
          <a:bodyPr/>
          <a:lstStyle/>
          <a:p>
            <a:fld id="{DAD0E3EE-DBD9-4289-BA20-35F783F12CE8}" type="slidenum">
              <a:rPr lang="en-GB" smtClean="0"/>
              <a:t>3</a:t>
            </a:fld>
            <a:endParaRPr lang="en-GB" dirty="0"/>
          </a:p>
        </p:txBody>
      </p:sp>
    </p:spTree>
    <p:extLst>
      <p:ext uri="{BB962C8B-B14F-4D97-AF65-F5344CB8AC3E}">
        <p14:creationId xmlns:p14="http://schemas.microsoft.com/office/powerpoint/2010/main" val="39138601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1" kern="1200" dirty="0" smtClean="0">
                <a:solidFill>
                  <a:schemeClr val="tx1"/>
                </a:solidFill>
                <a:effectLst/>
                <a:latin typeface="+mn-lt"/>
                <a:ea typeface="+mn-ea"/>
                <a:cs typeface="+mn-cs"/>
              </a:rPr>
              <a:t>Sources</a:t>
            </a:r>
          </a:p>
          <a:p>
            <a:endParaRPr lang="en-GB" sz="1200" b="1" kern="1200" dirty="0" smtClean="0">
              <a:solidFill>
                <a:schemeClr val="tx1"/>
              </a:solidFill>
              <a:effectLst/>
              <a:latin typeface="+mn-lt"/>
              <a:ea typeface="+mn-ea"/>
              <a:cs typeface="+mn-cs"/>
            </a:endParaRPr>
          </a:p>
          <a:p>
            <a:r>
              <a:rPr lang="en-GB" sz="1200" b="1" kern="1200" dirty="0" smtClean="0">
                <a:solidFill>
                  <a:schemeClr val="tx1"/>
                </a:solidFill>
                <a:effectLst/>
                <a:latin typeface="+mn-lt"/>
                <a:ea typeface="+mn-ea"/>
                <a:cs typeface="+mn-cs"/>
              </a:rPr>
              <a:t>1:</a:t>
            </a:r>
          </a:p>
          <a:p>
            <a:r>
              <a:rPr lang="en-GB" sz="1200" b="1" kern="1200" dirty="0" smtClean="0">
                <a:solidFill>
                  <a:schemeClr val="tx1"/>
                </a:solidFill>
                <a:effectLst/>
                <a:latin typeface="+mn-lt"/>
                <a:ea typeface="+mn-ea"/>
                <a:cs typeface="+mn-cs"/>
              </a:rPr>
              <a:t>Interventions to address household food insecurity in high-income countries (2018)</a:t>
            </a:r>
            <a:endParaRPr lang="en-GB"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kern="1200" dirty="0" smtClean="0">
                <a:solidFill>
                  <a:schemeClr val="tx1"/>
                </a:solidFill>
                <a:effectLst/>
                <a:latin typeface="+mn-lt"/>
                <a:ea typeface="+mn-ea"/>
                <a:cs typeface="+mn-cs"/>
              </a:rPr>
              <a:t>2:</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kern="1200" dirty="0" smtClean="0">
                <a:solidFill>
                  <a:schemeClr val="tx1"/>
                </a:solidFill>
                <a:effectLst/>
                <a:latin typeface="+mn-lt"/>
                <a:ea typeface="+mn-ea"/>
                <a:cs typeface="+mn-cs"/>
              </a:rPr>
              <a:t>Local responses to household food insecurity across the UK during COVID-19 (September 2020 – September 2021). An analysis of experiences from 14 local areas from around the UK and recommendations for future policy and practice appendix (2021)</a:t>
            </a:r>
            <a:endParaRPr lang="en-GB"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800" b="0" dirty="0">
              <a:effectLst/>
              <a:latin typeface="Calibri" panose="020F0502020204030204" pitchFamily="34" charset="0"/>
              <a:ea typeface="Calibri" panose="020F0502020204030204" pitchFamily="34" charset="0"/>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800" b="0" dirty="0">
              <a:effectLst/>
              <a:latin typeface="Calibri" panose="020F0502020204030204" pitchFamily="34" charset="0"/>
              <a:ea typeface="Calibri" panose="020F0502020204030204" pitchFamily="34" charset="0"/>
              <a:cs typeface="Times New Roman" panose="02020603050405020304" pitchFamily="18" charset="0"/>
            </a:endParaRPr>
          </a:p>
          <a:p>
            <a:endParaRPr lang="en-GB" dirty="0"/>
          </a:p>
        </p:txBody>
      </p:sp>
      <p:sp>
        <p:nvSpPr>
          <p:cNvPr id="4" name="Slide Number Placeholder 3"/>
          <p:cNvSpPr>
            <a:spLocks noGrp="1"/>
          </p:cNvSpPr>
          <p:nvPr>
            <p:ph type="sldNum" sz="quarter" idx="5"/>
          </p:nvPr>
        </p:nvSpPr>
        <p:spPr/>
        <p:txBody>
          <a:bodyPr/>
          <a:lstStyle/>
          <a:p>
            <a:fld id="{DAD0E3EE-DBD9-4289-BA20-35F783F12CE8}" type="slidenum">
              <a:rPr lang="en-GB" smtClean="0"/>
              <a:t>4</a:t>
            </a:fld>
            <a:endParaRPr lang="en-GB" dirty="0"/>
          </a:p>
        </p:txBody>
      </p:sp>
    </p:spTree>
    <p:extLst>
      <p:ext uri="{BB962C8B-B14F-4D97-AF65-F5344CB8AC3E}">
        <p14:creationId xmlns:p14="http://schemas.microsoft.com/office/powerpoint/2010/main" val="355388685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1" kern="1200" dirty="0" smtClean="0">
                <a:solidFill>
                  <a:schemeClr val="tx1"/>
                </a:solidFill>
                <a:effectLst/>
                <a:latin typeface="+mn-lt"/>
                <a:ea typeface="+mn-ea"/>
                <a:cs typeface="+mn-cs"/>
              </a:rPr>
              <a:t>Sources</a:t>
            </a:r>
          </a:p>
          <a:p>
            <a:endParaRPr lang="en-GB" sz="1200" b="1" kern="1200" dirty="0" smtClean="0">
              <a:solidFill>
                <a:schemeClr val="tx1"/>
              </a:solidFill>
              <a:effectLst/>
              <a:latin typeface="+mn-lt"/>
              <a:ea typeface="+mn-ea"/>
              <a:cs typeface="+mn-cs"/>
            </a:endParaRPr>
          </a:p>
          <a:p>
            <a:r>
              <a:rPr lang="en-GB" sz="1200" b="1" kern="1200" dirty="0" smtClean="0">
                <a:solidFill>
                  <a:schemeClr val="tx1"/>
                </a:solidFill>
                <a:effectLst/>
                <a:latin typeface="+mn-lt"/>
                <a:ea typeface="+mn-ea"/>
                <a:cs typeface="+mn-cs"/>
              </a:rPr>
              <a:t>1:</a:t>
            </a:r>
          </a:p>
          <a:p>
            <a:r>
              <a:rPr lang="en-GB" dirty="0" smtClean="0">
                <a:hlinkClick r:id="rId3"/>
              </a:rPr>
              <a:t>Microsoft Word - Mid-year stats briefing 2021_V3_Final (trusselltrust.org)</a:t>
            </a:r>
            <a:endParaRPr lang="en-GB" dirty="0" smtClean="0"/>
          </a:p>
          <a:p>
            <a:r>
              <a:rPr lang="en-GB" sz="1200" kern="1200" dirty="0" smtClean="0">
                <a:solidFill>
                  <a:schemeClr val="tx1"/>
                </a:solidFill>
                <a:effectLst/>
                <a:latin typeface="+mn-lt"/>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kern="1200" dirty="0" smtClean="0">
                <a:solidFill>
                  <a:schemeClr val="tx1"/>
                </a:solidFill>
                <a:effectLst/>
                <a:latin typeface="+mn-lt"/>
                <a:ea typeface="+mn-ea"/>
                <a:cs typeface="+mn-cs"/>
              </a:rPr>
              <a:t>2:</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kern="1200" dirty="0" smtClean="0">
                <a:solidFill>
                  <a:schemeClr val="tx1"/>
                </a:solidFill>
                <a:effectLst/>
                <a:latin typeface="+mn-lt"/>
                <a:ea typeface="+mn-ea"/>
                <a:cs typeface="+mn-cs"/>
              </a:rPr>
              <a:t>Local responses to household food insecurity across the UK during COVID-19 (September 2020 – September 2021). An analysis of experiences from 14 local areas from around the UK and recommendations for future policy and practice appendix (2021)</a:t>
            </a:r>
            <a:endParaRPr lang="en-GB"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800" b="0" dirty="0">
              <a:effectLst/>
              <a:latin typeface="Calibri" panose="020F0502020204030204" pitchFamily="34" charset="0"/>
              <a:ea typeface="Calibri" panose="020F0502020204030204" pitchFamily="34" charset="0"/>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800" b="0" dirty="0">
              <a:effectLst/>
              <a:latin typeface="Calibri" panose="020F0502020204030204" pitchFamily="34" charset="0"/>
              <a:ea typeface="Calibri" panose="020F0502020204030204" pitchFamily="34" charset="0"/>
              <a:cs typeface="Times New Roman" panose="02020603050405020304" pitchFamily="18" charset="0"/>
            </a:endParaRPr>
          </a:p>
          <a:p>
            <a:endParaRPr lang="en-GB" dirty="0"/>
          </a:p>
        </p:txBody>
      </p:sp>
      <p:sp>
        <p:nvSpPr>
          <p:cNvPr id="4" name="Slide Number Placeholder 3"/>
          <p:cNvSpPr>
            <a:spLocks noGrp="1"/>
          </p:cNvSpPr>
          <p:nvPr>
            <p:ph type="sldNum" sz="quarter" idx="5"/>
          </p:nvPr>
        </p:nvSpPr>
        <p:spPr/>
        <p:txBody>
          <a:bodyPr/>
          <a:lstStyle/>
          <a:p>
            <a:fld id="{DAD0E3EE-DBD9-4289-BA20-35F783F12CE8}" type="slidenum">
              <a:rPr lang="en-GB" smtClean="0"/>
              <a:t>5</a:t>
            </a:fld>
            <a:endParaRPr lang="en-GB" dirty="0"/>
          </a:p>
        </p:txBody>
      </p:sp>
    </p:spTree>
    <p:extLst>
      <p:ext uri="{BB962C8B-B14F-4D97-AF65-F5344CB8AC3E}">
        <p14:creationId xmlns:p14="http://schemas.microsoft.com/office/powerpoint/2010/main" val="384327667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p>
            <a:r>
              <a:rPr lang="en-GB" sz="1200" dirty="0" smtClean="0">
                <a:effectLst/>
                <a:latin typeface="Calibri" panose="020F0502020204030204" pitchFamily="34" charset="0"/>
                <a:ea typeface="Calibri" panose="020F0502020204030204" pitchFamily="34" charset="0"/>
                <a:cs typeface="Times New Roman" panose="02020603050405020304" pitchFamily="18" charset="0"/>
              </a:rPr>
              <a:t>Sources</a:t>
            </a:r>
          </a:p>
          <a:p>
            <a:endParaRPr lang="en-GB" sz="1200" dirty="0" smtClean="0">
              <a:effectLst/>
              <a:latin typeface="Calibri" panose="020F0502020204030204" pitchFamily="34" charset="0"/>
              <a:ea typeface="Calibri" panose="020F0502020204030204" pitchFamily="34" charset="0"/>
              <a:cs typeface="Times New Roman" panose="02020603050405020304" pitchFamily="18" charset="0"/>
            </a:endParaRPr>
          </a:p>
          <a:p>
            <a:pPr marL="228600" lvl="0" indent="-228600">
              <a:buFont typeface="+mj-lt"/>
              <a:buAutoNum type="arabicPeriod"/>
            </a:pPr>
            <a:r>
              <a:rPr lang="en-GB" sz="1200" kern="1200" dirty="0" smtClean="0">
                <a:solidFill>
                  <a:schemeClr val="tx1"/>
                </a:solidFill>
                <a:effectLst/>
                <a:latin typeface="+mn-lt"/>
                <a:ea typeface="+mn-ea"/>
                <a:cs typeface="+mn-cs"/>
              </a:rPr>
              <a:t>Local responses to household food insecurity across the UK during COVID-19 (September 2020 – September 2021). An analysis of experiences from 14 local areas from around the UK and recommendations for future policy and practice appendix (2021)</a:t>
            </a:r>
          </a:p>
          <a:p>
            <a:pPr marL="228600" lvl="0" indent="-228600">
              <a:buFont typeface="+mj-lt"/>
              <a:buAutoNum type="arabicPeriod"/>
            </a:pPr>
            <a:r>
              <a:rPr lang="en-GB" sz="1200" kern="1200" dirty="0" smtClean="0">
                <a:solidFill>
                  <a:schemeClr val="tx1"/>
                </a:solidFill>
                <a:effectLst/>
                <a:latin typeface="+mn-lt"/>
                <a:ea typeface="+mn-ea"/>
                <a:cs typeface="+mn-cs"/>
              </a:rPr>
              <a:t>Interventions to address household food insecurity in high-income countries (2018)</a:t>
            </a:r>
          </a:p>
          <a:p>
            <a:pPr marL="228600" lvl="0" indent="-228600">
              <a:buFont typeface="+mj-lt"/>
              <a:buAutoNum type="arabicPeriod"/>
            </a:pPr>
            <a:r>
              <a:rPr lang="en-GB" sz="1200" kern="1200" dirty="0" smtClean="0">
                <a:solidFill>
                  <a:schemeClr val="tx1"/>
                </a:solidFill>
                <a:effectLst/>
                <a:latin typeface="+mn-lt"/>
                <a:ea typeface="+mn-ea"/>
                <a:cs typeface="+mn-cs"/>
              </a:rPr>
              <a:t>IFAN Worrying about Money Cash Referral Leaflet evaluation (2021)</a:t>
            </a:r>
          </a:p>
          <a:p>
            <a:pPr marL="228600" lvl="0" indent="-228600">
              <a:buFont typeface="+mj-lt"/>
              <a:buAutoNum type="arabicPeriod"/>
            </a:pPr>
            <a:r>
              <a:rPr lang="en-GB" sz="1200" kern="1200" dirty="0" smtClean="0">
                <a:solidFill>
                  <a:schemeClr val="tx1"/>
                </a:solidFill>
                <a:effectLst/>
                <a:latin typeface="+mn-lt"/>
                <a:ea typeface="+mn-ea"/>
                <a:cs typeface="+mn-cs"/>
              </a:rPr>
              <a:t>Sustain: </a:t>
            </a:r>
            <a:r>
              <a:rPr lang="en-GB" sz="1200" u="none" strike="noStrike" kern="1200" dirty="0" smtClean="0">
                <a:solidFill>
                  <a:schemeClr val="tx1"/>
                </a:solidFill>
                <a:effectLst/>
                <a:latin typeface="+mn-lt"/>
                <a:ea typeface="+mn-ea"/>
                <a:cs typeface="+mn-cs"/>
                <a:hlinkClick r:id="rId3"/>
              </a:rPr>
              <a:t>Cash-first approaches to addressing food poverty </a:t>
            </a:r>
            <a:r>
              <a:rPr lang="en-GB" sz="1200" kern="1200" dirty="0" smtClean="0">
                <a:solidFill>
                  <a:schemeClr val="tx1"/>
                </a:solidFill>
                <a:effectLst/>
                <a:latin typeface="+mn-lt"/>
                <a:ea typeface="+mn-ea"/>
                <a:cs typeface="+mn-cs"/>
              </a:rPr>
              <a:t>(2022)</a:t>
            </a:r>
          </a:p>
          <a:p>
            <a:pPr marL="228600" lvl="0" indent="-228600">
              <a:buFont typeface="+mj-lt"/>
              <a:buAutoNum type="arabicPeriod"/>
            </a:pPr>
            <a:r>
              <a:rPr lang="en-GB" sz="1200" kern="1200" dirty="0" smtClean="0">
                <a:solidFill>
                  <a:schemeClr val="tx1"/>
                </a:solidFill>
                <a:effectLst/>
                <a:latin typeface="+mn-lt"/>
                <a:ea typeface="+mn-ea"/>
                <a:cs typeface="+mn-cs"/>
              </a:rPr>
              <a:t>Trussell Trust data briefing on mid-year statistics relating to use of food banks: April 2021 –September 2021</a:t>
            </a:r>
          </a:p>
          <a:p>
            <a:pPr marL="228600" lvl="0" indent="-228600">
              <a:buFont typeface="+mj-lt"/>
              <a:buAutoNum type="arabicPeriod"/>
            </a:pPr>
            <a:r>
              <a:rPr lang="en-GB" sz="1200" kern="1200" dirty="0" smtClean="0">
                <a:solidFill>
                  <a:schemeClr val="tx1"/>
                </a:solidFill>
                <a:effectLst/>
                <a:latin typeface="+mn-lt"/>
                <a:ea typeface="+mn-ea"/>
                <a:cs typeface="+mn-cs"/>
              </a:rPr>
              <a:t>Trussell Trust, </a:t>
            </a:r>
            <a:r>
              <a:rPr lang="en-GB" sz="1200" u="none" strike="noStrike" kern="1200" dirty="0" smtClean="0">
                <a:solidFill>
                  <a:schemeClr val="tx1"/>
                </a:solidFill>
                <a:effectLst/>
                <a:latin typeface="+mn-lt"/>
                <a:ea typeface="+mn-ea"/>
                <a:cs typeface="+mn-cs"/>
                <a:hlinkClick r:id="rId4"/>
              </a:rPr>
              <a:t>Cash first literature review</a:t>
            </a:r>
            <a:r>
              <a:rPr lang="en-GB" sz="1200" kern="1200" dirty="0" smtClean="0">
                <a:solidFill>
                  <a:schemeClr val="tx1"/>
                </a:solidFill>
                <a:effectLst/>
                <a:latin typeface="+mn-lt"/>
                <a:ea typeface="+mn-ea"/>
                <a:cs typeface="+mn-cs"/>
              </a:rPr>
              <a:t> (2022)</a:t>
            </a:r>
          </a:p>
          <a:p>
            <a:pPr marL="228600" lvl="0" indent="-228600">
              <a:buFont typeface="+mj-lt"/>
              <a:buAutoNum type="arabicPeriod"/>
            </a:pPr>
            <a:r>
              <a:rPr lang="en-GB" sz="1200" u="none" strike="noStrike" kern="1200" dirty="0" smtClean="0">
                <a:solidFill>
                  <a:schemeClr val="tx1"/>
                </a:solidFill>
                <a:effectLst/>
                <a:latin typeface="+mn-lt"/>
                <a:ea typeface="+mn-ea"/>
                <a:cs typeface="+mn-cs"/>
                <a:hlinkClick r:id="rId5"/>
              </a:rPr>
              <a:t>An evaluation of the Leeds City Council Cash Grant Pilot Programme (</a:t>
            </a:r>
            <a:r>
              <a:rPr lang="en-GB" sz="1200" kern="1200" dirty="0" smtClean="0">
                <a:solidFill>
                  <a:schemeClr val="tx1"/>
                </a:solidFill>
                <a:effectLst/>
                <a:latin typeface="+mn-lt"/>
                <a:ea typeface="+mn-ea"/>
                <a:cs typeface="+mn-cs"/>
              </a:rPr>
              <a:t>2022)</a:t>
            </a:r>
          </a:p>
          <a:p>
            <a:pPr marL="228600" lvl="0" indent="-228600">
              <a:buFont typeface="+mj-lt"/>
              <a:buAutoNum type="arabicPeriod"/>
            </a:pPr>
            <a:r>
              <a:rPr lang="en-GB" sz="1200" u="none" strike="noStrike" kern="1200" dirty="0" smtClean="0">
                <a:solidFill>
                  <a:schemeClr val="tx1"/>
                </a:solidFill>
                <a:effectLst/>
                <a:latin typeface="+mn-lt"/>
                <a:ea typeface="+mn-ea"/>
                <a:cs typeface="+mn-cs"/>
                <a:hlinkClick r:id="rId6"/>
              </a:rPr>
              <a:t>Five lessons – Learnings from Leeds Cash first evaluation</a:t>
            </a:r>
            <a:r>
              <a:rPr lang="en-GB" sz="1200" kern="1200" dirty="0" smtClean="0">
                <a:solidFill>
                  <a:schemeClr val="tx1"/>
                </a:solidFill>
                <a:effectLst/>
                <a:latin typeface="+mn-lt"/>
                <a:ea typeface="+mn-ea"/>
                <a:cs typeface="+mn-cs"/>
              </a:rPr>
              <a:t> (2022)</a:t>
            </a:r>
          </a:p>
          <a:p>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p>
            <a:pPr lvl="0"/>
            <a:r>
              <a:rPr lang="en-GB" sz="1200" dirty="0" smtClean="0">
                <a:effectLst/>
                <a:latin typeface="Calibri" panose="020F0502020204030204" pitchFamily="34" charset="0"/>
                <a:ea typeface="Calibri" panose="020F0502020204030204" pitchFamily="34" charset="0"/>
                <a:cs typeface="Times New Roman" panose="02020603050405020304" pitchFamily="18" charset="0"/>
              </a:rPr>
              <a:t>* </a:t>
            </a:r>
            <a:r>
              <a:rPr lang="en-GB" sz="1200" u="sng" kern="1200" dirty="0" smtClean="0">
                <a:solidFill>
                  <a:schemeClr val="tx1"/>
                </a:solidFill>
                <a:effectLst/>
                <a:latin typeface="+mn-lt"/>
                <a:ea typeface="+mn-ea"/>
                <a:cs typeface="+mn-cs"/>
                <a:hlinkClick r:id="rId7"/>
              </a:rPr>
              <a:t>Relationship between income and healthy life expectancy by local authority</a:t>
            </a:r>
            <a:r>
              <a:rPr lang="en-GB" sz="1200" kern="1200" dirty="0" smtClean="0">
                <a:solidFill>
                  <a:schemeClr val="tx1"/>
                </a:solidFill>
                <a:effectLst/>
                <a:latin typeface="+mn-lt"/>
                <a:ea typeface="+mn-ea"/>
                <a:cs typeface="+mn-cs"/>
              </a:rPr>
              <a:t>, Health Foundation (2021)</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DAD0E3EE-DBD9-4289-BA20-35F783F12CE8}" type="slidenum">
              <a:rPr lang="en-GB" smtClean="0"/>
              <a:t>7</a:t>
            </a:fld>
            <a:endParaRPr lang="en-GB" dirty="0"/>
          </a:p>
        </p:txBody>
      </p:sp>
    </p:spTree>
    <p:extLst>
      <p:ext uri="{BB962C8B-B14F-4D97-AF65-F5344CB8AC3E}">
        <p14:creationId xmlns:p14="http://schemas.microsoft.com/office/powerpoint/2010/main" val="146242324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p>
            <a:r>
              <a:rPr lang="en-GB" sz="1200" dirty="0" smtClean="0">
                <a:effectLst/>
                <a:latin typeface="Calibri" panose="020F0502020204030204" pitchFamily="34" charset="0"/>
                <a:ea typeface="Calibri" panose="020F0502020204030204" pitchFamily="34" charset="0"/>
                <a:cs typeface="Times New Roman" panose="02020603050405020304" pitchFamily="18" charset="0"/>
              </a:rPr>
              <a:t>Sources</a:t>
            </a:r>
          </a:p>
          <a:p>
            <a:endParaRPr lang="en-GB" sz="1200" dirty="0" smtClean="0">
              <a:effectLst/>
              <a:latin typeface="Calibri" panose="020F0502020204030204" pitchFamily="34" charset="0"/>
              <a:ea typeface="Calibri" panose="020F0502020204030204" pitchFamily="34" charset="0"/>
              <a:cs typeface="Times New Roman" panose="02020603050405020304" pitchFamily="18" charset="0"/>
            </a:endParaRPr>
          </a:p>
          <a:p>
            <a:pPr marL="228600" lvl="0" indent="-228600">
              <a:buFont typeface="+mj-lt"/>
              <a:buAutoNum type="arabicPeriod"/>
            </a:pPr>
            <a:r>
              <a:rPr lang="en-GB" sz="1200" kern="1200" dirty="0" smtClean="0">
                <a:solidFill>
                  <a:schemeClr val="tx1"/>
                </a:solidFill>
                <a:effectLst/>
                <a:latin typeface="+mn-lt"/>
                <a:ea typeface="+mn-ea"/>
                <a:cs typeface="+mn-cs"/>
              </a:rPr>
              <a:t>Local responses to household food insecurity across the UK during COVID-19 (September 2020 – September 2021). An analysis of experiences from 14 local areas from around the UK and recommendations for future policy and practice appendix (2021)</a:t>
            </a:r>
          </a:p>
          <a:p>
            <a:pPr marL="228600" lvl="0" indent="-228600">
              <a:buFont typeface="+mj-lt"/>
              <a:buAutoNum type="arabicPeriod"/>
            </a:pPr>
            <a:r>
              <a:rPr lang="en-GB" sz="1200" kern="1200" dirty="0" smtClean="0">
                <a:solidFill>
                  <a:schemeClr val="tx1"/>
                </a:solidFill>
                <a:effectLst/>
                <a:latin typeface="+mn-lt"/>
                <a:ea typeface="+mn-ea"/>
                <a:cs typeface="+mn-cs"/>
              </a:rPr>
              <a:t>Interventions to address household food insecurity in high-income countries (2018)</a:t>
            </a:r>
          </a:p>
          <a:p>
            <a:pPr marL="228600" lvl="0" indent="-228600">
              <a:buFont typeface="+mj-lt"/>
              <a:buAutoNum type="arabicPeriod"/>
            </a:pPr>
            <a:r>
              <a:rPr lang="en-GB" sz="1200" kern="1200" dirty="0" smtClean="0">
                <a:solidFill>
                  <a:schemeClr val="tx1"/>
                </a:solidFill>
                <a:effectLst/>
                <a:latin typeface="+mn-lt"/>
                <a:ea typeface="+mn-ea"/>
                <a:cs typeface="+mn-cs"/>
              </a:rPr>
              <a:t>IFAN Worrying about Money Cash Referral Leaflet evaluation (2021)</a:t>
            </a:r>
          </a:p>
          <a:p>
            <a:pPr marL="228600" lvl="0" indent="-228600">
              <a:buFont typeface="+mj-lt"/>
              <a:buAutoNum type="arabicPeriod"/>
            </a:pPr>
            <a:r>
              <a:rPr lang="en-GB" sz="1200" kern="1200" dirty="0" smtClean="0">
                <a:solidFill>
                  <a:schemeClr val="tx1"/>
                </a:solidFill>
                <a:effectLst/>
                <a:latin typeface="+mn-lt"/>
                <a:ea typeface="+mn-ea"/>
                <a:cs typeface="+mn-cs"/>
              </a:rPr>
              <a:t>Sustain: </a:t>
            </a:r>
            <a:r>
              <a:rPr lang="en-GB" sz="1200" u="none" strike="noStrike" kern="1200" dirty="0" smtClean="0">
                <a:solidFill>
                  <a:schemeClr val="tx1"/>
                </a:solidFill>
                <a:effectLst/>
                <a:latin typeface="+mn-lt"/>
                <a:ea typeface="+mn-ea"/>
                <a:cs typeface="+mn-cs"/>
                <a:hlinkClick r:id="rId3"/>
              </a:rPr>
              <a:t>Cash-first approaches to addressing food poverty </a:t>
            </a:r>
            <a:r>
              <a:rPr lang="en-GB" sz="1200" kern="1200" dirty="0" smtClean="0">
                <a:solidFill>
                  <a:schemeClr val="tx1"/>
                </a:solidFill>
                <a:effectLst/>
                <a:latin typeface="+mn-lt"/>
                <a:ea typeface="+mn-ea"/>
                <a:cs typeface="+mn-cs"/>
              </a:rPr>
              <a:t>(2022)</a:t>
            </a:r>
          </a:p>
          <a:p>
            <a:pPr marL="228600" lvl="0" indent="-228600">
              <a:buFont typeface="+mj-lt"/>
              <a:buAutoNum type="arabicPeriod"/>
            </a:pPr>
            <a:r>
              <a:rPr lang="en-GB" sz="1200" kern="1200" dirty="0" smtClean="0">
                <a:solidFill>
                  <a:schemeClr val="tx1"/>
                </a:solidFill>
                <a:effectLst/>
                <a:latin typeface="+mn-lt"/>
                <a:ea typeface="+mn-ea"/>
                <a:cs typeface="+mn-cs"/>
              </a:rPr>
              <a:t>Trussell Trust data briefing on mid-year statistics relating to use of food banks: April 2021 –September 2021</a:t>
            </a:r>
          </a:p>
          <a:p>
            <a:pPr marL="228600" lvl="0" indent="-228600">
              <a:buFont typeface="+mj-lt"/>
              <a:buAutoNum type="arabicPeriod"/>
            </a:pPr>
            <a:r>
              <a:rPr lang="en-GB" sz="1200" kern="1200" dirty="0" smtClean="0">
                <a:solidFill>
                  <a:schemeClr val="tx1"/>
                </a:solidFill>
                <a:effectLst/>
                <a:latin typeface="+mn-lt"/>
                <a:ea typeface="+mn-ea"/>
                <a:cs typeface="+mn-cs"/>
              </a:rPr>
              <a:t>Trussell Trust, </a:t>
            </a:r>
            <a:r>
              <a:rPr lang="en-GB" sz="1200" u="none" strike="noStrike" kern="1200" dirty="0" smtClean="0">
                <a:solidFill>
                  <a:schemeClr val="tx1"/>
                </a:solidFill>
                <a:effectLst/>
                <a:latin typeface="+mn-lt"/>
                <a:ea typeface="+mn-ea"/>
                <a:cs typeface="+mn-cs"/>
                <a:hlinkClick r:id="rId4"/>
              </a:rPr>
              <a:t>Cash first literature review</a:t>
            </a:r>
            <a:r>
              <a:rPr lang="en-GB" sz="1200" kern="1200" dirty="0" smtClean="0">
                <a:solidFill>
                  <a:schemeClr val="tx1"/>
                </a:solidFill>
                <a:effectLst/>
                <a:latin typeface="+mn-lt"/>
                <a:ea typeface="+mn-ea"/>
                <a:cs typeface="+mn-cs"/>
              </a:rPr>
              <a:t> (2022)</a:t>
            </a:r>
          </a:p>
          <a:p>
            <a:pPr marL="228600" lvl="0" indent="-228600">
              <a:buFont typeface="+mj-lt"/>
              <a:buAutoNum type="arabicPeriod"/>
            </a:pPr>
            <a:r>
              <a:rPr lang="en-GB" sz="1200" u="none" strike="noStrike" kern="1200" dirty="0" smtClean="0">
                <a:solidFill>
                  <a:schemeClr val="tx1"/>
                </a:solidFill>
                <a:effectLst/>
                <a:latin typeface="+mn-lt"/>
                <a:ea typeface="+mn-ea"/>
                <a:cs typeface="+mn-cs"/>
                <a:hlinkClick r:id="rId5"/>
              </a:rPr>
              <a:t>An evaluation of the Leeds City Council Cash Grant Pilot Programme (</a:t>
            </a:r>
            <a:r>
              <a:rPr lang="en-GB" sz="1200" kern="1200" dirty="0" smtClean="0">
                <a:solidFill>
                  <a:schemeClr val="tx1"/>
                </a:solidFill>
                <a:effectLst/>
                <a:latin typeface="+mn-lt"/>
                <a:ea typeface="+mn-ea"/>
                <a:cs typeface="+mn-cs"/>
              </a:rPr>
              <a:t>2022)</a:t>
            </a:r>
          </a:p>
          <a:p>
            <a:pPr marL="228600" lvl="0" indent="-228600">
              <a:buFont typeface="+mj-lt"/>
              <a:buAutoNum type="arabicPeriod"/>
            </a:pPr>
            <a:r>
              <a:rPr lang="en-GB" sz="1200" u="none" strike="noStrike" kern="1200" dirty="0" smtClean="0">
                <a:solidFill>
                  <a:schemeClr val="tx1"/>
                </a:solidFill>
                <a:effectLst/>
                <a:latin typeface="+mn-lt"/>
                <a:ea typeface="+mn-ea"/>
                <a:cs typeface="+mn-cs"/>
                <a:hlinkClick r:id="rId6"/>
              </a:rPr>
              <a:t>Five lessons – Learnings from Leeds Cash first evaluation</a:t>
            </a:r>
            <a:r>
              <a:rPr lang="en-GB" sz="1200" kern="1200" dirty="0" smtClean="0">
                <a:solidFill>
                  <a:schemeClr val="tx1"/>
                </a:solidFill>
                <a:effectLst/>
                <a:latin typeface="+mn-lt"/>
                <a:ea typeface="+mn-ea"/>
                <a:cs typeface="+mn-cs"/>
              </a:rPr>
              <a:t> (2022)</a:t>
            </a:r>
          </a:p>
          <a:p>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p>
            <a:pPr lvl="0"/>
            <a:r>
              <a:rPr lang="en-GB" sz="1200" dirty="0" smtClean="0">
                <a:effectLst/>
                <a:latin typeface="Calibri" panose="020F0502020204030204" pitchFamily="34" charset="0"/>
                <a:ea typeface="Calibri" panose="020F0502020204030204" pitchFamily="34" charset="0"/>
                <a:cs typeface="Times New Roman" panose="02020603050405020304" pitchFamily="18" charset="0"/>
              </a:rPr>
              <a:t>* </a:t>
            </a:r>
            <a:r>
              <a:rPr lang="en-GB" sz="1200" u="sng" kern="1200" dirty="0" smtClean="0">
                <a:solidFill>
                  <a:schemeClr val="tx1"/>
                </a:solidFill>
                <a:effectLst/>
                <a:latin typeface="+mn-lt"/>
                <a:ea typeface="+mn-ea"/>
                <a:cs typeface="+mn-cs"/>
                <a:hlinkClick r:id="rId7"/>
              </a:rPr>
              <a:t>Relationship between income and healthy life expectancy by local authority</a:t>
            </a:r>
            <a:r>
              <a:rPr lang="en-GB" sz="1200" kern="1200" dirty="0" smtClean="0">
                <a:solidFill>
                  <a:schemeClr val="tx1"/>
                </a:solidFill>
                <a:effectLst/>
                <a:latin typeface="+mn-lt"/>
                <a:ea typeface="+mn-ea"/>
                <a:cs typeface="+mn-cs"/>
              </a:rPr>
              <a:t>, Health Foundation (2021)</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DAD0E3EE-DBD9-4289-BA20-35F783F12CE8}" type="slidenum">
              <a:rPr lang="en-GB" smtClean="0"/>
              <a:t>8</a:t>
            </a:fld>
            <a:endParaRPr lang="en-GB" dirty="0"/>
          </a:p>
        </p:txBody>
      </p:sp>
    </p:spTree>
    <p:extLst>
      <p:ext uri="{BB962C8B-B14F-4D97-AF65-F5344CB8AC3E}">
        <p14:creationId xmlns:p14="http://schemas.microsoft.com/office/powerpoint/2010/main" val="385088372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smtClean="0">
                <a:solidFill>
                  <a:schemeClr val="tx1"/>
                </a:solidFill>
                <a:effectLst/>
                <a:latin typeface="+mn-lt"/>
                <a:ea typeface="+mn-ea"/>
                <a:cs typeface="+mn-cs"/>
              </a:rPr>
              <a:t>1. Cash grants have an immediate impact on a person’s financial situation and can prevent them from needing to turn to a food bank for support. </a:t>
            </a:r>
          </a:p>
          <a:p>
            <a:r>
              <a:rPr lang="en-GB" sz="1200" kern="1200" dirty="0" smtClean="0">
                <a:solidFill>
                  <a:schemeClr val="tx1"/>
                </a:solidFill>
                <a:effectLst/>
                <a:latin typeface="+mn-lt"/>
                <a:ea typeface="+mn-ea"/>
                <a:cs typeface="+mn-cs"/>
              </a:rPr>
              <a:t>2. Cash grants are a more dignified form of support when people face financial hardship - people overwhelmingly prefer receiving a cash grant than an emergency food parcel from a food bank. </a:t>
            </a:r>
          </a:p>
          <a:p>
            <a:r>
              <a:rPr lang="en-GB" sz="1200" kern="1200" dirty="0" smtClean="0">
                <a:solidFill>
                  <a:schemeClr val="tx1"/>
                </a:solidFill>
                <a:effectLst/>
                <a:latin typeface="+mn-lt"/>
                <a:ea typeface="+mn-ea"/>
                <a:cs typeface="+mn-cs"/>
              </a:rPr>
              <a:t>3. People use cash to buy the essential items, particularly food, gas, and electricity. This strongly supports existing international and UK evidence that cash transfers do not lead to ‘misuse’.</a:t>
            </a:r>
          </a:p>
          <a:p>
            <a:r>
              <a:rPr lang="en-GB" sz="1200" kern="1200" dirty="0" smtClean="0">
                <a:solidFill>
                  <a:schemeClr val="tx1"/>
                </a:solidFill>
                <a:effectLst/>
                <a:latin typeface="+mn-lt"/>
                <a:ea typeface="+mn-ea"/>
                <a:cs typeface="+mn-cs"/>
              </a:rPr>
              <a:t>4. Cash grants can also unlock benefits beyond purchasing the essentials, including paying down debt or reducing the impact of larger one-off costs such as paying for a car’s MOT to be able to get to work. This can be vital in putting people on a financially secure foundation for the long-term. </a:t>
            </a:r>
          </a:p>
          <a:p>
            <a:r>
              <a:rPr lang="en-GB" sz="1200" kern="1200" dirty="0" smtClean="0">
                <a:solidFill>
                  <a:schemeClr val="tx1"/>
                </a:solidFill>
                <a:effectLst/>
                <a:latin typeface="+mn-lt"/>
                <a:ea typeface="+mn-ea"/>
                <a:cs typeface="+mn-cs"/>
              </a:rPr>
              <a:t>5. Cash grants should be an option when providing support to people facing financial hardship locally, but alone can only provide short-term respite. They should be situated within a wider local ecosystem of support available to people, alongside a national social security system which provides people with enough income to afford the essentials.</a:t>
            </a:r>
          </a:p>
          <a:p>
            <a:endParaRPr lang="en-GB" dirty="0"/>
          </a:p>
        </p:txBody>
      </p:sp>
      <p:sp>
        <p:nvSpPr>
          <p:cNvPr id="4" name="Slide Number Placeholder 3"/>
          <p:cNvSpPr>
            <a:spLocks noGrp="1"/>
          </p:cNvSpPr>
          <p:nvPr>
            <p:ph type="sldNum" sz="quarter" idx="10"/>
          </p:nvPr>
        </p:nvSpPr>
        <p:spPr/>
        <p:txBody>
          <a:bodyPr/>
          <a:lstStyle/>
          <a:p>
            <a:fld id="{DAD0E3EE-DBD9-4289-BA20-35F783F12CE8}" type="slidenum">
              <a:rPr lang="en-GB" smtClean="0"/>
              <a:t>9</a:t>
            </a:fld>
            <a:endParaRPr lang="en-GB" dirty="0"/>
          </a:p>
        </p:txBody>
      </p:sp>
    </p:spTree>
    <p:extLst>
      <p:ext uri="{BB962C8B-B14F-4D97-AF65-F5344CB8AC3E}">
        <p14:creationId xmlns:p14="http://schemas.microsoft.com/office/powerpoint/2010/main" val="81862333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DAD0E3EE-DBD9-4289-BA20-35F783F12CE8}" type="slidenum">
              <a:rPr lang="en-GB" smtClean="0"/>
              <a:t>10</a:t>
            </a:fld>
            <a:endParaRPr lang="en-GB" dirty="0"/>
          </a:p>
        </p:txBody>
      </p:sp>
    </p:spTree>
    <p:extLst>
      <p:ext uri="{BB962C8B-B14F-4D97-AF65-F5344CB8AC3E}">
        <p14:creationId xmlns:p14="http://schemas.microsoft.com/office/powerpoint/2010/main" val="339776716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F37674CA-B15B-8230-1634-813954096EE9}"/>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 xmlns:a16="http://schemas.microsoft.com/office/drawing/2014/main" id="{E42E6529-E653-8DB7-622D-23DA1B81E57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 xmlns:a16="http://schemas.microsoft.com/office/drawing/2014/main" id="{845A039D-BF44-2540-025B-9F6453F69CFD}"/>
              </a:ext>
            </a:extLst>
          </p:cNvPr>
          <p:cNvSpPr>
            <a:spLocks noGrp="1"/>
          </p:cNvSpPr>
          <p:nvPr>
            <p:ph type="dt" sz="half" idx="10"/>
          </p:nvPr>
        </p:nvSpPr>
        <p:spPr/>
        <p:txBody>
          <a:bodyPr/>
          <a:lstStyle/>
          <a:p>
            <a:fld id="{B2AAF183-0574-422B-9CDA-FC94D56A6499}" type="datetimeFigureOut">
              <a:rPr lang="en-GB" smtClean="0"/>
              <a:t>03/01/2023</a:t>
            </a:fld>
            <a:endParaRPr lang="en-GB" dirty="0"/>
          </a:p>
        </p:txBody>
      </p:sp>
      <p:sp>
        <p:nvSpPr>
          <p:cNvPr id="5" name="Footer Placeholder 4">
            <a:extLst>
              <a:ext uri="{FF2B5EF4-FFF2-40B4-BE49-F238E27FC236}">
                <a16:creationId xmlns="" xmlns:a16="http://schemas.microsoft.com/office/drawing/2014/main" id="{964D88EE-C641-7E36-C8A8-BEB9121A91F5}"/>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 xmlns:a16="http://schemas.microsoft.com/office/drawing/2014/main" id="{BD695BBB-B52A-E1B5-90A9-B2892FABFB01}"/>
              </a:ext>
            </a:extLst>
          </p:cNvPr>
          <p:cNvSpPr>
            <a:spLocks noGrp="1"/>
          </p:cNvSpPr>
          <p:nvPr>
            <p:ph type="sldNum" sz="quarter" idx="12"/>
          </p:nvPr>
        </p:nvSpPr>
        <p:spPr/>
        <p:txBody>
          <a:bodyPr/>
          <a:lstStyle/>
          <a:p>
            <a:fld id="{0C9927F3-2DF3-4C76-B31A-B196B8A3EE00}" type="slidenum">
              <a:rPr lang="en-GB" smtClean="0"/>
              <a:t>‹#›</a:t>
            </a:fld>
            <a:endParaRPr lang="en-GB" dirty="0"/>
          </a:p>
        </p:txBody>
      </p:sp>
    </p:spTree>
    <p:extLst>
      <p:ext uri="{BB962C8B-B14F-4D97-AF65-F5344CB8AC3E}">
        <p14:creationId xmlns:p14="http://schemas.microsoft.com/office/powerpoint/2010/main" val="129499887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BF937468-76D1-B512-77ED-C634E10C1F19}"/>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 xmlns:a16="http://schemas.microsoft.com/office/drawing/2014/main" id="{835B931E-1A48-E641-E237-F6376F085024}"/>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 xmlns:a16="http://schemas.microsoft.com/office/drawing/2014/main" id="{AFDD6218-613D-A1E4-9188-0871F898C80F}"/>
              </a:ext>
            </a:extLst>
          </p:cNvPr>
          <p:cNvSpPr>
            <a:spLocks noGrp="1"/>
          </p:cNvSpPr>
          <p:nvPr>
            <p:ph type="dt" sz="half" idx="10"/>
          </p:nvPr>
        </p:nvSpPr>
        <p:spPr/>
        <p:txBody>
          <a:bodyPr/>
          <a:lstStyle/>
          <a:p>
            <a:fld id="{B2AAF183-0574-422B-9CDA-FC94D56A6499}" type="datetimeFigureOut">
              <a:rPr lang="en-GB" smtClean="0"/>
              <a:t>03/01/2023</a:t>
            </a:fld>
            <a:endParaRPr lang="en-GB" dirty="0"/>
          </a:p>
        </p:txBody>
      </p:sp>
      <p:sp>
        <p:nvSpPr>
          <p:cNvPr id="5" name="Footer Placeholder 4">
            <a:extLst>
              <a:ext uri="{FF2B5EF4-FFF2-40B4-BE49-F238E27FC236}">
                <a16:creationId xmlns="" xmlns:a16="http://schemas.microsoft.com/office/drawing/2014/main" id="{A353951A-6C90-D648-99D5-95579B5A81CF}"/>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 xmlns:a16="http://schemas.microsoft.com/office/drawing/2014/main" id="{57DC6038-E85F-B31F-30A8-7BABAC572182}"/>
              </a:ext>
            </a:extLst>
          </p:cNvPr>
          <p:cNvSpPr>
            <a:spLocks noGrp="1"/>
          </p:cNvSpPr>
          <p:nvPr>
            <p:ph type="sldNum" sz="quarter" idx="12"/>
          </p:nvPr>
        </p:nvSpPr>
        <p:spPr/>
        <p:txBody>
          <a:bodyPr/>
          <a:lstStyle/>
          <a:p>
            <a:fld id="{0C9927F3-2DF3-4C76-B31A-B196B8A3EE00}" type="slidenum">
              <a:rPr lang="en-GB" smtClean="0"/>
              <a:t>‹#›</a:t>
            </a:fld>
            <a:endParaRPr lang="en-GB" dirty="0"/>
          </a:p>
        </p:txBody>
      </p:sp>
    </p:spTree>
    <p:extLst>
      <p:ext uri="{BB962C8B-B14F-4D97-AF65-F5344CB8AC3E}">
        <p14:creationId xmlns:p14="http://schemas.microsoft.com/office/powerpoint/2010/main" val="384423086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 xmlns:a16="http://schemas.microsoft.com/office/drawing/2014/main" id="{84DBFB63-ED8F-9774-6C4B-9A2A40B19927}"/>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 xmlns:a16="http://schemas.microsoft.com/office/drawing/2014/main" id="{6CAC628F-2F05-C03B-78FF-DDDC2D38EE36}"/>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 xmlns:a16="http://schemas.microsoft.com/office/drawing/2014/main" id="{F9DD1244-AF9B-54D2-9C5A-EA06EE900A29}"/>
              </a:ext>
            </a:extLst>
          </p:cNvPr>
          <p:cNvSpPr>
            <a:spLocks noGrp="1"/>
          </p:cNvSpPr>
          <p:nvPr>
            <p:ph type="dt" sz="half" idx="10"/>
          </p:nvPr>
        </p:nvSpPr>
        <p:spPr/>
        <p:txBody>
          <a:bodyPr/>
          <a:lstStyle/>
          <a:p>
            <a:fld id="{B2AAF183-0574-422B-9CDA-FC94D56A6499}" type="datetimeFigureOut">
              <a:rPr lang="en-GB" smtClean="0"/>
              <a:t>03/01/2023</a:t>
            </a:fld>
            <a:endParaRPr lang="en-GB" dirty="0"/>
          </a:p>
        </p:txBody>
      </p:sp>
      <p:sp>
        <p:nvSpPr>
          <p:cNvPr id="5" name="Footer Placeholder 4">
            <a:extLst>
              <a:ext uri="{FF2B5EF4-FFF2-40B4-BE49-F238E27FC236}">
                <a16:creationId xmlns="" xmlns:a16="http://schemas.microsoft.com/office/drawing/2014/main" id="{6167B2C4-4CB7-14F2-9314-DB25C166D8AB}"/>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 xmlns:a16="http://schemas.microsoft.com/office/drawing/2014/main" id="{1AFC1B0C-CD50-03FF-E4E1-7746B89C0601}"/>
              </a:ext>
            </a:extLst>
          </p:cNvPr>
          <p:cNvSpPr>
            <a:spLocks noGrp="1"/>
          </p:cNvSpPr>
          <p:nvPr>
            <p:ph type="sldNum" sz="quarter" idx="12"/>
          </p:nvPr>
        </p:nvSpPr>
        <p:spPr/>
        <p:txBody>
          <a:bodyPr/>
          <a:lstStyle/>
          <a:p>
            <a:fld id="{0C9927F3-2DF3-4C76-B31A-B196B8A3EE00}" type="slidenum">
              <a:rPr lang="en-GB" smtClean="0"/>
              <a:t>‹#›</a:t>
            </a:fld>
            <a:endParaRPr lang="en-GB" dirty="0"/>
          </a:p>
        </p:txBody>
      </p:sp>
    </p:spTree>
    <p:extLst>
      <p:ext uri="{BB962C8B-B14F-4D97-AF65-F5344CB8AC3E}">
        <p14:creationId xmlns:p14="http://schemas.microsoft.com/office/powerpoint/2010/main" val="36973156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777E5FF2-8B9F-5792-870D-D3D7C3D11786}"/>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 xmlns:a16="http://schemas.microsoft.com/office/drawing/2014/main" id="{B49D0BDB-9C90-3461-7FF9-9175089542FB}"/>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 xmlns:a16="http://schemas.microsoft.com/office/drawing/2014/main" id="{8BB3010D-B81E-802A-DCE1-EC0B3D6963A7}"/>
              </a:ext>
            </a:extLst>
          </p:cNvPr>
          <p:cNvSpPr>
            <a:spLocks noGrp="1"/>
          </p:cNvSpPr>
          <p:nvPr>
            <p:ph type="dt" sz="half" idx="10"/>
          </p:nvPr>
        </p:nvSpPr>
        <p:spPr/>
        <p:txBody>
          <a:bodyPr/>
          <a:lstStyle/>
          <a:p>
            <a:fld id="{B2AAF183-0574-422B-9CDA-FC94D56A6499}" type="datetimeFigureOut">
              <a:rPr lang="en-GB" smtClean="0"/>
              <a:t>03/01/2023</a:t>
            </a:fld>
            <a:endParaRPr lang="en-GB" dirty="0"/>
          </a:p>
        </p:txBody>
      </p:sp>
      <p:sp>
        <p:nvSpPr>
          <p:cNvPr id="5" name="Footer Placeholder 4">
            <a:extLst>
              <a:ext uri="{FF2B5EF4-FFF2-40B4-BE49-F238E27FC236}">
                <a16:creationId xmlns="" xmlns:a16="http://schemas.microsoft.com/office/drawing/2014/main" id="{22E05DA0-14C3-BD0A-76FB-DA669F51CD04}"/>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 xmlns:a16="http://schemas.microsoft.com/office/drawing/2014/main" id="{EA972C2F-D0B7-7E07-DEB1-A3AA34DA7E2A}"/>
              </a:ext>
            </a:extLst>
          </p:cNvPr>
          <p:cNvSpPr>
            <a:spLocks noGrp="1"/>
          </p:cNvSpPr>
          <p:nvPr>
            <p:ph type="sldNum" sz="quarter" idx="12"/>
          </p:nvPr>
        </p:nvSpPr>
        <p:spPr/>
        <p:txBody>
          <a:bodyPr/>
          <a:lstStyle/>
          <a:p>
            <a:fld id="{0C9927F3-2DF3-4C76-B31A-B196B8A3EE00}" type="slidenum">
              <a:rPr lang="en-GB" smtClean="0"/>
              <a:t>‹#›</a:t>
            </a:fld>
            <a:endParaRPr lang="en-GB" dirty="0"/>
          </a:p>
        </p:txBody>
      </p:sp>
    </p:spTree>
    <p:extLst>
      <p:ext uri="{BB962C8B-B14F-4D97-AF65-F5344CB8AC3E}">
        <p14:creationId xmlns:p14="http://schemas.microsoft.com/office/powerpoint/2010/main" val="32671013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8A59F81D-7666-1896-A720-FA0DB91C64A8}"/>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 xmlns:a16="http://schemas.microsoft.com/office/drawing/2014/main" id="{ABAA3ED6-759E-D4E4-AD2E-6CCD36262EC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 xmlns:a16="http://schemas.microsoft.com/office/drawing/2014/main" id="{F27D1155-A5A5-A28A-4130-74502B3AC16F}"/>
              </a:ext>
            </a:extLst>
          </p:cNvPr>
          <p:cNvSpPr>
            <a:spLocks noGrp="1"/>
          </p:cNvSpPr>
          <p:nvPr>
            <p:ph type="dt" sz="half" idx="10"/>
          </p:nvPr>
        </p:nvSpPr>
        <p:spPr/>
        <p:txBody>
          <a:bodyPr/>
          <a:lstStyle/>
          <a:p>
            <a:fld id="{B2AAF183-0574-422B-9CDA-FC94D56A6499}" type="datetimeFigureOut">
              <a:rPr lang="en-GB" smtClean="0"/>
              <a:t>03/01/2023</a:t>
            </a:fld>
            <a:endParaRPr lang="en-GB" dirty="0"/>
          </a:p>
        </p:txBody>
      </p:sp>
      <p:sp>
        <p:nvSpPr>
          <p:cNvPr id="5" name="Footer Placeholder 4">
            <a:extLst>
              <a:ext uri="{FF2B5EF4-FFF2-40B4-BE49-F238E27FC236}">
                <a16:creationId xmlns="" xmlns:a16="http://schemas.microsoft.com/office/drawing/2014/main" id="{BA8A1B58-3E34-4A48-3AA9-2D29C03D8331}"/>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 xmlns:a16="http://schemas.microsoft.com/office/drawing/2014/main" id="{D283DC0E-37DA-0B52-6215-5317B3A6AF59}"/>
              </a:ext>
            </a:extLst>
          </p:cNvPr>
          <p:cNvSpPr>
            <a:spLocks noGrp="1"/>
          </p:cNvSpPr>
          <p:nvPr>
            <p:ph type="sldNum" sz="quarter" idx="12"/>
          </p:nvPr>
        </p:nvSpPr>
        <p:spPr/>
        <p:txBody>
          <a:bodyPr/>
          <a:lstStyle/>
          <a:p>
            <a:fld id="{0C9927F3-2DF3-4C76-B31A-B196B8A3EE00}" type="slidenum">
              <a:rPr lang="en-GB" smtClean="0"/>
              <a:t>‹#›</a:t>
            </a:fld>
            <a:endParaRPr lang="en-GB" dirty="0"/>
          </a:p>
        </p:txBody>
      </p:sp>
    </p:spTree>
    <p:extLst>
      <p:ext uri="{BB962C8B-B14F-4D97-AF65-F5344CB8AC3E}">
        <p14:creationId xmlns:p14="http://schemas.microsoft.com/office/powerpoint/2010/main" val="24363991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323BD077-DF41-88CE-14F4-ABDB31EECCDB}"/>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 xmlns:a16="http://schemas.microsoft.com/office/drawing/2014/main" id="{485455EA-FD21-2AA3-0C8F-64FB0C526935}"/>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 xmlns:a16="http://schemas.microsoft.com/office/drawing/2014/main" id="{CDFFB11C-2421-7945-9295-F8F62860F079}"/>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 xmlns:a16="http://schemas.microsoft.com/office/drawing/2014/main" id="{AC325C8E-E338-6D00-5120-0C51A5E7EEA8}"/>
              </a:ext>
            </a:extLst>
          </p:cNvPr>
          <p:cNvSpPr>
            <a:spLocks noGrp="1"/>
          </p:cNvSpPr>
          <p:nvPr>
            <p:ph type="dt" sz="half" idx="10"/>
          </p:nvPr>
        </p:nvSpPr>
        <p:spPr/>
        <p:txBody>
          <a:bodyPr/>
          <a:lstStyle/>
          <a:p>
            <a:fld id="{B2AAF183-0574-422B-9CDA-FC94D56A6499}" type="datetimeFigureOut">
              <a:rPr lang="en-GB" smtClean="0"/>
              <a:t>03/01/2023</a:t>
            </a:fld>
            <a:endParaRPr lang="en-GB" dirty="0"/>
          </a:p>
        </p:txBody>
      </p:sp>
      <p:sp>
        <p:nvSpPr>
          <p:cNvPr id="6" name="Footer Placeholder 5">
            <a:extLst>
              <a:ext uri="{FF2B5EF4-FFF2-40B4-BE49-F238E27FC236}">
                <a16:creationId xmlns="" xmlns:a16="http://schemas.microsoft.com/office/drawing/2014/main" id="{831BF93C-1DCD-39F1-4D6E-53B63A239A0A}"/>
              </a:ext>
            </a:extLst>
          </p:cNvPr>
          <p:cNvSpPr>
            <a:spLocks noGrp="1"/>
          </p:cNvSpPr>
          <p:nvPr>
            <p:ph type="ftr" sz="quarter" idx="11"/>
          </p:nvPr>
        </p:nvSpPr>
        <p:spPr/>
        <p:txBody>
          <a:bodyPr/>
          <a:lstStyle/>
          <a:p>
            <a:endParaRPr lang="en-GB" dirty="0"/>
          </a:p>
        </p:txBody>
      </p:sp>
      <p:sp>
        <p:nvSpPr>
          <p:cNvPr id="7" name="Slide Number Placeholder 6">
            <a:extLst>
              <a:ext uri="{FF2B5EF4-FFF2-40B4-BE49-F238E27FC236}">
                <a16:creationId xmlns="" xmlns:a16="http://schemas.microsoft.com/office/drawing/2014/main" id="{2A228B27-9515-D30B-48F2-4A2B3CF1FA38}"/>
              </a:ext>
            </a:extLst>
          </p:cNvPr>
          <p:cNvSpPr>
            <a:spLocks noGrp="1"/>
          </p:cNvSpPr>
          <p:nvPr>
            <p:ph type="sldNum" sz="quarter" idx="12"/>
          </p:nvPr>
        </p:nvSpPr>
        <p:spPr/>
        <p:txBody>
          <a:bodyPr/>
          <a:lstStyle/>
          <a:p>
            <a:fld id="{0C9927F3-2DF3-4C76-B31A-B196B8A3EE00}" type="slidenum">
              <a:rPr lang="en-GB" smtClean="0"/>
              <a:t>‹#›</a:t>
            </a:fld>
            <a:endParaRPr lang="en-GB" dirty="0"/>
          </a:p>
        </p:txBody>
      </p:sp>
    </p:spTree>
    <p:extLst>
      <p:ext uri="{BB962C8B-B14F-4D97-AF65-F5344CB8AC3E}">
        <p14:creationId xmlns:p14="http://schemas.microsoft.com/office/powerpoint/2010/main" val="75671453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6A4C12F4-4DCA-EB1D-0D43-9A86D1C08EE1}"/>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 xmlns:a16="http://schemas.microsoft.com/office/drawing/2014/main" id="{3AD2F3F8-0ADC-7E9A-3E8F-25C9AC6361A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 xmlns:a16="http://schemas.microsoft.com/office/drawing/2014/main" id="{3BC9A3D0-8B11-372F-2911-CADA63D400AE}"/>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 xmlns:a16="http://schemas.microsoft.com/office/drawing/2014/main" id="{1F7695F9-47F8-6A0A-E34C-02A3A0B080A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 xmlns:a16="http://schemas.microsoft.com/office/drawing/2014/main" id="{704798E5-0275-ECDD-1F91-E54E66A0F81F}"/>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 xmlns:a16="http://schemas.microsoft.com/office/drawing/2014/main" id="{C2D9A1DD-227A-9E7F-EF92-C88C6B08CF3C}"/>
              </a:ext>
            </a:extLst>
          </p:cNvPr>
          <p:cNvSpPr>
            <a:spLocks noGrp="1"/>
          </p:cNvSpPr>
          <p:nvPr>
            <p:ph type="dt" sz="half" idx="10"/>
          </p:nvPr>
        </p:nvSpPr>
        <p:spPr/>
        <p:txBody>
          <a:bodyPr/>
          <a:lstStyle/>
          <a:p>
            <a:fld id="{B2AAF183-0574-422B-9CDA-FC94D56A6499}" type="datetimeFigureOut">
              <a:rPr lang="en-GB" smtClean="0"/>
              <a:t>03/01/2023</a:t>
            </a:fld>
            <a:endParaRPr lang="en-GB" dirty="0"/>
          </a:p>
        </p:txBody>
      </p:sp>
      <p:sp>
        <p:nvSpPr>
          <p:cNvPr id="8" name="Footer Placeholder 7">
            <a:extLst>
              <a:ext uri="{FF2B5EF4-FFF2-40B4-BE49-F238E27FC236}">
                <a16:creationId xmlns="" xmlns:a16="http://schemas.microsoft.com/office/drawing/2014/main" id="{A2B07C06-27D0-BCE4-EBF1-02912879262D}"/>
              </a:ext>
            </a:extLst>
          </p:cNvPr>
          <p:cNvSpPr>
            <a:spLocks noGrp="1"/>
          </p:cNvSpPr>
          <p:nvPr>
            <p:ph type="ftr" sz="quarter" idx="11"/>
          </p:nvPr>
        </p:nvSpPr>
        <p:spPr/>
        <p:txBody>
          <a:bodyPr/>
          <a:lstStyle/>
          <a:p>
            <a:endParaRPr lang="en-GB" dirty="0"/>
          </a:p>
        </p:txBody>
      </p:sp>
      <p:sp>
        <p:nvSpPr>
          <p:cNvPr id="9" name="Slide Number Placeholder 8">
            <a:extLst>
              <a:ext uri="{FF2B5EF4-FFF2-40B4-BE49-F238E27FC236}">
                <a16:creationId xmlns="" xmlns:a16="http://schemas.microsoft.com/office/drawing/2014/main" id="{386232E8-8504-1B42-C6C9-1BD1E05F8808}"/>
              </a:ext>
            </a:extLst>
          </p:cNvPr>
          <p:cNvSpPr>
            <a:spLocks noGrp="1"/>
          </p:cNvSpPr>
          <p:nvPr>
            <p:ph type="sldNum" sz="quarter" idx="12"/>
          </p:nvPr>
        </p:nvSpPr>
        <p:spPr/>
        <p:txBody>
          <a:bodyPr/>
          <a:lstStyle/>
          <a:p>
            <a:fld id="{0C9927F3-2DF3-4C76-B31A-B196B8A3EE00}" type="slidenum">
              <a:rPr lang="en-GB" smtClean="0"/>
              <a:t>‹#›</a:t>
            </a:fld>
            <a:endParaRPr lang="en-GB" dirty="0"/>
          </a:p>
        </p:txBody>
      </p:sp>
    </p:spTree>
    <p:extLst>
      <p:ext uri="{BB962C8B-B14F-4D97-AF65-F5344CB8AC3E}">
        <p14:creationId xmlns:p14="http://schemas.microsoft.com/office/powerpoint/2010/main" val="21173295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472FCAF7-98CE-B50F-2D45-53D72BA3AFC3}"/>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 xmlns:a16="http://schemas.microsoft.com/office/drawing/2014/main" id="{3C8C6D7F-9EA8-99B6-6A72-FAB3EE10EBEB}"/>
              </a:ext>
            </a:extLst>
          </p:cNvPr>
          <p:cNvSpPr>
            <a:spLocks noGrp="1"/>
          </p:cNvSpPr>
          <p:nvPr>
            <p:ph type="dt" sz="half" idx="10"/>
          </p:nvPr>
        </p:nvSpPr>
        <p:spPr/>
        <p:txBody>
          <a:bodyPr/>
          <a:lstStyle/>
          <a:p>
            <a:fld id="{B2AAF183-0574-422B-9CDA-FC94D56A6499}" type="datetimeFigureOut">
              <a:rPr lang="en-GB" smtClean="0"/>
              <a:t>03/01/2023</a:t>
            </a:fld>
            <a:endParaRPr lang="en-GB" dirty="0"/>
          </a:p>
        </p:txBody>
      </p:sp>
      <p:sp>
        <p:nvSpPr>
          <p:cNvPr id="4" name="Footer Placeholder 3">
            <a:extLst>
              <a:ext uri="{FF2B5EF4-FFF2-40B4-BE49-F238E27FC236}">
                <a16:creationId xmlns="" xmlns:a16="http://schemas.microsoft.com/office/drawing/2014/main" id="{FCD6C7D6-4D2E-64AD-7743-B0660954A5B0}"/>
              </a:ext>
            </a:extLst>
          </p:cNvPr>
          <p:cNvSpPr>
            <a:spLocks noGrp="1"/>
          </p:cNvSpPr>
          <p:nvPr>
            <p:ph type="ftr" sz="quarter" idx="11"/>
          </p:nvPr>
        </p:nvSpPr>
        <p:spPr/>
        <p:txBody>
          <a:bodyPr/>
          <a:lstStyle/>
          <a:p>
            <a:endParaRPr lang="en-GB" dirty="0"/>
          </a:p>
        </p:txBody>
      </p:sp>
      <p:sp>
        <p:nvSpPr>
          <p:cNvPr id="5" name="Slide Number Placeholder 4">
            <a:extLst>
              <a:ext uri="{FF2B5EF4-FFF2-40B4-BE49-F238E27FC236}">
                <a16:creationId xmlns="" xmlns:a16="http://schemas.microsoft.com/office/drawing/2014/main" id="{412A3069-F60A-997E-F701-FFB0080A425B}"/>
              </a:ext>
            </a:extLst>
          </p:cNvPr>
          <p:cNvSpPr>
            <a:spLocks noGrp="1"/>
          </p:cNvSpPr>
          <p:nvPr>
            <p:ph type="sldNum" sz="quarter" idx="12"/>
          </p:nvPr>
        </p:nvSpPr>
        <p:spPr/>
        <p:txBody>
          <a:bodyPr/>
          <a:lstStyle/>
          <a:p>
            <a:fld id="{0C9927F3-2DF3-4C76-B31A-B196B8A3EE00}" type="slidenum">
              <a:rPr lang="en-GB" smtClean="0"/>
              <a:t>‹#›</a:t>
            </a:fld>
            <a:endParaRPr lang="en-GB" dirty="0"/>
          </a:p>
        </p:txBody>
      </p:sp>
    </p:spTree>
    <p:extLst>
      <p:ext uri="{BB962C8B-B14F-4D97-AF65-F5344CB8AC3E}">
        <p14:creationId xmlns:p14="http://schemas.microsoft.com/office/powerpoint/2010/main" val="36455544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 xmlns:a16="http://schemas.microsoft.com/office/drawing/2014/main" id="{7C987474-59AC-AA28-5687-486ED092AC25}"/>
              </a:ext>
            </a:extLst>
          </p:cNvPr>
          <p:cNvSpPr>
            <a:spLocks noGrp="1"/>
          </p:cNvSpPr>
          <p:nvPr>
            <p:ph type="dt" sz="half" idx="10"/>
          </p:nvPr>
        </p:nvSpPr>
        <p:spPr/>
        <p:txBody>
          <a:bodyPr/>
          <a:lstStyle/>
          <a:p>
            <a:fld id="{B2AAF183-0574-422B-9CDA-FC94D56A6499}" type="datetimeFigureOut">
              <a:rPr lang="en-GB" smtClean="0"/>
              <a:t>03/01/2023</a:t>
            </a:fld>
            <a:endParaRPr lang="en-GB" dirty="0"/>
          </a:p>
        </p:txBody>
      </p:sp>
      <p:sp>
        <p:nvSpPr>
          <p:cNvPr id="3" name="Footer Placeholder 2">
            <a:extLst>
              <a:ext uri="{FF2B5EF4-FFF2-40B4-BE49-F238E27FC236}">
                <a16:creationId xmlns="" xmlns:a16="http://schemas.microsoft.com/office/drawing/2014/main" id="{F201BF8C-AC9B-B485-70A7-01AF263F7323}"/>
              </a:ext>
            </a:extLst>
          </p:cNvPr>
          <p:cNvSpPr>
            <a:spLocks noGrp="1"/>
          </p:cNvSpPr>
          <p:nvPr>
            <p:ph type="ftr" sz="quarter" idx="11"/>
          </p:nvPr>
        </p:nvSpPr>
        <p:spPr/>
        <p:txBody>
          <a:bodyPr/>
          <a:lstStyle/>
          <a:p>
            <a:endParaRPr lang="en-GB" dirty="0"/>
          </a:p>
        </p:txBody>
      </p:sp>
      <p:sp>
        <p:nvSpPr>
          <p:cNvPr id="4" name="Slide Number Placeholder 3">
            <a:extLst>
              <a:ext uri="{FF2B5EF4-FFF2-40B4-BE49-F238E27FC236}">
                <a16:creationId xmlns="" xmlns:a16="http://schemas.microsoft.com/office/drawing/2014/main" id="{877EB301-8769-64B7-286A-FEF1BBB1AE34}"/>
              </a:ext>
            </a:extLst>
          </p:cNvPr>
          <p:cNvSpPr>
            <a:spLocks noGrp="1"/>
          </p:cNvSpPr>
          <p:nvPr>
            <p:ph type="sldNum" sz="quarter" idx="12"/>
          </p:nvPr>
        </p:nvSpPr>
        <p:spPr/>
        <p:txBody>
          <a:bodyPr/>
          <a:lstStyle/>
          <a:p>
            <a:fld id="{0C9927F3-2DF3-4C76-B31A-B196B8A3EE00}" type="slidenum">
              <a:rPr lang="en-GB" smtClean="0"/>
              <a:t>‹#›</a:t>
            </a:fld>
            <a:endParaRPr lang="en-GB" dirty="0"/>
          </a:p>
        </p:txBody>
      </p:sp>
    </p:spTree>
    <p:extLst>
      <p:ext uri="{BB962C8B-B14F-4D97-AF65-F5344CB8AC3E}">
        <p14:creationId xmlns:p14="http://schemas.microsoft.com/office/powerpoint/2010/main" val="353329859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EBA31767-8CDA-6A4D-328E-628A3E82611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 xmlns:a16="http://schemas.microsoft.com/office/drawing/2014/main" id="{BACB3C1B-9453-41E1-6E37-EABA86D27ED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 xmlns:a16="http://schemas.microsoft.com/office/drawing/2014/main" id="{7A1E6EA7-4D16-452A-ABF0-465FB9FC08A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 xmlns:a16="http://schemas.microsoft.com/office/drawing/2014/main" id="{1AE73591-941E-35C1-ECFB-2EE7CA26D8EE}"/>
              </a:ext>
            </a:extLst>
          </p:cNvPr>
          <p:cNvSpPr>
            <a:spLocks noGrp="1"/>
          </p:cNvSpPr>
          <p:nvPr>
            <p:ph type="dt" sz="half" idx="10"/>
          </p:nvPr>
        </p:nvSpPr>
        <p:spPr/>
        <p:txBody>
          <a:bodyPr/>
          <a:lstStyle/>
          <a:p>
            <a:fld id="{B2AAF183-0574-422B-9CDA-FC94D56A6499}" type="datetimeFigureOut">
              <a:rPr lang="en-GB" smtClean="0"/>
              <a:t>03/01/2023</a:t>
            </a:fld>
            <a:endParaRPr lang="en-GB" dirty="0"/>
          </a:p>
        </p:txBody>
      </p:sp>
      <p:sp>
        <p:nvSpPr>
          <p:cNvPr id="6" name="Footer Placeholder 5">
            <a:extLst>
              <a:ext uri="{FF2B5EF4-FFF2-40B4-BE49-F238E27FC236}">
                <a16:creationId xmlns="" xmlns:a16="http://schemas.microsoft.com/office/drawing/2014/main" id="{433368C5-6F5B-025B-8CB5-502C0EBFDF42}"/>
              </a:ext>
            </a:extLst>
          </p:cNvPr>
          <p:cNvSpPr>
            <a:spLocks noGrp="1"/>
          </p:cNvSpPr>
          <p:nvPr>
            <p:ph type="ftr" sz="quarter" idx="11"/>
          </p:nvPr>
        </p:nvSpPr>
        <p:spPr/>
        <p:txBody>
          <a:bodyPr/>
          <a:lstStyle/>
          <a:p>
            <a:endParaRPr lang="en-GB" dirty="0"/>
          </a:p>
        </p:txBody>
      </p:sp>
      <p:sp>
        <p:nvSpPr>
          <p:cNvPr id="7" name="Slide Number Placeholder 6">
            <a:extLst>
              <a:ext uri="{FF2B5EF4-FFF2-40B4-BE49-F238E27FC236}">
                <a16:creationId xmlns="" xmlns:a16="http://schemas.microsoft.com/office/drawing/2014/main" id="{5D0406D0-1E33-0566-B4F8-5BB46A364131}"/>
              </a:ext>
            </a:extLst>
          </p:cNvPr>
          <p:cNvSpPr>
            <a:spLocks noGrp="1"/>
          </p:cNvSpPr>
          <p:nvPr>
            <p:ph type="sldNum" sz="quarter" idx="12"/>
          </p:nvPr>
        </p:nvSpPr>
        <p:spPr/>
        <p:txBody>
          <a:bodyPr/>
          <a:lstStyle/>
          <a:p>
            <a:fld id="{0C9927F3-2DF3-4C76-B31A-B196B8A3EE00}" type="slidenum">
              <a:rPr lang="en-GB" smtClean="0"/>
              <a:t>‹#›</a:t>
            </a:fld>
            <a:endParaRPr lang="en-GB" dirty="0"/>
          </a:p>
        </p:txBody>
      </p:sp>
    </p:spTree>
    <p:extLst>
      <p:ext uri="{BB962C8B-B14F-4D97-AF65-F5344CB8AC3E}">
        <p14:creationId xmlns:p14="http://schemas.microsoft.com/office/powerpoint/2010/main" val="357483127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623F5D0E-1C8E-2D43-0DE5-701B7386FB5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 xmlns:a16="http://schemas.microsoft.com/office/drawing/2014/main" id="{BC0D7173-6A8D-9AD5-343D-80BE8DE6A40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dirty="0"/>
          </a:p>
        </p:txBody>
      </p:sp>
      <p:sp>
        <p:nvSpPr>
          <p:cNvPr id="4" name="Text Placeholder 3">
            <a:extLst>
              <a:ext uri="{FF2B5EF4-FFF2-40B4-BE49-F238E27FC236}">
                <a16:creationId xmlns="" xmlns:a16="http://schemas.microsoft.com/office/drawing/2014/main" id="{39030E8B-1B83-3F16-0DD9-A43F5C2981A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 xmlns:a16="http://schemas.microsoft.com/office/drawing/2014/main" id="{B4316F3D-FDE2-CE47-C1BC-4DBB5B635D5E}"/>
              </a:ext>
            </a:extLst>
          </p:cNvPr>
          <p:cNvSpPr>
            <a:spLocks noGrp="1"/>
          </p:cNvSpPr>
          <p:nvPr>
            <p:ph type="dt" sz="half" idx="10"/>
          </p:nvPr>
        </p:nvSpPr>
        <p:spPr/>
        <p:txBody>
          <a:bodyPr/>
          <a:lstStyle/>
          <a:p>
            <a:fld id="{B2AAF183-0574-422B-9CDA-FC94D56A6499}" type="datetimeFigureOut">
              <a:rPr lang="en-GB" smtClean="0"/>
              <a:t>03/01/2023</a:t>
            </a:fld>
            <a:endParaRPr lang="en-GB" dirty="0"/>
          </a:p>
        </p:txBody>
      </p:sp>
      <p:sp>
        <p:nvSpPr>
          <p:cNvPr id="6" name="Footer Placeholder 5">
            <a:extLst>
              <a:ext uri="{FF2B5EF4-FFF2-40B4-BE49-F238E27FC236}">
                <a16:creationId xmlns="" xmlns:a16="http://schemas.microsoft.com/office/drawing/2014/main" id="{2A51B236-E84B-21B3-1969-C4DC7414AE81}"/>
              </a:ext>
            </a:extLst>
          </p:cNvPr>
          <p:cNvSpPr>
            <a:spLocks noGrp="1"/>
          </p:cNvSpPr>
          <p:nvPr>
            <p:ph type="ftr" sz="quarter" idx="11"/>
          </p:nvPr>
        </p:nvSpPr>
        <p:spPr/>
        <p:txBody>
          <a:bodyPr/>
          <a:lstStyle/>
          <a:p>
            <a:endParaRPr lang="en-GB" dirty="0"/>
          </a:p>
        </p:txBody>
      </p:sp>
      <p:sp>
        <p:nvSpPr>
          <p:cNvPr id="7" name="Slide Number Placeholder 6">
            <a:extLst>
              <a:ext uri="{FF2B5EF4-FFF2-40B4-BE49-F238E27FC236}">
                <a16:creationId xmlns="" xmlns:a16="http://schemas.microsoft.com/office/drawing/2014/main" id="{A77A2160-AC65-1FFE-F8D2-E27D89E404F0}"/>
              </a:ext>
            </a:extLst>
          </p:cNvPr>
          <p:cNvSpPr>
            <a:spLocks noGrp="1"/>
          </p:cNvSpPr>
          <p:nvPr>
            <p:ph type="sldNum" sz="quarter" idx="12"/>
          </p:nvPr>
        </p:nvSpPr>
        <p:spPr/>
        <p:txBody>
          <a:bodyPr/>
          <a:lstStyle/>
          <a:p>
            <a:fld id="{0C9927F3-2DF3-4C76-B31A-B196B8A3EE00}" type="slidenum">
              <a:rPr lang="en-GB" smtClean="0"/>
              <a:t>‹#›</a:t>
            </a:fld>
            <a:endParaRPr lang="en-GB" dirty="0"/>
          </a:p>
        </p:txBody>
      </p:sp>
    </p:spTree>
    <p:extLst>
      <p:ext uri="{BB962C8B-B14F-4D97-AF65-F5344CB8AC3E}">
        <p14:creationId xmlns:p14="http://schemas.microsoft.com/office/powerpoint/2010/main" val="155603280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 xmlns:a16="http://schemas.microsoft.com/office/drawing/2014/main" id="{A9FD20CE-BAB0-5BCA-CC7C-06CB72EB75B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 xmlns:a16="http://schemas.microsoft.com/office/drawing/2014/main" id="{7B6D29FC-AAB2-19EB-288A-1CD32B8699D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 xmlns:a16="http://schemas.microsoft.com/office/drawing/2014/main" id="{1C8D06C4-7B9F-FDB4-784A-49DCDF319EF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2AAF183-0574-422B-9CDA-FC94D56A6499}" type="datetimeFigureOut">
              <a:rPr lang="en-GB" smtClean="0"/>
              <a:t>03/01/2023</a:t>
            </a:fld>
            <a:endParaRPr lang="en-GB" dirty="0"/>
          </a:p>
        </p:txBody>
      </p:sp>
      <p:sp>
        <p:nvSpPr>
          <p:cNvPr id="5" name="Footer Placeholder 4">
            <a:extLst>
              <a:ext uri="{FF2B5EF4-FFF2-40B4-BE49-F238E27FC236}">
                <a16:creationId xmlns="" xmlns:a16="http://schemas.microsoft.com/office/drawing/2014/main" id="{C7280DC4-B778-47B3-71FB-4701E39713C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dirty="0"/>
          </a:p>
        </p:txBody>
      </p:sp>
      <p:sp>
        <p:nvSpPr>
          <p:cNvPr id="6" name="Slide Number Placeholder 5">
            <a:extLst>
              <a:ext uri="{FF2B5EF4-FFF2-40B4-BE49-F238E27FC236}">
                <a16:creationId xmlns="" xmlns:a16="http://schemas.microsoft.com/office/drawing/2014/main" id="{04D0B4A5-58C8-85D1-19CC-D8C6F731345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C9927F3-2DF3-4C76-B31A-B196B8A3EE00}" type="slidenum">
              <a:rPr lang="en-GB" smtClean="0"/>
              <a:t>‹#›</a:t>
            </a:fld>
            <a:endParaRPr lang="en-GB" dirty="0"/>
          </a:p>
        </p:txBody>
      </p:sp>
    </p:spTree>
    <p:extLst>
      <p:ext uri="{BB962C8B-B14F-4D97-AF65-F5344CB8AC3E}">
        <p14:creationId xmlns:p14="http://schemas.microsoft.com/office/powerpoint/2010/main" val="82236825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jp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4.xml"/><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8.xml"/><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61" name="Rectangle 60">
            <a:extLst>
              <a:ext uri="{FF2B5EF4-FFF2-40B4-BE49-F238E27FC236}">
                <a16:creationId xmlns="" xmlns:a16="http://schemas.microsoft.com/office/drawing/2014/main" id="{FA69AAE0-49D5-4C8B-8BA2-55898C00E05E}"/>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028" name="Picture 4" descr="See the source imag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2188952" cy="6856286"/>
          </a:xfrm>
          <a:prstGeom prst="rect">
            <a:avLst/>
          </a:prstGeom>
          <a:noFill/>
          <a:extLst>
            <a:ext uri="{909E8E84-426E-40DD-AFC4-6F175D3DCCD1}">
              <a14:hiddenFill xmlns:a14="http://schemas.microsoft.com/office/drawing/2010/main">
                <a:solidFill>
                  <a:srgbClr val="FFFFFF"/>
                </a:solidFill>
              </a14:hiddenFill>
            </a:ext>
          </a:extLst>
        </p:spPr>
      </p:pic>
      <p:sp>
        <p:nvSpPr>
          <p:cNvPr id="9" name="Title 1">
            <a:extLst>
              <a:ext uri="{FF2B5EF4-FFF2-40B4-BE49-F238E27FC236}">
                <a16:creationId xmlns="" xmlns:a16="http://schemas.microsoft.com/office/drawing/2014/main" id="{172C1902-E256-A95B-5ACB-26EE970B6C41}"/>
              </a:ext>
            </a:extLst>
          </p:cNvPr>
          <p:cNvSpPr txBox="1">
            <a:spLocks/>
          </p:cNvSpPr>
          <p:nvPr/>
        </p:nvSpPr>
        <p:spPr>
          <a:xfrm>
            <a:off x="318943" y="0"/>
            <a:ext cx="11873057" cy="700088"/>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3600" dirty="0">
                <a:latin typeface="Segoe UI" panose="020B0502040204020203" pitchFamily="34" charset="0"/>
                <a:ea typeface="Cambria" panose="02040503050406030204" pitchFamily="18" charset="0"/>
                <a:cs typeface="Segoe UI" panose="020B0502040204020203" pitchFamily="34" charset="0"/>
              </a:rPr>
              <a:t>Covid Recovery Insight Project: </a:t>
            </a:r>
            <a:r>
              <a:rPr lang="en-GB" sz="3600" dirty="0" smtClean="0">
                <a:latin typeface="Segoe UI" panose="020B0502040204020203" pitchFamily="34" charset="0"/>
                <a:ea typeface="Cambria" panose="02040503050406030204" pitchFamily="18" charset="0"/>
                <a:cs typeface="Segoe UI" panose="020B0502040204020203" pitchFamily="34" charset="0"/>
              </a:rPr>
              <a:t>Cash-First Approaches</a:t>
            </a:r>
            <a:endParaRPr lang="en-GB" sz="3600" dirty="0">
              <a:latin typeface="Segoe UI" panose="020B0502040204020203" pitchFamily="34" charset="0"/>
              <a:ea typeface="Cambria" panose="02040503050406030204" pitchFamily="18" charset="0"/>
              <a:cs typeface="Segoe UI" panose="020B0502040204020203" pitchFamily="34" charset="0"/>
            </a:endParaRPr>
          </a:p>
        </p:txBody>
      </p:sp>
      <p:pic>
        <p:nvPicPr>
          <p:cNvPr id="6" name="Content Placeholder 4" descr="Logo, company name&#10;&#10;Description automatically generated">
            <a:extLst>
              <a:ext uri="{FF2B5EF4-FFF2-40B4-BE49-F238E27FC236}">
                <a16:creationId xmlns="" xmlns:a16="http://schemas.microsoft.com/office/drawing/2014/main" id="{CB5BCDF9-7D67-2B93-B44C-BB49901AA65A}"/>
              </a:ext>
            </a:extLst>
          </p:cNvPr>
          <p:cNvPicPr>
            <a:picLocks noChangeAspect="1"/>
          </p:cNvPicPr>
          <p:nvPr/>
        </p:nvPicPr>
        <p:blipFill>
          <a:blip r:embed="rId4"/>
          <a:stretch>
            <a:fillRect/>
          </a:stretch>
        </p:blipFill>
        <p:spPr>
          <a:xfrm>
            <a:off x="10202550" y="5728951"/>
            <a:ext cx="1860223" cy="1010239"/>
          </a:xfrm>
          <a:prstGeom prst="rect">
            <a:avLst/>
          </a:prstGeom>
        </p:spPr>
      </p:pic>
    </p:spTree>
    <p:extLst>
      <p:ext uri="{BB962C8B-B14F-4D97-AF65-F5344CB8AC3E}">
        <p14:creationId xmlns:p14="http://schemas.microsoft.com/office/powerpoint/2010/main" val="10751557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9"/>
                                        </p:tgtEl>
                                        <p:attrNameLst>
                                          <p:attrName>style.visibility</p:attrName>
                                        </p:attrNameLst>
                                      </p:cBhvr>
                                      <p:to>
                                        <p:strVal val="visible"/>
                                      </p:to>
                                    </p:set>
                                    <p:animEffect transition="in" filter="fade">
                                      <p:cBhvr>
                                        <p:cTn id="7" dur="4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style>
          <a:lnRef idx="2">
            <a:schemeClr val="accent2"/>
          </a:lnRef>
          <a:fillRef idx="1">
            <a:schemeClr val="lt1"/>
          </a:fillRef>
          <a:effectRef idx="0">
            <a:schemeClr val="accent2"/>
          </a:effectRef>
          <a:fontRef idx="minor">
            <a:schemeClr val="dk1"/>
          </a:fontRef>
        </p:style>
        <p:txBody>
          <a:bodyPr>
            <a:normAutofit/>
          </a:bodyPr>
          <a:lstStyle/>
          <a:p>
            <a:r>
              <a:rPr lang="en-GB" sz="2800" b="1" dirty="0" smtClean="0">
                <a:latin typeface="Segoe UI" panose="020B0502040204020203" pitchFamily="34" charset="0"/>
                <a:ea typeface="Segoe UI" panose="020B0502040204020203" pitchFamily="34" charset="0"/>
                <a:cs typeface="Segoe UI" panose="020B0502040204020203" pitchFamily="34" charset="0"/>
              </a:rPr>
              <a:t>Leeds Cash-First Pilot Evaluation: 5 learning lessons</a:t>
            </a:r>
            <a:endParaRPr lang="en-GB" sz="2800" b="1" dirty="0">
              <a:latin typeface="Segoe UI" panose="020B0502040204020203" pitchFamily="34" charset="0"/>
              <a:ea typeface="Segoe UI" panose="020B0502040204020203" pitchFamily="34" charset="0"/>
              <a:cs typeface="Segoe UI" panose="020B0502040204020203" pitchFamily="34" charset="0"/>
            </a:endParaRPr>
          </a:p>
        </p:txBody>
      </p:sp>
      <p:sp>
        <p:nvSpPr>
          <p:cNvPr id="6" name="Text Placeholder 5"/>
          <p:cNvSpPr>
            <a:spLocks noGrp="1"/>
          </p:cNvSpPr>
          <p:nvPr>
            <p:ph sz="half" idx="1"/>
          </p:nvPr>
        </p:nvSpPr>
        <p:spPr/>
        <p:txBody>
          <a:bodyPr>
            <a:normAutofit fontScale="85000" lnSpcReduction="10000"/>
          </a:bodyPr>
          <a:lstStyle/>
          <a:p>
            <a:pPr marL="0" indent="0">
              <a:buNone/>
            </a:pPr>
            <a:r>
              <a:rPr lang="en-GB" sz="1700" dirty="0" smtClean="0">
                <a:latin typeface="Segoe UI" panose="020B0502040204020203" pitchFamily="34" charset="0"/>
                <a:ea typeface="Segoe UI" panose="020B0502040204020203" pitchFamily="34" charset="0"/>
                <a:cs typeface="Segoe UI" panose="020B0502040204020203" pitchFamily="34" charset="0"/>
              </a:rPr>
              <a:t>1: Cash </a:t>
            </a:r>
            <a:r>
              <a:rPr lang="en-GB" sz="1700" dirty="0">
                <a:latin typeface="Segoe UI" panose="020B0502040204020203" pitchFamily="34" charset="0"/>
                <a:ea typeface="Segoe UI" panose="020B0502040204020203" pitchFamily="34" charset="0"/>
                <a:cs typeface="Segoe UI" panose="020B0502040204020203" pitchFamily="34" charset="0"/>
              </a:rPr>
              <a:t>grants have an immediate impact on a person’s financial situation and can prevent them from needing to turn to a food bank for support. </a:t>
            </a:r>
            <a:endParaRPr lang="en-GB" sz="1700" dirty="0" smtClean="0">
              <a:latin typeface="Segoe UI" panose="020B0502040204020203" pitchFamily="34" charset="0"/>
              <a:ea typeface="Segoe UI" panose="020B0502040204020203" pitchFamily="34" charset="0"/>
              <a:cs typeface="Segoe UI" panose="020B0502040204020203" pitchFamily="34" charset="0"/>
            </a:endParaRPr>
          </a:p>
          <a:p>
            <a:pPr marL="0" indent="0">
              <a:buNone/>
            </a:pPr>
            <a:r>
              <a:rPr lang="en-GB" sz="1700" dirty="0" smtClean="0">
                <a:latin typeface="Segoe UI" panose="020B0502040204020203" pitchFamily="34" charset="0"/>
                <a:ea typeface="Segoe UI" panose="020B0502040204020203" pitchFamily="34" charset="0"/>
                <a:cs typeface="Segoe UI" panose="020B0502040204020203" pitchFamily="34" charset="0"/>
              </a:rPr>
              <a:t>2: Cash </a:t>
            </a:r>
            <a:r>
              <a:rPr lang="en-GB" sz="1700" dirty="0">
                <a:latin typeface="Segoe UI" panose="020B0502040204020203" pitchFamily="34" charset="0"/>
                <a:ea typeface="Segoe UI" panose="020B0502040204020203" pitchFamily="34" charset="0"/>
                <a:cs typeface="Segoe UI" panose="020B0502040204020203" pitchFamily="34" charset="0"/>
              </a:rPr>
              <a:t>grants are a more dignified form of support when people face financial hardship - people overwhelmingly prefer receiving a cash grant than an emergency food parcel from a food bank. </a:t>
            </a:r>
          </a:p>
          <a:p>
            <a:pPr marL="0" indent="0">
              <a:buNone/>
            </a:pPr>
            <a:r>
              <a:rPr lang="en-GB" sz="1700" dirty="0" smtClean="0">
                <a:latin typeface="Segoe UI" panose="020B0502040204020203" pitchFamily="34" charset="0"/>
                <a:ea typeface="Segoe UI" panose="020B0502040204020203" pitchFamily="34" charset="0"/>
                <a:cs typeface="Segoe UI" panose="020B0502040204020203" pitchFamily="34" charset="0"/>
              </a:rPr>
              <a:t>3: People </a:t>
            </a:r>
            <a:r>
              <a:rPr lang="en-GB" sz="1700" dirty="0">
                <a:latin typeface="Segoe UI" panose="020B0502040204020203" pitchFamily="34" charset="0"/>
                <a:ea typeface="Segoe UI" panose="020B0502040204020203" pitchFamily="34" charset="0"/>
                <a:cs typeface="Segoe UI" panose="020B0502040204020203" pitchFamily="34" charset="0"/>
              </a:rPr>
              <a:t>use cash to buy the essential items, particularly food, gas, and electricity. This strongly supports existing international and UK evidence that cash transfers do not lead to ‘misuse</a:t>
            </a:r>
            <a:r>
              <a:rPr lang="en-GB" sz="1700" dirty="0" smtClean="0">
                <a:latin typeface="Segoe UI" panose="020B0502040204020203" pitchFamily="34" charset="0"/>
                <a:ea typeface="Segoe UI" panose="020B0502040204020203" pitchFamily="34" charset="0"/>
                <a:cs typeface="Segoe UI" panose="020B0502040204020203" pitchFamily="34" charset="0"/>
              </a:rPr>
              <a:t>’.</a:t>
            </a:r>
          </a:p>
          <a:p>
            <a:pPr marL="0" indent="0">
              <a:buNone/>
            </a:pPr>
            <a:r>
              <a:rPr lang="en-GB" sz="1700" dirty="0" smtClean="0">
                <a:latin typeface="Segoe UI" panose="020B0502040204020203" pitchFamily="34" charset="0"/>
                <a:ea typeface="Segoe UI" panose="020B0502040204020203" pitchFamily="34" charset="0"/>
                <a:cs typeface="Segoe UI" panose="020B0502040204020203" pitchFamily="34" charset="0"/>
              </a:rPr>
              <a:t>4: Cash grants can also unlock benefits beyond purchasing the essentials, including paying down debt or reducing the impact of larger one-off costs such as paying for a car’s MOT to be able to get to work. This can be vital in putting people on a financially secure foundation for the long-term. </a:t>
            </a:r>
          </a:p>
          <a:p>
            <a:pPr marL="0" indent="0">
              <a:buNone/>
            </a:pPr>
            <a:r>
              <a:rPr lang="en-GB" sz="1700" dirty="0" smtClean="0">
                <a:latin typeface="Segoe UI" panose="020B0502040204020203" pitchFamily="34" charset="0"/>
                <a:ea typeface="Segoe UI" panose="020B0502040204020203" pitchFamily="34" charset="0"/>
                <a:cs typeface="Segoe UI" panose="020B0502040204020203" pitchFamily="34" charset="0"/>
              </a:rPr>
              <a:t>5: Cash </a:t>
            </a:r>
            <a:r>
              <a:rPr lang="en-GB" sz="1700" dirty="0">
                <a:latin typeface="Segoe UI" panose="020B0502040204020203" pitchFamily="34" charset="0"/>
                <a:ea typeface="Segoe UI" panose="020B0502040204020203" pitchFamily="34" charset="0"/>
                <a:cs typeface="Segoe UI" panose="020B0502040204020203" pitchFamily="34" charset="0"/>
              </a:rPr>
              <a:t>grants should be an option when providing support to people facing financial hardship locally, but alone can only provide short-term respite. They should be situated within a wider local ecosystem of support available to people, alongside a national social security system which provides people with enough income to afford the essentials.</a:t>
            </a:r>
          </a:p>
          <a:p>
            <a:endParaRPr lang="en-GB" sz="2600" dirty="0" smtClean="0">
              <a:latin typeface="Segoe UI" panose="020B0502040204020203" pitchFamily="34" charset="0"/>
              <a:ea typeface="Segoe UI" panose="020B0502040204020203" pitchFamily="34" charset="0"/>
              <a:cs typeface="Segoe UI" panose="020B0502040204020203" pitchFamily="34" charset="0"/>
            </a:endParaRPr>
          </a:p>
          <a:p>
            <a:endParaRPr lang="en-GB" dirty="0"/>
          </a:p>
        </p:txBody>
      </p:sp>
      <p:sp>
        <p:nvSpPr>
          <p:cNvPr id="7" name="Content Placeholder 6"/>
          <p:cNvSpPr>
            <a:spLocks noGrp="1"/>
          </p:cNvSpPr>
          <p:nvPr>
            <p:ph sz="half" idx="2"/>
          </p:nvPr>
        </p:nvSpPr>
        <p:spPr/>
        <p:style>
          <a:lnRef idx="1">
            <a:schemeClr val="accent2"/>
          </a:lnRef>
          <a:fillRef idx="2">
            <a:schemeClr val="accent2"/>
          </a:fillRef>
          <a:effectRef idx="1">
            <a:schemeClr val="accent2"/>
          </a:effectRef>
          <a:fontRef idx="minor">
            <a:schemeClr val="dk1"/>
          </a:fontRef>
        </p:style>
        <p:txBody>
          <a:bodyPr>
            <a:normAutofit fontScale="85000" lnSpcReduction="10000"/>
          </a:bodyPr>
          <a:lstStyle/>
          <a:p>
            <a:r>
              <a:rPr lang="en-GB" dirty="0">
                <a:latin typeface="Segoe UI" panose="020B0502040204020203" pitchFamily="34" charset="0"/>
                <a:ea typeface="Segoe UI" panose="020B0502040204020203" pitchFamily="34" charset="0"/>
                <a:cs typeface="Segoe UI" panose="020B0502040204020203" pitchFamily="34" charset="0"/>
              </a:rPr>
              <a:t>Longer-term impacts of the scheme included the ability to accumulate small amounts of savings, increased confidence in financial management, debt repayment, and purchase of durable household items. </a:t>
            </a:r>
            <a:endParaRPr lang="en-GB" dirty="0" smtClean="0">
              <a:latin typeface="Segoe UI" panose="020B0502040204020203" pitchFamily="34" charset="0"/>
              <a:ea typeface="Segoe UI" panose="020B0502040204020203" pitchFamily="34" charset="0"/>
              <a:cs typeface="Segoe UI" panose="020B0502040204020203" pitchFamily="34" charset="0"/>
            </a:endParaRPr>
          </a:p>
          <a:p>
            <a:r>
              <a:rPr lang="en-GB" dirty="0" smtClean="0">
                <a:latin typeface="Segoe UI" panose="020B0502040204020203" pitchFamily="34" charset="0"/>
                <a:ea typeface="Segoe UI" panose="020B0502040204020203" pitchFamily="34" charset="0"/>
                <a:cs typeface="Segoe UI" panose="020B0502040204020203" pitchFamily="34" charset="0"/>
              </a:rPr>
              <a:t>The </a:t>
            </a:r>
            <a:r>
              <a:rPr lang="en-GB" dirty="0">
                <a:latin typeface="Segoe UI" panose="020B0502040204020203" pitchFamily="34" charset="0"/>
                <a:ea typeface="Segoe UI" panose="020B0502040204020203" pitchFamily="34" charset="0"/>
                <a:cs typeface="Segoe UI" panose="020B0502040204020203" pitchFamily="34" charset="0"/>
              </a:rPr>
              <a:t>cost of living crisis, other personal issues and the design and delivery of Universal Credit all negatively affected the longer term impact of the scheme.</a:t>
            </a:r>
          </a:p>
          <a:p>
            <a:endParaRPr lang="en-GB" dirty="0"/>
          </a:p>
        </p:txBody>
      </p:sp>
    </p:spTree>
    <p:extLst>
      <p:ext uri="{BB962C8B-B14F-4D97-AF65-F5344CB8AC3E}">
        <p14:creationId xmlns:p14="http://schemas.microsoft.com/office/powerpoint/2010/main" val="248496753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2">
            <a:schemeClr val="accent2"/>
          </a:lnRef>
          <a:fillRef idx="1">
            <a:schemeClr val="lt1"/>
          </a:fillRef>
          <a:effectRef idx="0">
            <a:schemeClr val="accent2"/>
          </a:effectRef>
          <a:fontRef idx="minor">
            <a:schemeClr val="dk1"/>
          </a:fontRef>
        </p:style>
        <p:txBody>
          <a:bodyPr>
            <a:normAutofit fontScale="90000"/>
          </a:bodyPr>
          <a:lstStyle/>
          <a:p>
            <a:r>
              <a:rPr lang="en-GB" sz="3600" b="1" dirty="0">
                <a:latin typeface="Segoe UI" panose="020B0502040204020203" pitchFamily="34" charset="0"/>
                <a:ea typeface="Segoe UI" panose="020B0502040204020203" pitchFamily="34" charset="0"/>
                <a:cs typeface="Segoe UI" panose="020B0502040204020203" pitchFamily="34" charset="0"/>
              </a:rPr>
              <a:t>Community Food Initiatives North East (CFINE</a:t>
            </a:r>
            <a:r>
              <a:rPr lang="en-GB" sz="3600" b="1" dirty="0" smtClean="0">
                <a:latin typeface="Segoe UI" panose="020B0502040204020203" pitchFamily="34" charset="0"/>
                <a:ea typeface="Segoe UI" panose="020B0502040204020203" pitchFamily="34" charset="0"/>
                <a:cs typeface="Segoe UI" panose="020B0502040204020203" pitchFamily="34" charset="0"/>
              </a:rPr>
              <a:t>)</a:t>
            </a:r>
            <a:br>
              <a:rPr lang="en-GB" sz="3600" b="1" dirty="0" smtClean="0">
                <a:latin typeface="Segoe UI" panose="020B0502040204020203" pitchFamily="34" charset="0"/>
                <a:ea typeface="Segoe UI" panose="020B0502040204020203" pitchFamily="34" charset="0"/>
                <a:cs typeface="Segoe UI" panose="020B0502040204020203" pitchFamily="34" charset="0"/>
              </a:rPr>
            </a:br>
            <a:r>
              <a:rPr lang="en-GB" sz="3600" b="1" dirty="0" smtClean="0">
                <a:latin typeface="Segoe UI" panose="020B0502040204020203" pitchFamily="34" charset="0"/>
                <a:ea typeface="Segoe UI" panose="020B0502040204020203" pitchFamily="34" charset="0"/>
                <a:cs typeface="Segoe UI" panose="020B0502040204020203" pitchFamily="34" charset="0"/>
              </a:rPr>
              <a:t>Learning lessons from their cash-first approaches</a:t>
            </a:r>
            <a:endParaRPr lang="en-GB" sz="3600" b="1" dirty="0">
              <a:latin typeface="Segoe UI" panose="020B0502040204020203" pitchFamily="34" charset="0"/>
              <a:ea typeface="Segoe UI" panose="020B0502040204020203" pitchFamily="34" charset="0"/>
              <a:cs typeface="Segoe UI" panose="020B0502040204020203" pitchFamily="34" charset="0"/>
            </a:endParaRPr>
          </a:p>
        </p:txBody>
      </p:sp>
      <p:sp>
        <p:nvSpPr>
          <p:cNvPr id="4" name="Content Placeholder 3"/>
          <p:cNvSpPr>
            <a:spLocks noGrp="1"/>
          </p:cNvSpPr>
          <p:nvPr>
            <p:ph sz="half" idx="2"/>
          </p:nvPr>
        </p:nvSpPr>
        <p:spPr/>
        <p:txBody>
          <a:bodyPr>
            <a:normAutofit fontScale="77500" lnSpcReduction="20000"/>
          </a:bodyPr>
          <a:lstStyle/>
          <a:p>
            <a:pPr lvl="0"/>
            <a:r>
              <a:rPr lang="en-GB" dirty="0"/>
              <a:t>Emergency food does not solve the problem; it creates dependency, erodes dignity, does not change status quo, However, essential if no other way of accessing essential support e.g., food.</a:t>
            </a:r>
          </a:p>
          <a:p>
            <a:pPr lvl="0"/>
            <a:r>
              <a:rPr lang="en-GB" dirty="0"/>
              <a:t>Food is more than often, the “vehicle” to other essential support services available</a:t>
            </a:r>
          </a:p>
          <a:p>
            <a:pPr lvl="0"/>
            <a:r>
              <a:rPr lang="en-GB" dirty="0"/>
              <a:t>‘Cash first’ as a standalone approach simply does not work. Beneficiaries need access to a range of wrap-around services to tackle underlying issues/causes. </a:t>
            </a:r>
          </a:p>
          <a:p>
            <a:pPr lvl="0"/>
            <a:r>
              <a:rPr lang="en-GB" dirty="0"/>
              <a:t>Poverty is often complex and for this reason, requires holistic and person-centred responses.  (see diagram overleaf).</a:t>
            </a:r>
          </a:p>
          <a:p>
            <a:endParaRPr lang="en-GB" dirty="0"/>
          </a:p>
        </p:txBody>
      </p:sp>
      <p:pic>
        <p:nvPicPr>
          <p:cNvPr id="5" name="Content Placeholder 4"/>
          <p:cNvPicPr>
            <a:picLocks noGrp="1"/>
          </p:cNvPicPr>
          <p:nvPr>
            <p:ph sz="half" idx="1"/>
          </p:nvPr>
        </p:nvPicPr>
        <p:blipFill>
          <a:blip r:embed="rId2">
            <a:extLst>
              <a:ext uri="{28A0092B-C50C-407E-A947-70E740481C1C}">
                <a14:useLocalDpi xmlns:a14="http://schemas.microsoft.com/office/drawing/2010/main" val="0"/>
              </a:ext>
            </a:extLst>
          </a:blip>
          <a:stretch>
            <a:fillRect/>
          </a:stretch>
        </p:blipFill>
        <p:spPr>
          <a:xfrm>
            <a:off x="1045951" y="1825625"/>
            <a:ext cx="4766097" cy="4351338"/>
          </a:xfrm>
          <a:prstGeom prst="rect">
            <a:avLst/>
          </a:prstGeom>
        </p:spPr>
      </p:pic>
    </p:spTree>
    <p:extLst>
      <p:ext uri="{BB962C8B-B14F-4D97-AF65-F5344CB8AC3E}">
        <p14:creationId xmlns:p14="http://schemas.microsoft.com/office/powerpoint/2010/main" val="171021314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2">
            <a:schemeClr val="accent2"/>
          </a:lnRef>
          <a:fillRef idx="1">
            <a:schemeClr val="lt1"/>
          </a:fillRef>
          <a:effectRef idx="0">
            <a:schemeClr val="accent2"/>
          </a:effectRef>
          <a:fontRef idx="minor">
            <a:schemeClr val="dk1"/>
          </a:fontRef>
        </p:style>
        <p:txBody>
          <a:bodyPr>
            <a:normAutofit/>
          </a:bodyPr>
          <a:lstStyle/>
          <a:p>
            <a:r>
              <a:rPr lang="en-GB" sz="3600" b="1" dirty="0" smtClean="0">
                <a:latin typeface="Segoe UI" panose="020B0502040204020203" pitchFamily="34" charset="0"/>
                <a:ea typeface="Segoe UI" panose="020B0502040204020203" pitchFamily="34" charset="0"/>
                <a:cs typeface="Segoe UI" panose="020B0502040204020203" pitchFamily="34" charset="0"/>
              </a:rPr>
              <a:t>CFINE cash-first approaches (income maximisation examples)</a:t>
            </a:r>
            <a:endParaRPr lang="en-GB" sz="3600" b="1" dirty="0">
              <a:latin typeface="Segoe UI" panose="020B0502040204020203" pitchFamily="34" charset="0"/>
              <a:ea typeface="Segoe UI" panose="020B0502040204020203" pitchFamily="34" charset="0"/>
              <a:cs typeface="Segoe UI" panose="020B0502040204020203" pitchFamily="34" charset="0"/>
            </a:endParaRPr>
          </a:p>
        </p:txBody>
      </p:sp>
      <p:sp>
        <p:nvSpPr>
          <p:cNvPr id="4" name="Content Placeholder 3"/>
          <p:cNvSpPr>
            <a:spLocks noGrp="1"/>
          </p:cNvSpPr>
          <p:nvPr>
            <p:ph sz="half" idx="2"/>
          </p:nvPr>
        </p:nvSpPr>
        <p:spPr/>
        <p:style>
          <a:lnRef idx="2">
            <a:schemeClr val="accent2"/>
          </a:lnRef>
          <a:fillRef idx="1">
            <a:schemeClr val="lt1"/>
          </a:fillRef>
          <a:effectRef idx="0">
            <a:schemeClr val="accent2"/>
          </a:effectRef>
          <a:fontRef idx="minor">
            <a:schemeClr val="dk1"/>
          </a:fontRef>
        </p:style>
        <p:txBody>
          <a:bodyPr>
            <a:normAutofit fontScale="70000" lnSpcReduction="20000"/>
          </a:bodyPr>
          <a:lstStyle/>
          <a:p>
            <a:pPr marL="0" lvl="0" indent="0">
              <a:buNone/>
            </a:pPr>
            <a:r>
              <a:rPr lang="en-GB" b="1" dirty="0">
                <a:latin typeface="Segoe UI" panose="020B0502040204020203" pitchFamily="34" charset="0"/>
                <a:ea typeface="Segoe UI" panose="020B0502040204020203" pitchFamily="34" charset="0"/>
                <a:cs typeface="Segoe UI" panose="020B0502040204020203" pitchFamily="34" charset="0"/>
              </a:rPr>
              <a:t>I</a:t>
            </a:r>
            <a:r>
              <a:rPr lang="en-GB" b="1" dirty="0" smtClean="0">
                <a:latin typeface="Segoe UI" panose="020B0502040204020203" pitchFamily="34" charset="0"/>
                <a:ea typeface="Segoe UI" panose="020B0502040204020203" pitchFamily="34" charset="0"/>
                <a:cs typeface="Segoe UI" panose="020B0502040204020203" pitchFamily="34" charset="0"/>
              </a:rPr>
              <a:t>ncome </a:t>
            </a:r>
            <a:r>
              <a:rPr lang="en-GB" b="1" dirty="0">
                <a:latin typeface="Segoe UI" panose="020B0502040204020203" pitchFamily="34" charset="0"/>
                <a:ea typeface="Segoe UI" panose="020B0502040204020203" pitchFamily="34" charset="0"/>
                <a:cs typeface="Segoe UI" panose="020B0502040204020203" pitchFamily="34" charset="0"/>
              </a:rPr>
              <a:t>Maximisation example: Employability &amp; Skills Development</a:t>
            </a:r>
            <a:endParaRPr lang="en-GB" dirty="0" smtClean="0">
              <a:latin typeface="Segoe UI" panose="020B0502040204020203" pitchFamily="34" charset="0"/>
              <a:ea typeface="Segoe UI" panose="020B0502040204020203" pitchFamily="34" charset="0"/>
              <a:cs typeface="Segoe UI" panose="020B0502040204020203" pitchFamily="34" charset="0"/>
            </a:endParaRPr>
          </a:p>
          <a:p>
            <a:pPr lvl="0"/>
            <a:r>
              <a:rPr lang="en-GB" dirty="0" smtClean="0">
                <a:latin typeface="Segoe UI" panose="020B0502040204020203" pitchFamily="34" charset="0"/>
                <a:ea typeface="Segoe UI" panose="020B0502040204020203" pitchFamily="34" charset="0"/>
                <a:cs typeface="Segoe UI" panose="020B0502040204020203" pitchFamily="34" charset="0"/>
              </a:rPr>
              <a:t>Introductory </a:t>
            </a:r>
            <a:r>
              <a:rPr lang="en-GB" dirty="0">
                <a:latin typeface="Segoe UI" panose="020B0502040204020203" pitchFamily="34" charset="0"/>
                <a:ea typeface="Segoe UI" panose="020B0502040204020203" pitchFamily="34" charset="0"/>
                <a:cs typeface="Segoe UI" panose="020B0502040204020203" pitchFamily="34" charset="0"/>
              </a:rPr>
              <a:t>&amp; Warehouse Skills Development Programmes</a:t>
            </a:r>
          </a:p>
          <a:p>
            <a:pPr lvl="0"/>
            <a:r>
              <a:rPr lang="en-GB" dirty="0">
                <a:latin typeface="Segoe UI" panose="020B0502040204020203" pitchFamily="34" charset="0"/>
                <a:ea typeface="Segoe UI" panose="020B0502040204020203" pitchFamily="34" charset="0"/>
                <a:cs typeface="Segoe UI" panose="020B0502040204020203" pitchFamily="34" charset="0"/>
              </a:rPr>
              <a:t>Stage 1-4 of Employability Pipeline delivered in-house</a:t>
            </a:r>
          </a:p>
          <a:p>
            <a:pPr lvl="0"/>
            <a:r>
              <a:rPr lang="en-GB" dirty="0">
                <a:latin typeface="Segoe UI" panose="020B0502040204020203" pitchFamily="34" charset="0"/>
                <a:ea typeface="Segoe UI" panose="020B0502040204020203" pitchFamily="34" charset="0"/>
                <a:cs typeface="Segoe UI" panose="020B0502040204020203" pitchFamily="34" charset="0"/>
              </a:rPr>
              <a:t>Work experience and training</a:t>
            </a:r>
          </a:p>
          <a:p>
            <a:pPr lvl="0"/>
            <a:r>
              <a:rPr lang="en-GB" dirty="0">
                <a:latin typeface="Segoe UI" panose="020B0502040204020203" pitchFamily="34" charset="0"/>
                <a:ea typeface="Segoe UI" panose="020B0502040204020203" pitchFamily="34" charset="0"/>
                <a:cs typeface="Segoe UI" panose="020B0502040204020203" pitchFamily="34" charset="0"/>
              </a:rPr>
              <a:t>Accredited training (e.g., food safety, forklift accreditation)</a:t>
            </a:r>
          </a:p>
          <a:p>
            <a:pPr lvl="0"/>
            <a:r>
              <a:rPr lang="en-GB" dirty="0">
                <a:latin typeface="Segoe UI" panose="020B0502040204020203" pitchFamily="34" charset="0"/>
                <a:ea typeface="Segoe UI" panose="020B0502040204020203" pitchFamily="34" charset="0"/>
                <a:cs typeface="Segoe UI" panose="020B0502040204020203" pitchFamily="34" charset="0"/>
              </a:rPr>
              <a:t>Employability support (CV’s, interview prep, job search)</a:t>
            </a:r>
          </a:p>
          <a:p>
            <a:pPr lvl="0"/>
            <a:r>
              <a:rPr lang="en-GB" dirty="0">
                <a:latin typeface="Segoe UI" panose="020B0502040204020203" pitchFamily="34" charset="0"/>
                <a:ea typeface="Segoe UI" panose="020B0502040204020203" pitchFamily="34" charset="0"/>
                <a:cs typeface="Segoe UI" panose="020B0502040204020203" pitchFamily="34" charset="0"/>
              </a:rPr>
              <a:t>Cooking on a budget, 1 to 1 SAFE and wraparound support</a:t>
            </a:r>
          </a:p>
          <a:p>
            <a:pPr lvl="0"/>
            <a:r>
              <a:rPr lang="en-GB" dirty="0">
                <a:latin typeface="Segoe UI" panose="020B0502040204020203" pitchFamily="34" charset="0"/>
                <a:ea typeface="Segoe UI" panose="020B0502040204020203" pitchFamily="34" charset="0"/>
                <a:cs typeface="Segoe UI" panose="020B0502040204020203" pitchFamily="34" charset="0"/>
              </a:rPr>
              <a:t>62% success rate of participants gaining employment within 6 months</a:t>
            </a:r>
          </a:p>
          <a:p>
            <a:endParaRPr lang="en-GB" dirty="0"/>
          </a:p>
        </p:txBody>
      </p:sp>
      <p:sp>
        <p:nvSpPr>
          <p:cNvPr id="3" name="Content Placeholder 2"/>
          <p:cNvSpPr>
            <a:spLocks noGrp="1"/>
          </p:cNvSpPr>
          <p:nvPr>
            <p:ph sz="half" idx="1"/>
          </p:nvPr>
        </p:nvSpPr>
        <p:spPr/>
        <p:style>
          <a:lnRef idx="2">
            <a:schemeClr val="accent2"/>
          </a:lnRef>
          <a:fillRef idx="1">
            <a:schemeClr val="lt1"/>
          </a:fillRef>
          <a:effectRef idx="0">
            <a:schemeClr val="accent2"/>
          </a:effectRef>
          <a:fontRef idx="minor">
            <a:schemeClr val="dk1"/>
          </a:fontRef>
        </p:style>
        <p:txBody>
          <a:bodyPr>
            <a:normAutofit fontScale="70000" lnSpcReduction="20000"/>
          </a:bodyPr>
          <a:lstStyle/>
          <a:p>
            <a:pPr marL="0" indent="0">
              <a:buNone/>
            </a:pPr>
            <a:r>
              <a:rPr lang="en-GB" b="1" dirty="0" smtClean="0">
                <a:latin typeface="Segoe UI" panose="020B0502040204020203" pitchFamily="34" charset="0"/>
                <a:ea typeface="Segoe UI" panose="020B0502040204020203" pitchFamily="34" charset="0"/>
                <a:cs typeface="Segoe UI" panose="020B0502040204020203" pitchFamily="34" charset="0"/>
              </a:rPr>
              <a:t>Income </a:t>
            </a:r>
            <a:r>
              <a:rPr lang="en-GB" b="1" dirty="0">
                <a:latin typeface="Segoe UI" panose="020B0502040204020203" pitchFamily="34" charset="0"/>
                <a:ea typeface="Segoe UI" panose="020B0502040204020203" pitchFamily="34" charset="0"/>
                <a:cs typeface="Segoe UI" panose="020B0502040204020203" pitchFamily="34" charset="0"/>
              </a:rPr>
              <a:t>Maximisation example: Support, Advice, Finance, Education </a:t>
            </a:r>
            <a:r>
              <a:rPr lang="en-GB" b="1" dirty="0" smtClean="0">
                <a:latin typeface="Segoe UI" panose="020B0502040204020203" pitchFamily="34" charset="0"/>
                <a:ea typeface="Segoe UI" panose="020B0502040204020203" pitchFamily="34" charset="0"/>
                <a:cs typeface="Segoe UI" panose="020B0502040204020203" pitchFamily="34" charset="0"/>
              </a:rPr>
              <a:t>(SAFE)</a:t>
            </a:r>
            <a:endParaRPr lang="en-GB" dirty="0">
              <a:latin typeface="Segoe UI" panose="020B0502040204020203" pitchFamily="34" charset="0"/>
              <a:ea typeface="Segoe UI" panose="020B0502040204020203" pitchFamily="34" charset="0"/>
              <a:cs typeface="Segoe UI" panose="020B0502040204020203" pitchFamily="34" charset="0"/>
            </a:endParaRPr>
          </a:p>
          <a:p>
            <a:pPr lvl="0"/>
            <a:r>
              <a:rPr lang="en-GB" dirty="0">
                <a:latin typeface="Segoe UI" panose="020B0502040204020203" pitchFamily="34" charset="0"/>
                <a:ea typeface="Segoe UI" panose="020B0502040204020203" pitchFamily="34" charset="0"/>
                <a:cs typeface="Segoe UI" panose="020B0502040204020203" pitchFamily="34" charset="0"/>
              </a:rPr>
              <a:t>Financial capability/inclusion team based ‘on the ground’ at CFINE</a:t>
            </a:r>
          </a:p>
          <a:p>
            <a:pPr lvl="0"/>
            <a:r>
              <a:rPr lang="en-GB" dirty="0">
                <a:latin typeface="Segoe UI" panose="020B0502040204020203" pitchFamily="34" charset="0"/>
                <a:ea typeface="Segoe UI" panose="020B0502040204020203" pitchFamily="34" charset="0"/>
                <a:cs typeface="Segoe UI" panose="020B0502040204020203" pitchFamily="34" charset="0"/>
              </a:rPr>
              <a:t>Welfare/benefits support and advice (including supporting benefit applications, appeals, tribunals)</a:t>
            </a:r>
          </a:p>
          <a:p>
            <a:pPr lvl="0"/>
            <a:r>
              <a:rPr lang="en-GB" dirty="0">
                <a:latin typeface="Segoe UI" panose="020B0502040204020203" pitchFamily="34" charset="0"/>
                <a:ea typeface="Segoe UI" panose="020B0502040204020203" pitchFamily="34" charset="0"/>
                <a:cs typeface="Segoe UI" panose="020B0502040204020203" pitchFamily="34" charset="0"/>
              </a:rPr>
              <a:t>Budgeting advice</a:t>
            </a:r>
          </a:p>
          <a:p>
            <a:pPr lvl="0"/>
            <a:r>
              <a:rPr lang="en-GB" dirty="0">
                <a:latin typeface="Segoe UI" panose="020B0502040204020203" pitchFamily="34" charset="0"/>
                <a:ea typeface="Segoe UI" panose="020B0502040204020203" pitchFamily="34" charset="0"/>
                <a:cs typeface="Segoe UI" panose="020B0502040204020203" pitchFamily="34" charset="0"/>
              </a:rPr>
              <a:t>Wraparound support including accessing additional services e.g., Pantries, Volunteering, Employability, Cooking</a:t>
            </a:r>
          </a:p>
          <a:p>
            <a:pPr lvl="0"/>
            <a:r>
              <a:rPr lang="en-GB" dirty="0">
                <a:latin typeface="Segoe UI" panose="020B0502040204020203" pitchFamily="34" charset="0"/>
                <a:ea typeface="Segoe UI" panose="020B0502040204020203" pitchFamily="34" charset="0"/>
                <a:cs typeface="Segoe UI" panose="020B0502040204020203" pitchFamily="34" charset="0"/>
              </a:rPr>
              <a:t>2021-22 secured £1,586,372 in financial gain for beneficiaries</a:t>
            </a:r>
          </a:p>
          <a:p>
            <a:endParaRPr lang="en-GB" dirty="0"/>
          </a:p>
        </p:txBody>
      </p:sp>
    </p:spTree>
    <p:extLst>
      <p:ext uri="{BB962C8B-B14F-4D97-AF65-F5344CB8AC3E}">
        <p14:creationId xmlns:p14="http://schemas.microsoft.com/office/powerpoint/2010/main" val="146567117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p:cNvPicPr>
          <p:nvPr>
            <p:ph sz="half" idx="4294967295"/>
          </p:nvPr>
        </p:nvPicPr>
        <p:blipFill>
          <a:blip r:embed="rId3"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275813972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87147636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p:nvPr/>
        </p:nvPicPr>
        <p:blipFill>
          <a:blip r:embed="rId3"/>
          <a:stretch>
            <a:fillRect/>
          </a:stretch>
        </p:blipFill>
        <p:spPr>
          <a:xfrm>
            <a:off x="119920" y="0"/>
            <a:ext cx="12072079" cy="6858000"/>
          </a:xfrm>
          <a:prstGeom prst="rect">
            <a:avLst/>
          </a:prstGeom>
        </p:spPr>
      </p:pic>
    </p:spTree>
    <p:extLst>
      <p:ext uri="{BB962C8B-B14F-4D97-AF65-F5344CB8AC3E}">
        <p14:creationId xmlns:p14="http://schemas.microsoft.com/office/powerpoint/2010/main" val="352736742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13" name="Rectangle 12">
            <a:extLst>
              <a:ext uri="{FF2B5EF4-FFF2-40B4-BE49-F238E27FC236}">
                <a16:creationId xmlns="" xmlns:a16="http://schemas.microsoft.com/office/drawing/2014/main" id="{907EF6B7-1338-4443-8C46-6A318D952DFD}"/>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Freeform: Shape 14">
            <a:extLst>
              <a:ext uri="{FF2B5EF4-FFF2-40B4-BE49-F238E27FC236}">
                <a16:creationId xmlns="" xmlns:a16="http://schemas.microsoft.com/office/drawing/2014/main" id="{DAAE4CDD-124C-4DCF-9584-B6033B545DD5}"/>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itle 7">
            <a:extLst>
              <a:ext uri="{FF2B5EF4-FFF2-40B4-BE49-F238E27FC236}">
                <a16:creationId xmlns="" xmlns:a16="http://schemas.microsoft.com/office/drawing/2014/main" id="{C4DF5016-1109-4C53-B2F0-033C8C3AEA2A}"/>
              </a:ext>
            </a:extLst>
          </p:cNvPr>
          <p:cNvSpPr>
            <a:spLocks noGrp="1"/>
          </p:cNvSpPr>
          <p:nvPr>
            <p:ph type="title"/>
          </p:nvPr>
        </p:nvSpPr>
        <p:spPr>
          <a:xfrm>
            <a:off x="686834" y="1153572"/>
            <a:ext cx="3200400" cy="4461163"/>
          </a:xfrm>
        </p:spPr>
        <p:txBody>
          <a:bodyPr vert="horz" lIns="91440" tIns="45720" rIns="91440" bIns="45720" rtlCol="0" anchor="ctr">
            <a:normAutofit/>
          </a:bodyPr>
          <a:lstStyle/>
          <a:p>
            <a:r>
              <a:rPr lang="en-US" kern="1200" dirty="0">
                <a:solidFill>
                  <a:srgbClr val="FFFFFF"/>
                </a:solidFill>
                <a:latin typeface="Segoe UI" panose="020B0502040204020203" pitchFamily="34" charset="0"/>
                <a:cs typeface="Segoe UI" panose="020B0502040204020203" pitchFamily="34" charset="0"/>
              </a:rPr>
              <a:t>Questions arising</a:t>
            </a:r>
          </a:p>
        </p:txBody>
      </p:sp>
      <p:sp>
        <p:nvSpPr>
          <p:cNvPr id="17" name="Arc 16">
            <a:extLst>
              <a:ext uri="{FF2B5EF4-FFF2-40B4-BE49-F238E27FC236}">
                <a16:creationId xmlns="" xmlns:a16="http://schemas.microsoft.com/office/drawing/2014/main" id="{081E4A58-353D-44AE-B2FC-2A74E2E400F7}"/>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4" name="Content Placeholder 3">
            <a:extLst>
              <a:ext uri="{FF2B5EF4-FFF2-40B4-BE49-F238E27FC236}">
                <a16:creationId xmlns="" xmlns:a16="http://schemas.microsoft.com/office/drawing/2014/main" id="{01321834-ADC3-61D7-3023-CBB1DED91A71}"/>
              </a:ext>
            </a:extLst>
          </p:cNvPr>
          <p:cNvSpPr>
            <a:spLocks noGrp="1"/>
          </p:cNvSpPr>
          <p:nvPr>
            <p:ph sz="half" idx="2"/>
          </p:nvPr>
        </p:nvSpPr>
        <p:spPr>
          <a:xfrm>
            <a:off x="4167272" y="80379"/>
            <a:ext cx="6600443" cy="6747641"/>
          </a:xfrm>
        </p:spPr>
        <p:txBody>
          <a:bodyPr vert="horz" lIns="91440" tIns="45720" rIns="91440" bIns="45720" rtlCol="0" anchor="ctr">
            <a:normAutofit/>
          </a:bodyPr>
          <a:lstStyle/>
          <a:p>
            <a:pPr lvl="0"/>
            <a:r>
              <a:rPr lang="en-GB" sz="2000" dirty="0" smtClean="0">
                <a:latin typeface="Segoe UI" panose="020B0502040204020203" pitchFamily="34" charset="0"/>
                <a:ea typeface="Segoe UI" panose="020B0502040204020203" pitchFamily="34" charset="0"/>
                <a:cs typeface="Segoe UI" panose="020B0502040204020203" pitchFamily="34" charset="0"/>
              </a:rPr>
              <a:t>How </a:t>
            </a:r>
            <a:r>
              <a:rPr lang="en-GB" sz="2000" dirty="0">
                <a:latin typeface="Segoe UI" panose="020B0502040204020203" pitchFamily="34" charset="0"/>
                <a:ea typeface="Segoe UI" panose="020B0502040204020203" pitchFamily="34" charset="0"/>
                <a:cs typeface="Segoe UI" panose="020B0502040204020203" pitchFamily="34" charset="0"/>
              </a:rPr>
              <a:t>can local authorities address increased financial hardship and food insecurity in an efficient and just way? </a:t>
            </a:r>
          </a:p>
          <a:p>
            <a:pPr lvl="0"/>
            <a:r>
              <a:rPr lang="en-GB" sz="2000" dirty="0">
                <a:latin typeface="Segoe UI" panose="020B0502040204020203" pitchFamily="34" charset="0"/>
                <a:ea typeface="Segoe UI" panose="020B0502040204020203" pitchFamily="34" charset="0"/>
                <a:cs typeface="Segoe UI" panose="020B0502040204020203" pitchFamily="34" charset="0"/>
              </a:rPr>
              <a:t>What work are local authorities and others doing to ensure that money gets directly to those who need it the most?  </a:t>
            </a:r>
          </a:p>
          <a:p>
            <a:pPr lvl="0"/>
            <a:r>
              <a:rPr lang="en-GB" sz="2000" dirty="0">
                <a:latin typeface="Segoe UI" panose="020B0502040204020203" pitchFamily="34" charset="0"/>
                <a:ea typeface="Segoe UI" panose="020B0502040204020203" pitchFamily="34" charset="0"/>
                <a:cs typeface="Segoe UI" panose="020B0502040204020203" pitchFamily="34" charset="0"/>
              </a:rPr>
              <a:t>How can Cash-First responses work most effectively alongside models of wrap-around support?</a:t>
            </a:r>
          </a:p>
          <a:p>
            <a:pPr lvl="0"/>
            <a:r>
              <a:rPr lang="en-GB" sz="2000" dirty="0">
                <a:latin typeface="Segoe UI" panose="020B0502040204020203" pitchFamily="34" charset="0"/>
                <a:ea typeface="Segoe UI" panose="020B0502040204020203" pitchFamily="34" charset="0"/>
                <a:cs typeface="Segoe UI" panose="020B0502040204020203" pitchFamily="34" charset="0"/>
              </a:rPr>
              <a:t>Under what conditions would local authorities consider Cash-First rather than alternative forms of support that might unintentionally create dependency?</a:t>
            </a:r>
          </a:p>
          <a:p>
            <a:pPr lvl="0"/>
            <a:r>
              <a:rPr lang="en-GB" sz="2000" dirty="0">
                <a:latin typeface="Segoe UI" panose="020B0502040204020203" pitchFamily="34" charset="0"/>
                <a:ea typeface="Segoe UI" panose="020B0502040204020203" pitchFamily="34" charset="0"/>
                <a:cs typeface="Segoe UI" panose="020B0502040204020203" pitchFamily="34" charset="0"/>
              </a:rPr>
              <a:t>Do the examples in </a:t>
            </a:r>
            <a:r>
              <a:rPr lang="en-GB" sz="2000" dirty="0" smtClean="0">
                <a:latin typeface="Segoe UI" panose="020B0502040204020203" pitchFamily="34" charset="0"/>
                <a:ea typeface="Segoe UI" panose="020B0502040204020203" pitchFamily="34" charset="0"/>
                <a:cs typeface="Segoe UI" panose="020B0502040204020203" pitchFamily="34" charset="0"/>
              </a:rPr>
              <a:t>the main report help </a:t>
            </a:r>
            <a:r>
              <a:rPr lang="en-GB" sz="2000" dirty="0">
                <a:latin typeface="Segoe UI" panose="020B0502040204020203" pitchFamily="34" charset="0"/>
                <a:ea typeface="Segoe UI" panose="020B0502040204020203" pitchFamily="34" charset="0"/>
                <a:cs typeface="Segoe UI" panose="020B0502040204020203" pitchFamily="34" charset="0"/>
              </a:rPr>
              <a:t>us visualise further ways in which community cafes could play a part in actively promoting and participating in Cash-First approaches e.g. like the Edinburgh Take 5 Access arrangements</a:t>
            </a:r>
            <a:r>
              <a:rPr lang="en-GB" sz="2000" dirty="0" smtClean="0">
                <a:latin typeface="Segoe UI" panose="020B0502040204020203" pitchFamily="34" charset="0"/>
                <a:ea typeface="Segoe UI" panose="020B0502040204020203" pitchFamily="34" charset="0"/>
                <a:cs typeface="Segoe UI" panose="020B0502040204020203" pitchFamily="34" charset="0"/>
              </a:rPr>
              <a:t>? (see slide notes for details)</a:t>
            </a:r>
            <a:endParaRPr lang="en-GB" sz="2000" dirty="0">
              <a:latin typeface="Segoe UI" panose="020B0502040204020203" pitchFamily="34" charset="0"/>
              <a:ea typeface="Segoe UI" panose="020B0502040204020203" pitchFamily="34" charset="0"/>
              <a:cs typeface="Segoe UI" panose="020B0502040204020203" pitchFamily="34" charset="0"/>
            </a:endParaRPr>
          </a:p>
          <a:p>
            <a:pPr lvl="0"/>
            <a:r>
              <a:rPr lang="en-GB" sz="2000" dirty="0" smtClean="0">
                <a:latin typeface="Segoe UI" panose="020B0502040204020203" pitchFamily="34" charset="0"/>
                <a:ea typeface="Segoe UI" panose="020B0502040204020203" pitchFamily="34" charset="0"/>
                <a:cs typeface="Segoe UI" panose="020B0502040204020203" pitchFamily="34" charset="0"/>
              </a:rPr>
              <a:t>Would </a:t>
            </a:r>
            <a:r>
              <a:rPr lang="en-GB" sz="2000" dirty="0">
                <a:latin typeface="Segoe UI" panose="020B0502040204020203" pitchFamily="34" charset="0"/>
                <a:ea typeface="Segoe UI" panose="020B0502040204020203" pitchFamily="34" charset="0"/>
                <a:cs typeface="Segoe UI" panose="020B0502040204020203" pitchFamily="34" charset="0"/>
              </a:rPr>
              <a:t>any change to the existing </a:t>
            </a:r>
            <a:r>
              <a:rPr lang="en-GB" sz="2000" dirty="0" smtClean="0">
                <a:latin typeface="Segoe UI" panose="020B0502040204020203" pitchFamily="34" charset="0"/>
                <a:ea typeface="Segoe UI" panose="020B0502040204020203" pitchFamily="34" charset="0"/>
                <a:cs typeface="Segoe UI" panose="020B0502040204020203" pitchFamily="34" charset="0"/>
              </a:rPr>
              <a:t>welfare assistance schemes </a:t>
            </a:r>
            <a:r>
              <a:rPr lang="en-GB" sz="2000" dirty="0">
                <a:latin typeface="Segoe UI" panose="020B0502040204020203" pitchFamily="34" charset="0"/>
                <a:ea typeface="Segoe UI" panose="020B0502040204020203" pitchFamily="34" charset="0"/>
                <a:cs typeface="Segoe UI" panose="020B0502040204020203" pitchFamily="34" charset="0"/>
              </a:rPr>
              <a:t>enhance the positive outcomes for people in hardship feeling dignity, choice and control?</a:t>
            </a:r>
          </a:p>
        </p:txBody>
      </p:sp>
    </p:spTree>
    <p:extLst>
      <p:ext uri="{BB962C8B-B14F-4D97-AF65-F5344CB8AC3E}">
        <p14:creationId xmlns:p14="http://schemas.microsoft.com/office/powerpoint/2010/main" val="154565713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55F944CC-EB8C-26DA-5FC3-14C14F94A957}"/>
              </a:ext>
            </a:extLst>
          </p:cNvPr>
          <p:cNvSpPr>
            <a:spLocks noGrp="1"/>
          </p:cNvSpPr>
          <p:nvPr>
            <p:ph type="title"/>
          </p:nvPr>
        </p:nvSpPr>
        <p:spPr/>
        <p:style>
          <a:lnRef idx="2">
            <a:schemeClr val="accent2"/>
          </a:lnRef>
          <a:fillRef idx="1">
            <a:schemeClr val="lt1"/>
          </a:fillRef>
          <a:effectRef idx="0">
            <a:schemeClr val="accent2"/>
          </a:effectRef>
          <a:fontRef idx="minor">
            <a:schemeClr val="dk1"/>
          </a:fontRef>
        </p:style>
        <p:txBody>
          <a:bodyPr/>
          <a:lstStyle/>
          <a:p>
            <a:r>
              <a:rPr lang="en-GB" dirty="0" smtClean="0">
                <a:latin typeface="Segoe UI" panose="020B0502040204020203" pitchFamily="34" charset="0"/>
                <a:ea typeface="Segoe UI" panose="020B0502040204020203" pitchFamily="34" charset="0"/>
                <a:cs typeface="Segoe UI" panose="020B0502040204020203" pitchFamily="34" charset="0"/>
              </a:rPr>
              <a:t>Definition: Cash-First Approaches</a:t>
            </a:r>
            <a:endParaRPr lang="en-GB" dirty="0">
              <a:latin typeface="Segoe UI" panose="020B0502040204020203" pitchFamily="34" charset="0"/>
              <a:ea typeface="Segoe UI" panose="020B0502040204020203" pitchFamily="34" charset="0"/>
              <a:cs typeface="Segoe UI" panose="020B0502040204020203" pitchFamily="34" charset="0"/>
            </a:endParaRPr>
          </a:p>
        </p:txBody>
      </p:sp>
      <p:sp>
        <p:nvSpPr>
          <p:cNvPr id="3" name="Content Placeholder 2">
            <a:extLst>
              <a:ext uri="{FF2B5EF4-FFF2-40B4-BE49-F238E27FC236}">
                <a16:creationId xmlns="" xmlns:a16="http://schemas.microsoft.com/office/drawing/2014/main" id="{C587921F-E79C-2E63-7453-1E8297EBE029}"/>
              </a:ext>
            </a:extLst>
          </p:cNvPr>
          <p:cNvSpPr>
            <a:spLocks noGrp="1"/>
          </p:cNvSpPr>
          <p:nvPr>
            <p:ph sz="half" idx="1"/>
          </p:nvPr>
        </p:nvSpPr>
        <p:spPr>
          <a:xfrm>
            <a:off x="838200" y="1825624"/>
            <a:ext cx="5181600" cy="4904959"/>
          </a:xfrm>
        </p:spPr>
        <p:style>
          <a:lnRef idx="1">
            <a:schemeClr val="accent2"/>
          </a:lnRef>
          <a:fillRef idx="2">
            <a:schemeClr val="accent2"/>
          </a:fillRef>
          <a:effectRef idx="1">
            <a:schemeClr val="accent2"/>
          </a:effectRef>
          <a:fontRef idx="minor">
            <a:schemeClr val="dk1"/>
          </a:fontRef>
        </p:style>
        <p:txBody>
          <a:bodyPr>
            <a:noAutofit/>
          </a:bodyPr>
          <a:lstStyle/>
          <a:p>
            <a:r>
              <a:rPr lang="en-GB" sz="2000" dirty="0">
                <a:latin typeface="Segoe UI" panose="020B0502040204020203" pitchFamily="34" charset="0"/>
                <a:ea typeface="Segoe UI" panose="020B0502040204020203" pitchFamily="34" charset="0"/>
                <a:cs typeface="Segoe UI" panose="020B0502040204020203" pitchFamily="34" charset="0"/>
              </a:rPr>
              <a:t>Cash-First approaches mean providing people with money, rather than emergency food or in-kind support, making them an effective and dignified form of support to people facing hardship </a:t>
            </a:r>
            <a:r>
              <a:rPr lang="en-GB" sz="2000" dirty="0" smtClean="0">
                <a:latin typeface="Segoe UI" panose="020B0502040204020203" pitchFamily="34" charset="0"/>
                <a:ea typeface="Segoe UI" panose="020B0502040204020203" pitchFamily="34" charset="0"/>
                <a:cs typeface="Segoe UI" panose="020B0502040204020203" pitchFamily="34" charset="0"/>
              </a:rPr>
              <a:t>locally. </a:t>
            </a:r>
            <a:r>
              <a:rPr lang="en-GB" sz="2000" dirty="0">
                <a:latin typeface="Segoe UI" panose="020B0502040204020203" pitchFamily="34" charset="0"/>
                <a:ea typeface="Segoe UI" panose="020B0502040204020203" pitchFamily="34" charset="0"/>
                <a:cs typeface="Segoe UI" panose="020B0502040204020203" pitchFamily="34" charset="0"/>
              </a:rPr>
              <a:t>They can have an immediate impact on people’s </a:t>
            </a:r>
            <a:r>
              <a:rPr lang="en-GB" sz="2000" dirty="0" smtClean="0">
                <a:latin typeface="Segoe UI" panose="020B0502040204020203" pitchFamily="34" charset="0"/>
                <a:ea typeface="Segoe UI" panose="020B0502040204020203" pitchFamily="34" charset="0"/>
                <a:cs typeface="Segoe UI" panose="020B0502040204020203" pitchFamily="34" charset="0"/>
              </a:rPr>
              <a:t>lives*. </a:t>
            </a:r>
          </a:p>
          <a:p>
            <a:r>
              <a:rPr lang="en-GB" sz="2000" dirty="0">
                <a:latin typeface="Segoe UI" panose="020B0502040204020203" pitchFamily="34" charset="0"/>
                <a:ea typeface="Segoe UI" panose="020B0502040204020203" pitchFamily="34" charset="0"/>
                <a:cs typeface="Segoe UI" panose="020B0502040204020203" pitchFamily="34" charset="0"/>
              </a:rPr>
              <a:t>There are different ways to embed Cash-First information and resources into partners’ work supporting low income and vulnerable communities across communities. A Cash-First approach focuses on the rationale that maximising income is effective in aiding lower-income residents facing food insecurity. </a:t>
            </a:r>
            <a:endParaRPr lang="en-GB" sz="2000" dirty="0">
              <a:effectLst/>
              <a:latin typeface="Segoe UI" panose="020B0502040204020203" pitchFamily="34" charset="0"/>
              <a:ea typeface="Segoe UI" panose="020B0502040204020203" pitchFamily="34" charset="0"/>
              <a:cs typeface="Segoe UI" panose="020B0502040204020203" pitchFamily="34" charset="0"/>
            </a:endParaRPr>
          </a:p>
        </p:txBody>
      </p:sp>
      <p:sp>
        <p:nvSpPr>
          <p:cNvPr id="12" name="Content Placeholder 11"/>
          <p:cNvSpPr>
            <a:spLocks noGrp="1"/>
          </p:cNvSpPr>
          <p:nvPr>
            <p:ph sz="half" idx="2"/>
          </p:nvPr>
        </p:nvSpPr>
        <p:spPr>
          <a:xfrm>
            <a:off x="6172200" y="1825624"/>
            <a:ext cx="5181600" cy="4904959"/>
          </a:xfrm>
        </p:spPr>
        <p:style>
          <a:lnRef idx="2">
            <a:schemeClr val="accent2"/>
          </a:lnRef>
          <a:fillRef idx="1">
            <a:schemeClr val="lt1"/>
          </a:fillRef>
          <a:effectRef idx="0">
            <a:schemeClr val="accent2"/>
          </a:effectRef>
          <a:fontRef idx="minor">
            <a:schemeClr val="dk1"/>
          </a:fontRef>
        </p:style>
        <p:txBody>
          <a:bodyPr>
            <a:normAutofit fontScale="92500" lnSpcReduction="10000"/>
          </a:bodyPr>
          <a:lstStyle/>
          <a:p>
            <a:r>
              <a:rPr lang="en-GB" sz="2600" dirty="0" smtClean="0">
                <a:latin typeface="Segoe UI" panose="020B0502040204020203" pitchFamily="34" charset="0"/>
                <a:ea typeface="Segoe UI" panose="020B0502040204020203" pitchFamily="34" charset="0"/>
                <a:cs typeface="Segoe UI" panose="020B0502040204020203" pitchFamily="34" charset="0"/>
              </a:rPr>
              <a:t>In </a:t>
            </a:r>
            <a:r>
              <a:rPr lang="en-GB" sz="2600" dirty="0">
                <a:latin typeface="Segoe UI" panose="020B0502040204020203" pitchFamily="34" charset="0"/>
                <a:ea typeface="Segoe UI" panose="020B0502040204020203" pitchFamily="34" charset="0"/>
                <a:cs typeface="Segoe UI" panose="020B0502040204020203" pitchFamily="34" charset="0"/>
              </a:rPr>
              <a:t>a major study**of approaches to tackle food vulnerability during the pandemic the authors explain how ‘cash first’ or ‘income-based’ work encompassed a range of responses </a:t>
            </a:r>
            <a:r>
              <a:rPr lang="en-GB" sz="2600" dirty="0" smtClean="0">
                <a:latin typeface="Segoe UI" panose="020B0502040204020203" pitchFamily="34" charset="0"/>
                <a:ea typeface="Segoe UI" panose="020B0502040204020203" pitchFamily="34" charset="0"/>
                <a:cs typeface="Segoe UI" panose="020B0502040204020203" pitchFamily="34" charset="0"/>
              </a:rPr>
              <a:t>including:</a:t>
            </a:r>
          </a:p>
          <a:p>
            <a:pPr lvl="1"/>
            <a:r>
              <a:rPr lang="en-GB" sz="2200" dirty="0" smtClean="0">
                <a:latin typeface="Segoe UI" panose="020B0502040204020203" pitchFamily="34" charset="0"/>
                <a:ea typeface="Segoe UI" panose="020B0502040204020203" pitchFamily="34" charset="0"/>
                <a:cs typeface="Segoe UI" panose="020B0502040204020203" pitchFamily="34" charset="0"/>
              </a:rPr>
              <a:t>schemes </a:t>
            </a:r>
            <a:r>
              <a:rPr lang="en-GB" sz="2200" dirty="0">
                <a:latin typeface="Segoe UI" panose="020B0502040204020203" pitchFamily="34" charset="0"/>
                <a:ea typeface="Segoe UI" panose="020B0502040204020203" pitchFamily="34" charset="0"/>
                <a:cs typeface="Segoe UI" panose="020B0502040204020203" pitchFamily="34" charset="0"/>
              </a:rPr>
              <a:t>designed to refer or support people to access and maximise their entitlements to the social security system (e.g. signposting or advice services) </a:t>
            </a:r>
            <a:endParaRPr lang="en-GB" sz="2200" dirty="0" smtClean="0">
              <a:latin typeface="Segoe UI" panose="020B0502040204020203" pitchFamily="34" charset="0"/>
              <a:ea typeface="Segoe UI" panose="020B0502040204020203" pitchFamily="34" charset="0"/>
              <a:cs typeface="Segoe UI" panose="020B0502040204020203" pitchFamily="34" charset="0"/>
            </a:endParaRPr>
          </a:p>
          <a:p>
            <a:pPr lvl="1"/>
            <a:r>
              <a:rPr lang="en-GB" sz="2200" dirty="0" smtClean="0">
                <a:latin typeface="Segoe UI" panose="020B0502040204020203" pitchFamily="34" charset="0"/>
                <a:ea typeface="Segoe UI" panose="020B0502040204020203" pitchFamily="34" charset="0"/>
                <a:cs typeface="Segoe UI" panose="020B0502040204020203" pitchFamily="34" charset="0"/>
              </a:rPr>
              <a:t>as </a:t>
            </a:r>
            <a:r>
              <a:rPr lang="en-GB" sz="2200" dirty="0">
                <a:latin typeface="Segoe UI" panose="020B0502040204020203" pitchFamily="34" charset="0"/>
                <a:ea typeface="Segoe UI" panose="020B0502040204020203" pitchFamily="34" charset="0"/>
                <a:cs typeface="Segoe UI" panose="020B0502040204020203" pitchFamily="34" charset="0"/>
              </a:rPr>
              <a:t>well as the provision of additional cash support on top of access to basic entitlements through crisis emergency payments (e.g. emergency finance schemes). </a:t>
            </a:r>
          </a:p>
          <a:p>
            <a:endParaRPr lang="en-GB" dirty="0"/>
          </a:p>
        </p:txBody>
      </p:sp>
    </p:spTree>
    <p:extLst>
      <p:ext uri="{BB962C8B-B14F-4D97-AF65-F5344CB8AC3E}">
        <p14:creationId xmlns:p14="http://schemas.microsoft.com/office/powerpoint/2010/main" val="388952870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p:cNvPicPr>
          <p:nvPr>
            <p:ph idx="4294967295"/>
          </p:nvPr>
        </p:nvPicPr>
        <p:blipFill>
          <a:blip r:embed="rId3"/>
          <a:stretch>
            <a:fillRect/>
          </a:stretch>
        </p:blipFill>
        <p:spPr>
          <a:xfrm>
            <a:off x="0" y="0"/>
            <a:ext cx="12192000" cy="6858000"/>
          </a:xfrm>
          <a:prstGeom prst="rect">
            <a:avLst/>
          </a:prstGeom>
          <a:ln w="15875">
            <a:solidFill>
              <a:schemeClr val="accent1"/>
            </a:solidFill>
          </a:ln>
        </p:spPr>
      </p:pic>
    </p:spTree>
    <p:extLst>
      <p:ext uri="{BB962C8B-B14F-4D97-AF65-F5344CB8AC3E}">
        <p14:creationId xmlns:p14="http://schemas.microsoft.com/office/powerpoint/2010/main" val="389617790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D9777909-0DF9-1CA9-8448-AE5AF2DA2E83}"/>
              </a:ext>
            </a:extLst>
          </p:cNvPr>
          <p:cNvSpPr>
            <a:spLocks noGrp="1"/>
          </p:cNvSpPr>
          <p:nvPr>
            <p:ph type="title"/>
          </p:nvPr>
        </p:nvSpPr>
        <p:spPr>
          <a:xfrm>
            <a:off x="757238" y="0"/>
            <a:ext cx="10672762" cy="753590"/>
          </a:xfrm>
        </p:spPr>
        <p:style>
          <a:lnRef idx="2">
            <a:schemeClr val="accent2"/>
          </a:lnRef>
          <a:fillRef idx="1">
            <a:schemeClr val="lt1"/>
          </a:fillRef>
          <a:effectRef idx="0">
            <a:schemeClr val="accent2"/>
          </a:effectRef>
          <a:fontRef idx="minor">
            <a:schemeClr val="dk1"/>
          </a:fontRef>
        </p:style>
        <p:txBody>
          <a:bodyPr>
            <a:noAutofit/>
          </a:bodyPr>
          <a:lstStyle/>
          <a:p>
            <a:r>
              <a:rPr lang="en-GB" dirty="0">
                <a:latin typeface="Segoe UI" panose="020B0502040204020203" pitchFamily="34" charset="0"/>
                <a:ea typeface="Segoe UI" panose="020B0502040204020203" pitchFamily="34" charset="0"/>
                <a:cs typeface="Segoe UI" panose="020B0502040204020203" pitchFamily="34" charset="0"/>
              </a:rPr>
              <a:t>Evidence </a:t>
            </a:r>
          </a:p>
        </p:txBody>
      </p:sp>
      <p:graphicFrame>
        <p:nvGraphicFramePr>
          <p:cNvPr id="5" name="Table 5">
            <a:extLst>
              <a:ext uri="{FF2B5EF4-FFF2-40B4-BE49-F238E27FC236}">
                <a16:creationId xmlns="" xmlns:a16="http://schemas.microsoft.com/office/drawing/2014/main" id="{5B73CA5C-3AD4-6D5D-60C7-135FD90B8C85}"/>
              </a:ext>
            </a:extLst>
          </p:cNvPr>
          <p:cNvGraphicFramePr>
            <a:graphicFrameLocks noGrp="1"/>
          </p:cNvGraphicFramePr>
          <p:nvPr>
            <p:ph idx="1"/>
            <p:extLst>
              <p:ext uri="{D42A27DB-BD31-4B8C-83A1-F6EECF244321}">
                <p14:modId xmlns:p14="http://schemas.microsoft.com/office/powerpoint/2010/main" val="1537701050"/>
              </p:ext>
            </p:extLst>
          </p:nvPr>
        </p:nvGraphicFramePr>
        <p:xfrm>
          <a:off x="757238" y="753590"/>
          <a:ext cx="10672762" cy="5974080"/>
        </p:xfrm>
        <a:graphic>
          <a:graphicData uri="http://schemas.openxmlformats.org/drawingml/2006/table">
            <a:tbl>
              <a:tblPr firstRow="1" bandRow="1">
                <a:tableStyleId>{5DA37D80-6434-44D0-A028-1B22A696006F}</a:tableStyleId>
              </a:tblPr>
              <a:tblGrid>
                <a:gridCol w="5418102">
                  <a:extLst>
                    <a:ext uri="{9D8B030D-6E8A-4147-A177-3AD203B41FA5}">
                      <a16:colId xmlns="" xmlns:a16="http://schemas.microsoft.com/office/drawing/2014/main" val="1250671785"/>
                    </a:ext>
                  </a:extLst>
                </a:gridCol>
                <a:gridCol w="5254660">
                  <a:extLst>
                    <a:ext uri="{9D8B030D-6E8A-4147-A177-3AD203B41FA5}">
                      <a16:colId xmlns="" xmlns:a16="http://schemas.microsoft.com/office/drawing/2014/main" val="3529607192"/>
                    </a:ext>
                  </a:extLst>
                </a:gridCol>
              </a:tblGrid>
              <a:tr h="3068220">
                <a:tc>
                  <a:txBody>
                    <a:bodyPr/>
                    <a:lstStyle/>
                    <a:p>
                      <a:pPr marL="0" marR="0" lvl="0" indent="0" algn="ctr" defTabSz="914400" rtl="0" eaLnBrk="1" fontAlgn="auto" latinLnBrk="0" hangingPunct="1">
                        <a:lnSpc>
                          <a:spcPct val="100000"/>
                        </a:lnSpc>
                        <a:spcBef>
                          <a:spcPts val="0"/>
                        </a:spcBef>
                        <a:spcAft>
                          <a:spcPts val="0"/>
                        </a:spcAft>
                        <a:buClrTx/>
                        <a:buSzTx/>
                        <a:buFont typeface="+mj-lt"/>
                        <a:buNone/>
                        <a:tabLst/>
                        <a:defRPr/>
                      </a:pPr>
                      <a:endParaRPr lang="en-GB" sz="2000" b="0" kern="1200" dirty="0" smtClean="0">
                        <a:effectLst/>
                        <a:latin typeface="Segoe UI" panose="020B0502040204020203" pitchFamily="34" charset="0"/>
                        <a:ea typeface="Segoe UI" panose="020B0502040204020203" pitchFamily="34" charset="0"/>
                        <a:cs typeface="Segoe UI" panose="020B0502040204020203" pitchFamily="34" charset="0"/>
                      </a:endParaRPr>
                    </a:p>
                    <a:p>
                      <a:pPr marL="0" marR="0" lvl="0" indent="0" algn="ctr" defTabSz="914400" rtl="0" eaLnBrk="1" fontAlgn="auto" latinLnBrk="0" hangingPunct="1">
                        <a:lnSpc>
                          <a:spcPct val="100000"/>
                        </a:lnSpc>
                        <a:spcBef>
                          <a:spcPts val="0"/>
                        </a:spcBef>
                        <a:spcAft>
                          <a:spcPts val="0"/>
                        </a:spcAft>
                        <a:buClrTx/>
                        <a:buSzTx/>
                        <a:buFont typeface="+mj-lt"/>
                        <a:buNone/>
                        <a:tabLst/>
                        <a:defRPr/>
                      </a:pPr>
                      <a:r>
                        <a:rPr lang="en-GB" sz="2000" b="0" kern="1200" dirty="0" smtClean="0">
                          <a:effectLst/>
                          <a:latin typeface="Segoe UI" panose="020B0502040204020203" pitchFamily="34" charset="0"/>
                          <a:ea typeface="Segoe UI" panose="020B0502040204020203" pitchFamily="34" charset="0"/>
                          <a:cs typeface="Segoe UI" panose="020B0502040204020203" pitchFamily="34" charset="0"/>
                        </a:rPr>
                        <a:t>A strong review in 2018 of interventions to address household food insecurity in high-income countries supported cash-first approaches above alternatives and concluded that research on social protection interventions suggests both cash transfers and food subsidies (e.g. the US Supplement Nutrition and Assistance Programme in the USA) reduce household food insecurity</a:t>
                      </a:r>
                      <a:endParaRPr lang="en-GB" sz="2000" b="0" dirty="0">
                        <a:latin typeface="Segoe UI" panose="020B0502040204020203" pitchFamily="34" charset="0"/>
                        <a:ea typeface="Segoe UI" panose="020B0502040204020203" pitchFamily="34" charset="0"/>
                        <a:cs typeface="Segoe UI" panose="020B0502040204020203" pitchFamily="34" charset="0"/>
                      </a:endParaRPr>
                    </a:p>
                  </a:txBody>
                  <a:tcPr/>
                </a:tc>
                <a:tc>
                  <a:txBody>
                    <a:bodyPr/>
                    <a:lstStyle/>
                    <a:p>
                      <a:pPr marL="0" indent="0" algn="ctr">
                        <a:buFont typeface="+mj-lt"/>
                        <a:buNone/>
                      </a:pPr>
                      <a:endParaRPr lang="en-GB" sz="2000" b="0" kern="1200" dirty="0" smtClean="0">
                        <a:effectLst/>
                        <a:latin typeface="Segoe UI" panose="020B0502040204020203" pitchFamily="34" charset="0"/>
                        <a:ea typeface="Segoe UI" panose="020B0502040204020203" pitchFamily="34" charset="0"/>
                        <a:cs typeface="Segoe UI" panose="020B0502040204020203" pitchFamily="34" charset="0"/>
                      </a:endParaRPr>
                    </a:p>
                    <a:p>
                      <a:pPr marL="0" indent="0" algn="ctr">
                        <a:buFont typeface="+mj-lt"/>
                        <a:buNone/>
                      </a:pPr>
                      <a:endParaRPr lang="en-GB" sz="2000" b="0" kern="1200" dirty="0" smtClean="0">
                        <a:effectLst/>
                        <a:latin typeface="Segoe UI" panose="020B0502040204020203" pitchFamily="34" charset="0"/>
                        <a:ea typeface="Segoe UI" panose="020B0502040204020203" pitchFamily="34" charset="0"/>
                        <a:cs typeface="Segoe UI" panose="020B0502040204020203" pitchFamily="34" charset="0"/>
                      </a:endParaRPr>
                    </a:p>
                    <a:p>
                      <a:pPr marL="0" indent="0" algn="ctr">
                        <a:buFont typeface="+mj-lt"/>
                        <a:buNone/>
                      </a:pPr>
                      <a:r>
                        <a:rPr lang="en-GB" sz="2000" b="0" kern="1200" dirty="0" smtClean="0">
                          <a:effectLst/>
                          <a:latin typeface="Segoe UI" panose="020B0502040204020203" pitchFamily="34" charset="0"/>
                          <a:ea typeface="Segoe UI" panose="020B0502040204020203" pitchFamily="34" charset="0"/>
                          <a:cs typeface="Segoe UI" panose="020B0502040204020203" pitchFamily="34" charset="0"/>
                        </a:rPr>
                        <a:t>A more recent</a:t>
                      </a:r>
                      <a:r>
                        <a:rPr lang="en-GB" sz="2000" b="0" kern="1200" baseline="0" dirty="0" smtClean="0">
                          <a:effectLst/>
                          <a:latin typeface="Segoe UI" panose="020B0502040204020203" pitchFamily="34" charset="0"/>
                          <a:ea typeface="Segoe UI" panose="020B0502040204020203" pitchFamily="34" charset="0"/>
                          <a:cs typeface="Segoe UI" panose="020B0502040204020203" pitchFamily="34" charset="0"/>
                        </a:rPr>
                        <a:t> longitudinal </a:t>
                      </a:r>
                      <a:r>
                        <a:rPr lang="en-GB" sz="2000" b="0" kern="1200" dirty="0" smtClean="0">
                          <a:effectLst/>
                          <a:latin typeface="Segoe UI" panose="020B0502040204020203" pitchFamily="34" charset="0"/>
                          <a:ea typeface="Segoe UI" panose="020B0502040204020203" pitchFamily="34" charset="0"/>
                          <a:cs typeface="Segoe UI" panose="020B0502040204020203" pitchFamily="34" charset="0"/>
                        </a:rPr>
                        <a:t>review of local responses to the pandemic in 14 local authority areas of the UK found positive,</a:t>
                      </a:r>
                      <a:r>
                        <a:rPr lang="en-GB" sz="2000" b="0" kern="1200" baseline="0" dirty="0" smtClean="0">
                          <a:effectLst/>
                          <a:latin typeface="Segoe UI" panose="020B0502040204020203" pitchFamily="34" charset="0"/>
                          <a:ea typeface="Segoe UI" panose="020B0502040204020203" pitchFamily="34" charset="0"/>
                          <a:cs typeface="Segoe UI" panose="020B0502040204020203" pitchFamily="34" charset="0"/>
                        </a:rPr>
                        <a:t> but different, </a:t>
                      </a:r>
                      <a:r>
                        <a:rPr lang="en-GB" sz="2000" b="0" kern="1200" dirty="0" smtClean="0">
                          <a:effectLst/>
                          <a:latin typeface="Segoe UI" panose="020B0502040204020203" pitchFamily="34" charset="0"/>
                          <a:ea typeface="Segoe UI" panose="020B0502040204020203" pitchFamily="34" charset="0"/>
                          <a:cs typeface="Segoe UI" panose="020B0502040204020203" pitchFamily="34" charset="0"/>
                        </a:rPr>
                        <a:t>outcomes</a:t>
                      </a:r>
                      <a:r>
                        <a:rPr lang="en-GB" sz="2000" b="0" kern="1200" baseline="0" dirty="0" smtClean="0">
                          <a:effectLst/>
                          <a:latin typeface="Segoe UI" panose="020B0502040204020203" pitchFamily="34" charset="0"/>
                          <a:ea typeface="Segoe UI" panose="020B0502040204020203" pitchFamily="34" charset="0"/>
                          <a:cs typeface="Segoe UI" panose="020B0502040204020203" pitchFamily="34" charset="0"/>
                        </a:rPr>
                        <a:t> associated with income maximisation interventions, compared to cash grants and vouchers. See concluding remark below:</a:t>
                      </a:r>
                      <a:endParaRPr lang="en-GB" sz="2000" b="0" kern="1200" dirty="0">
                        <a:solidFill>
                          <a:schemeClr val="lt1"/>
                        </a:solidFill>
                        <a:effectLst/>
                        <a:latin typeface="Segoe UI" panose="020B0502040204020203" pitchFamily="34" charset="0"/>
                        <a:ea typeface="Segoe UI" panose="020B0502040204020203" pitchFamily="34" charset="0"/>
                        <a:cs typeface="Segoe UI" panose="020B0502040204020203" pitchFamily="34" charset="0"/>
                      </a:endParaRPr>
                    </a:p>
                  </a:txBody>
                  <a:tcPr/>
                </a:tc>
                <a:extLst>
                  <a:ext uri="{0D108BD9-81ED-4DB2-BD59-A6C34878D82A}">
                    <a16:rowId xmlns="" xmlns:a16="http://schemas.microsoft.com/office/drawing/2014/main" val="2354670181"/>
                  </a:ext>
                </a:extLst>
              </a:tr>
              <a:tr h="2636140">
                <a:tc gridSpan="2">
                  <a:txBody>
                    <a:bodyPr/>
                    <a:lstStyle/>
                    <a:p>
                      <a:pPr marL="0" indent="0" algn="ctr">
                        <a:buFont typeface="+mj-lt"/>
                        <a:buNone/>
                      </a:pPr>
                      <a:endParaRPr lang="en-GB" sz="2000" i="1" kern="1200" dirty="0" smtClean="0">
                        <a:effectLst/>
                        <a:latin typeface="Segoe UI" panose="020B0502040204020203" pitchFamily="34" charset="0"/>
                        <a:ea typeface="Segoe UI" panose="020B0502040204020203" pitchFamily="34" charset="0"/>
                        <a:cs typeface="Segoe UI" panose="020B0502040204020203" pitchFamily="34" charset="0"/>
                      </a:endParaRPr>
                    </a:p>
                    <a:p>
                      <a:pPr marL="0" indent="0" algn="ctr">
                        <a:buFont typeface="+mj-lt"/>
                        <a:buNone/>
                      </a:pPr>
                      <a:r>
                        <a:rPr lang="en-GB" sz="2000" i="1" kern="1200" dirty="0" smtClean="0">
                          <a:effectLst/>
                          <a:latin typeface="Segoe UI" panose="020B0502040204020203" pitchFamily="34" charset="0"/>
                          <a:ea typeface="Segoe UI" panose="020B0502040204020203" pitchFamily="34" charset="0"/>
                          <a:cs typeface="Segoe UI" panose="020B0502040204020203" pitchFamily="34" charset="0"/>
                        </a:rPr>
                        <a:t>“These practical examples of a ‘cash first approach’, both support for income maximisation and discretionary cash grants were underpinned by a general consensus across the study’s research workshops that ‘cash based’ interventions are the most appropriate because they were seen to provide recipients with choice and dignity. However, similar to earlier findings from these authors, it was acknowledged that there is no ‘one size fits’ all solution with some noting the need for tailoring depending on particular circumstances, for example in rural areas where the cost of living is more expensive or when, despite maximised income, households still experience poverty due to the inadequacy of the welfare support they receive</a:t>
                      </a:r>
                      <a:endParaRPr lang="en-GB" sz="2000" i="1" dirty="0">
                        <a:latin typeface="Segoe UI" panose="020B0502040204020203" pitchFamily="34" charset="0"/>
                        <a:ea typeface="Segoe UI" panose="020B0502040204020203" pitchFamily="34" charset="0"/>
                        <a:cs typeface="Segoe UI" panose="020B0502040204020203" pitchFamily="34" charset="0"/>
                      </a:endParaRPr>
                    </a:p>
                  </a:txBody>
                  <a:tcPr/>
                </a:tc>
                <a:tc hMerge="1">
                  <a:txBody>
                    <a:bodyPr/>
                    <a:lstStyle/>
                    <a:p>
                      <a:pPr marL="0" lvl="0" indent="0" algn="ctr">
                        <a:buFont typeface="+mj-lt"/>
                        <a:buNone/>
                      </a:pPr>
                      <a:endParaRPr lang="en-GB" sz="2200" kern="1200" dirty="0">
                        <a:solidFill>
                          <a:schemeClr val="dk1"/>
                        </a:solidFill>
                        <a:effectLst/>
                        <a:latin typeface="+mn-lt"/>
                        <a:ea typeface="+mn-ea"/>
                        <a:cs typeface="+mn-cs"/>
                      </a:endParaRPr>
                    </a:p>
                  </a:txBody>
                  <a:tcPr/>
                </a:tc>
                <a:extLst>
                  <a:ext uri="{0D108BD9-81ED-4DB2-BD59-A6C34878D82A}">
                    <a16:rowId xmlns="" xmlns:a16="http://schemas.microsoft.com/office/drawing/2014/main" val="1106868108"/>
                  </a:ext>
                </a:extLst>
              </a:tr>
            </a:tbl>
          </a:graphicData>
        </a:graphic>
      </p:graphicFrame>
    </p:spTree>
    <p:extLst>
      <p:ext uri="{BB962C8B-B14F-4D97-AF65-F5344CB8AC3E}">
        <p14:creationId xmlns:p14="http://schemas.microsoft.com/office/powerpoint/2010/main" val="279124504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D9777909-0DF9-1CA9-8448-AE5AF2DA2E83}"/>
              </a:ext>
            </a:extLst>
          </p:cNvPr>
          <p:cNvSpPr>
            <a:spLocks noGrp="1"/>
          </p:cNvSpPr>
          <p:nvPr>
            <p:ph type="title"/>
          </p:nvPr>
        </p:nvSpPr>
        <p:spPr>
          <a:xfrm>
            <a:off x="757238" y="0"/>
            <a:ext cx="10672762" cy="753590"/>
          </a:xfrm>
        </p:spPr>
        <p:style>
          <a:lnRef idx="2">
            <a:schemeClr val="accent2"/>
          </a:lnRef>
          <a:fillRef idx="1">
            <a:schemeClr val="lt1"/>
          </a:fillRef>
          <a:effectRef idx="0">
            <a:schemeClr val="accent2"/>
          </a:effectRef>
          <a:fontRef idx="minor">
            <a:schemeClr val="dk1"/>
          </a:fontRef>
        </p:style>
        <p:txBody>
          <a:bodyPr>
            <a:noAutofit/>
          </a:bodyPr>
          <a:lstStyle/>
          <a:p>
            <a:r>
              <a:rPr lang="en-GB" dirty="0">
                <a:latin typeface="Segoe UI" panose="020B0502040204020203" pitchFamily="34" charset="0"/>
                <a:ea typeface="Segoe UI" panose="020B0502040204020203" pitchFamily="34" charset="0"/>
                <a:cs typeface="Segoe UI" panose="020B0502040204020203" pitchFamily="34" charset="0"/>
              </a:rPr>
              <a:t>Evidence </a:t>
            </a:r>
            <a:r>
              <a:rPr lang="en-GB" dirty="0" smtClean="0">
                <a:latin typeface="Segoe UI" panose="020B0502040204020203" pitchFamily="34" charset="0"/>
                <a:ea typeface="Segoe UI" panose="020B0502040204020203" pitchFamily="34" charset="0"/>
                <a:cs typeface="Segoe UI" panose="020B0502040204020203" pitchFamily="34" charset="0"/>
              </a:rPr>
              <a:t>– Scotland’s policies working?</a:t>
            </a:r>
            <a:endParaRPr lang="en-GB" dirty="0">
              <a:latin typeface="Segoe UI" panose="020B0502040204020203" pitchFamily="34" charset="0"/>
              <a:ea typeface="Segoe UI" panose="020B0502040204020203" pitchFamily="34" charset="0"/>
              <a:cs typeface="Segoe UI" panose="020B0502040204020203" pitchFamily="34" charset="0"/>
            </a:endParaRPr>
          </a:p>
        </p:txBody>
      </p:sp>
      <p:graphicFrame>
        <p:nvGraphicFramePr>
          <p:cNvPr id="5" name="Table 5">
            <a:extLst>
              <a:ext uri="{FF2B5EF4-FFF2-40B4-BE49-F238E27FC236}">
                <a16:creationId xmlns="" xmlns:a16="http://schemas.microsoft.com/office/drawing/2014/main" id="{5B73CA5C-3AD4-6D5D-60C7-135FD90B8C85}"/>
              </a:ext>
            </a:extLst>
          </p:cNvPr>
          <p:cNvGraphicFramePr>
            <a:graphicFrameLocks noGrp="1"/>
          </p:cNvGraphicFramePr>
          <p:nvPr>
            <p:ph idx="1"/>
            <p:extLst>
              <p:ext uri="{D42A27DB-BD31-4B8C-83A1-F6EECF244321}">
                <p14:modId xmlns:p14="http://schemas.microsoft.com/office/powerpoint/2010/main" val="2402104099"/>
              </p:ext>
            </p:extLst>
          </p:nvPr>
        </p:nvGraphicFramePr>
        <p:xfrm>
          <a:off x="757238" y="753590"/>
          <a:ext cx="10672762" cy="5704360"/>
        </p:xfrm>
        <a:graphic>
          <a:graphicData uri="http://schemas.openxmlformats.org/drawingml/2006/table">
            <a:tbl>
              <a:tblPr firstRow="1" bandRow="1">
                <a:tableStyleId>{5DA37D80-6434-44D0-A028-1B22A696006F}</a:tableStyleId>
              </a:tblPr>
              <a:tblGrid>
                <a:gridCol w="10672762">
                  <a:extLst>
                    <a:ext uri="{9D8B030D-6E8A-4147-A177-3AD203B41FA5}">
                      <a16:colId xmlns="" xmlns:a16="http://schemas.microsoft.com/office/drawing/2014/main" val="1250671785"/>
                    </a:ext>
                  </a:extLst>
                </a:gridCol>
              </a:tblGrid>
              <a:tr h="3068220">
                <a:tc>
                  <a:txBody>
                    <a:bodyPr/>
                    <a:lstStyle/>
                    <a:p>
                      <a:pPr marL="0" marR="0" lvl="0" indent="0" algn="ctr" defTabSz="914400" rtl="0" eaLnBrk="1" fontAlgn="auto" latinLnBrk="0" hangingPunct="1">
                        <a:lnSpc>
                          <a:spcPct val="100000"/>
                        </a:lnSpc>
                        <a:spcBef>
                          <a:spcPts val="0"/>
                        </a:spcBef>
                        <a:spcAft>
                          <a:spcPts val="0"/>
                        </a:spcAft>
                        <a:buClrTx/>
                        <a:buSzTx/>
                        <a:buFont typeface="+mj-lt"/>
                        <a:buNone/>
                        <a:tabLst/>
                        <a:defRPr/>
                      </a:pPr>
                      <a:endParaRPr lang="en-GB" sz="2000" b="0" kern="1200" dirty="0" smtClean="0">
                        <a:effectLst/>
                        <a:latin typeface="Segoe UI" panose="020B0502040204020203" pitchFamily="34" charset="0"/>
                        <a:ea typeface="Segoe UI" panose="020B0502040204020203" pitchFamily="34" charset="0"/>
                        <a:cs typeface="Segoe UI" panose="020B0502040204020203" pitchFamily="34" charset="0"/>
                      </a:endParaRPr>
                    </a:p>
                    <a:p>
                      <a:pPr algn="ctr" fontAlgn="base"/>
                      <a:r>
                        <a:rPr lang="en-GB" sz="2000" b="0" kern="1200" dirty="0" smtClean="0">
                          <a:solidFill>
                            <a:schemeClr val="tx1"/>
                          </a:solidFill>
                          <a:effectLst/>
                          <a:latin typeface="Segoe UI" panose="020B0502040204020203" pitchFamily="34" charset="0"/>
                          <a:ea typeface="Segoe UI" panose="020B0502040204020203" pitchFamily="34" charset="0"/>
                          <a:cs typeface="Segoe UI" panose="020B0502040204020203" pitchFamily="34" charset="0"/>
                        </a:rPr>
                        <a:t>The Trussell Trust statistics going back to 2014/15 showed that in every region and country of the UK the figures had risen year on year – with one exception. In Scotland, in 2021, there had been a fall. Then, on 24 November 2021, the Trust published more recent statistics, up to September and the trend had continued.</a:t>
                      </a:r>
                    </a:p>
                    <a:p>
                      <a:pPr algn="ctr" fontAlgn="base"/>
                      <a:endParaRPr lang="en-GB" sz="2000" b="0" i="1" kern="1200" dirty="0" smtClean="0">
                        <a:solidFill>
                          <a:schemeClr val="tx1"/>
                        </a:solidFill>
                        <a:effectLst/>
                        <a:latin typeface="Segoe UI" panose="020B0502040204020203" pitchFamily="34" charset="0"/>
                        <a:ea typeface="Segoe UI" panose="020B0502040204020203" pitchFamily="34" charset="0"/>
                        <a:cs typeface="Segoe UI" panose="020B0502040204020203" pitchFamily="34" charset="0"/>
                      </a:endParaRPr>
                    </a:p>
                    <a:p>
                      <a:pPr algn="ctr" fontAlgn="base"/>
                      <a:r>
                        <a:rPr lang="en-GB" sz="2000" b="0" i="0" kern="1200" dirty="0" smtClean="0">
                          <a:solidFill>
                            <a:schemeClr val="tx1"/>
                          </a:solidFill>
                          <a:effectLst/>
                          <a:latin typeface="Segoe UI" panose="020B0502040204020203" pitchFamily="34" charset="0"/>
                          <a:ea typeface="Segoe UI" panose="020B0502040204020203" pitchFamily="34" charset="0"/>
                          <a:cs typeface="Segoe UI" panose="020B0502040204020203" pitchFamily="34" charset="0"/>
                        </a:rPr>
                        <a:t>“Different policy interventions in Scotland to boost the income of people in receipt of social security may have impacted on the levels of need for food banks in this period.” </a:t>
                      </a:r>
                    </a:p>
                    <a:p>
                      <a:pPr algn="ctr" fontAlgn="base"/>
                      <a:r>
                        <a:rPr lang="en-GB" sz="2000" b="0" kern="1200" dirty="0" smtClean="0">
                          <a:solidFill>
                            <a:schemeClr val="tx1"/>
                          </a:solidFill>
                          <a:effectLst/>
                          <a:latin typeface="Segoe UI" panose="020B0502040204020203" pitchFamily="34" charset="0"/>
                          <a:ea typeface="Segoe UI" panose="020B0502040204020203" pitchFamily="34" charset="0"/>
                          <a:cs typeface="Segoe UI" panose="020B0502040204020203" pitchFamily="34" charset="0"/>
                        </a:rPr>
                        <a:t>(Trussell Trust Data Briefing 2021)</a:t>
                      </a:r>
                      <a:endParaRPr lang="en-GB" sz="2000" b="0" i="1" kern="1200" dirty="0" smtClean="0">
                        <a:solidFill>
                          <a:schemeClr val="tx1"/>
                        </a:solidFill>
                        <a:effectLst/>
                        <a:latin typeface="Segoe UI" panose="020B0502040204020203" pitchFamily="34" charset="0"/>
                        <a:ea typeface="Segoe UI" panose="020B0502040204020203" pitchFamily="34" charset="0"/>
                        <a:cs typeface="Segoe UI" panose="020B0502040204020203" pitchFamily="34" charset="0"/>
                      </a:endParaRPr>
                    </a:p>
                  </a:txBody>
                  <a:tcPr/>
                </a:tc>
                <a:extLst>
                  <a:ext uri="{0D108BD9-81ED-4DB2-BD59-A6C34878D82A}">
                    <a16:rowId xmlns="" xmlns:a16="http://schemas.microsoft.com/office/drawing/2014/main" val="2354670181"/>
                  </a:ext>
                </a:extLst>
              </a:tr>
              <a:tr h="2636140">
                <a:tc>
                  <a:txBody>
                    <a:bodyPr/>
                    <a:lstStyle/>
                    <a:p>
                      <a:pPr algn="ctr" fontAlgn="base"/>
                      <a:endParaRPr lang="en-GB" sz="2000" b="1" i="1" kern="1200" dirty="0" smtClean="0">
                        <a:solidFill>
                          <a:schemeClr val="tx1"/>
                        </a:solidFill>
                        <a:effectLst/>
                        <a:latin typeface="Segoe UI" panose="020B0502040204020203" pitchFamily="34" charset="0"/>
                        <a:ea typeface="Segoe UI" panose="020B0502040204020203" pitchFamily="34" charset="0"/>
                        <a:cs typeface="Segoe UI" panose="020B0502040204020203" pitchFamily="34" charset="0"/>
                      </a:endParaRPr>
                    </a:p>
                    <a:p>
                      <a:pPr algn="ctr" fontAlgn="base"/>
                      <a:r>
                        <a:rPr lang="en-GB" sz="2000" b="0" i="1" kern="1200" dirty="0" smtClean="0">
                          <a:solidFill>
                            <a:schemeClr val="tx1"/>
                          </a:solidFill>
                          <a:effectLst/>
                          <a:latin typeface="Segoe UI" panose="020B0502040204020203" pitchFamily="34" charset="0"/>
                          <a:ea typeface="Segoe UI" panose="020B0502040204020203" pitchFamily="34" charset="0"/>
                          <a:cs typeface="Segoe UI" panose="020B0502040204020203" pitchFamily="34" charset="0"/>
                        </a:rPr>
                        <a:t>“Significant evidence exists to show that increasing the value of benefits reduces    overall levels of need for food banks. Statistical modelling carried out as part of the State of Hunger (2021) research found that an increase of £1 in the value of all main income replacement benefits was associated with a decrease of 2.6 per cent in the number of parcels given out in a typical local authority.”</a:t>
                      </a:r>
                      <a:endParaRPr lang="en-GB" sz="2000" b="0" kern="1200" dirty="0" smtClean="0">
                        <a:effectLst/>
                        <a:latin typeface="Segoe UI" panose="020B0502040204020203" pitchFamily="34" charset="0"/>
                        <a:ea typeface="Segoe UI" panose="020B0502040204020203" pitchFamily="34" charset="0"/>
                        <a:cs typeface="Segoe UI" panose="020B0502040204020203" pitchFamily="34" charset="0"/>
                      </a:endParaRPr>
                    </a:p>
                  </a:txBody>
                  <a:tcPr/>
                </a:tc>
                <a:extLst>
                  <a:ext uri="{0D108BD9-81ED-4DB2-BD59-A6C34878D82A}">
                    <a16:rowId xmlns="" xmlns:a16="http://schemas.microsoft.com/office/drawing/2014/main" val="1106868108"/>
                  </a:ext>
                </a:extLst>
              </a:tr>
            </a:tbl>
          </a:graphicData>
        </a:graphic>
      </p:graphicFrame>
    </p:spTree>
    <p:extLst>
      <p:ext uri="{BB962C8B-B14F-4D97-AF65-F5344CB8AC3E}">
        <p14:creationId xmlns:p14="http://schemas.microsoft.com/office/powerpoint/2010/main" val="224945986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0" y="0"/>
            <a:ext cx="12192000" cy="828675"/>
          </a:xfrm>
        </p:spPr>
        <p:style>
          <a:lnRef idx="2">
            <a:schemeClr val="accent2"/>
          </a:lnRef>
          <a:fillRef idx="1">
            <a:schemeClr val="lt1"/>
          </a:fillRef>
          <a:effectRef idx="0">
            <a:schemeClr val="accent2"/>
          </a:effectRef>
          <a:fontRef idx="minor">
            <a:schemeClr val="dk1"/>
          </a:fontRef>
        </p:style>
        <p:txBody>
          <a:bodyPr>
            <a:normAutofit/>
          </a:bodyPr>
          <a:lstStyle/>
          <a:p>
            <a:r>
              <a:rPr lang="en-GB" sz="2800" dirty="0">
                <a:latin typeface="Segoe UI" panose="020B0502040204020203" pitchFamily="34" charset="0"/>
                <a:ea typeface="Segoe UI" panose="020B0502040204020203" pitchFamily="34" charset="0"/>
                <a:cs typeface="Segoe UI" panose="020B0502040204020203" pitchFamily="34" charset="0"/>
              </a:rPr>
              <a:t>IFAN Worrying about Money Cash Referral Leaflet evaluation (2021</a:t>
            </a:r>
            <a:r>
              <a:rPr lang="en-GB" sz="2800" dirty="0" smtClean="0">
                <a:latin typeface="Segoe UI" panose="020B0502040204020203" pitchFamily="34" charset="0"/>
                <a:ea typeface="Segoe UI" panose="020B0502040204020203" pitchFamily="34" charset="0"/>
                <a:cs typeface="Segoe UI" panose="020B0502040204020203" pitchFamily="34" charset="0"/>
              </a:rPr>
              <a:t>)</a:t>
            </a:r>
            <a:endParaRPr lang="en-GB" sz="2800" dirty="0">
              <a:latin typeface="Segoe UI" panose="020B0502040204020203" pitchFamily="34" charset="0"/>
              <a:ea typeface="Segoe UI" panose="020B0502040204020203" pitchFamily="34" charset="0"/>
              <a:cs typeface="Segoe UI" panose="020B0502040204020203" pitchFamily="34" charset="0"/>
            </a:endParaRPr>
          </a:p>
        </p:txBody>
      </p:sp>
      <p:sp>
        <p:nvSpPr>
          <p:cNvPr id="6" name="Content Placeholder 5"/>
          <p:cNvSpPr>
            <a:spLocks noGrp="1"/>
          </p:cNvSpPr>
          <p:nvPr>
            <p:ph sz="half" idx="2"/>
          </p:nvPr>
        </p:nvSpPr>
        <p:spPr>
          <a:xfrm>
            <a:off x="6250782" y="929480"/>
            <a:ext cx="5941218" cy="5928519"/>
          </a:xfrm>
        </p:spPr>
        <p:txBody>
          <a:bodyPr>
            <a:noAutofit/>
          </a:bodyPr>
          <a:lstStyle/>
          <a:p>
            <a:pPr lvl="0" fontAlgn="base"/>
            <a:r>
              <a:rPr lang="en-GB" sz="1800" dirty="0">
                <a:latin typeface="Segoe UI" panose="020B0502040204020203" pitchFamily="34" charset="0"/>
                <a:ea typeface="Segoe UI" panose="020B0502040204020203" pitchFamily="34" charset="0"/>
                <a:cs typeface="Segoe UI" panose="020B0502040204020203" pitchFamily="34" charset="0"/>
              </a:rPr>
              <a:t>Overall, the leaflet has been viewed very positively by participants. </a:t>
            </a:r>
            <a:endParaRPr lang="en-GB" sz="1800" dirty="0" smtClean="0">
              <a:latin typeface="Segoe UI" panose="020B0502040204020203" pitchFamily="34" charset="0"/>
              <a:ea typeface="Segoe UI" panose="020B0502040204020203" pitchFamily="34" charset="0"/>
              <a:cs typeface="Segoe UI" panose="020B0502040204020203" pitchFamily="34" charset="0"/>
            </a:endParaRPr>
          </a:p>
          <a:p>
            <a:pPr lvl="0" fontAlgn="base"/>
            <a:r>
              <a:rPr lang="en-GB" sz="1800" dirty="0" smtClean="0">
                <a:latin typeface="Segoe UI" panose="020B0502040204020203" pitchFamily="34" charset="0"/>
                <a:ea typeface="Segoe UI" panose="020B0502040204020203" pitchFamily="34" charset="0"/>
                <a:cs typeface="Segoe UI" panose="020B0502040204020203" pitchFamily="34" charset="0"/>
              </a:rPr>
              <a:t>It </a:t>
            </a:r>
            <a:r>
              <a:rPr lang="en-GB" sz="1800" dirty="0">
                <a:latin typeface="Segoe UI" panose="020B0502040204020203" pitchFamily="34" charset="0"/>
                <a:ea typeface="Segoe UI" panose="020B0502040204020203" pitchFamily="34" charset="0"/>
                <a:cs typeface="Segoe UI" panose="020B0502040204020203" pitchFamily="34" charset="0"/>
              </a:rPr>
              <a:t>has been recognised as a useful tool which can help support income maximisation and poverty reduction work at a service, organisational and local authority level. </a:t>
            </a:r>
            <a:endParaRPr lang="en-GB" sz="1800" dirty="0" smtClean="0">
              <a:latin typeface="Segoe UI" panose="020B0502040204020203" pitchFamily="34" charset="0"/>
              <a:ea typeface="Segoe UI" panose="020B0502040204020203" pitchFamily="34" charset="0"/>
              <a:cs typeface="Segoe UI" panose="020B0502040204020203" pitchFamily="34" charset="0"/>
            </a:endParaRPr>
          </a:p>
          <a:p>
            <a:pPr lvl="0" fontAlgn="base"/>
            <a:r>
              <a:rPr lang="en-GB" sz="1800" dirty="0" smtClean="0">
                <a:latin typeface="Segoe UI" panose="020B0502040204020203" pitchFamily="34" charset="0"/>
                <a:ea typeface="Segoe UI" panose="020B0502040204020203" pitchFamily="34" charset="0"/>
                <a:cs typeface="Segoe UI" panose="020B0502040204020203" pitchFamily="34" charset="0"/>
              </a:rPr>
              <a:t>The </a:t>
            </a:r>
            <a:r>
              <a:rPr lang="en-GB" sz="1800" dirty="0">
                <a:latin typeface="Segoe UI" panose="020B0502040204020203" pitchFamily="34" charset="0"/>
                <a:ea typeface="Segoe UI" panose="020B0502040204020203" pitchFamily="34" charset="0"/>
                <a:cs typeface="Segoe UI" panose="020B0502040204020203" pitchFamily="34" charset="0"/>
              </a:rPr>
              <a:t>main impact reported by participants is that the leaflet has helped raise awareness amongst staff, volunteers and people experiencing financial challenges, which organisations can provide financial support and how they can be accessed.</a:t>
            </a:r>
          </a:p>
          <a:p>
            <a:pPr lvl="0" fontAlgn="base"/>
            <a:r>
              <a:rPr lang="en-GB" sz="1800" dirty="0">
                <a:latin typeface="Segoe UI" panose="020B0502040204020203" pitchFamily="34" charset="0"/>
                <a:ea typeface="Segoe UI" panose="020B0502040204020203" pitchFamily="34" charset="0"/>
                <a:cs typeface="Segoe UI" panose="020B0502040204020203" pitchFamily="34" charset="0"/>
              </a:rPr>
              <a:t>Staff and volunteers also reported that the leaflet had given them confidence to discuss money with people experiencing financial challenges and signpost or refer them to staff.</a:t>
            </a:r>
          </a:p>
          <a:p>
            <a:pPr lvl="0" fontAlgn="base"/>
            <a:r>
              <a:rPr lang="en-GB" sz="1800" dirty="0">
                <a:latin typeface="Segoe UI" panose="020B0502040204020203" pitchFamily="34" charset="0"/>
                <a:ea typeface="Segoe UI" panose="020B0502040204020203" pitchFamily="34" charset="0"/>
                <a:cs typeface="Segoe UI" panose="020B0502040204020203" pitchFamily="34" charset="0"/>
              </a:rPr>
              <a:t>While it has been challenging to capture the impact the leaflet has had on individuals experiencing financial difficulties, participants were able to give examples of incomes of those experiencing financial hardship being increased as a result of referrals</a:t>
            </a:r>
            <a:r>
              <a:rPr lang="en-GB" sz="1800" dirty="0" smtClean="0">
                <a:latin typeface="Segoe UI" panose="020B0502040204020203" pitchFamily="34" charset="0"/>
                <a:ea typeface="Segoe UI" panose="020B0502040204020203" pitchFamily="34" charset="0"/>
                <a:cs typeface="Segoe UI" panose="020B0502040204020203" pitchFamily="34" charset="0"/>
              </a:rPr>
              <a:t>.</a:t>
            </a:r>
            <a:endParaRPr lang="en-GB" sz="1800" dirty="0">
              <a:latin typeface="Segoe UI" panose="020B0502040204020203" pitchFamily="34" charset="0"/>
              <a:ea typeface="Segoe UI" panose="020B0502040204020203" pitchFamily="34" charset="0"/>
              <a:cs typeface="Segoe UI" panose="020B0502040204020203" pitchFamily="34" charset="0"/>
            </a:endParaRPr>
          </a:p>
        </p:txBody>
      </p:sp>
      <p:pic>
        <p:nvPicPr>
          <p:cNvPr id="7" name="Content Placeholder 6"/>
          <p:cNvPicPr>
            <a:picLocks noGrp="1"/>
          </p:cNvPicPr>
          <p:nvPr>
            <p:ph sz="half" idx="1"/>
          </p:nvPr>
        </p:nvPicPr>
        <p:blipFill>
          <a:blip r:embed="rId2"/>
          <a:stretch>
            <a:fillRect/>
          </a:stretch>
        </p:blipFill>
        <p:spPr>
          <a:xfrm>
            <a:off x="0" y="828675"/>
            <a:ext cx="6250781" cy="3308607"/>
          </a:xfrm>
          <a:prstGeom prst="rect">
            <a:avLst/>
          </a:prstGeom>
        </p:spPr>
      </p:pic>
      <p:pic>
        <p:nvPicPr>
          <p:cNvPr id="8" name="Picture 7"/>
          <p:cNvPicPr/>
          <p:nvPr/>
        </p:nvPicPr>
        <p:blipFill>
          <a:blip r:embed="rId3" cstate="print">
            <a:extLst>
              <a:ext uri="{28A0092B-C50C-407E-A947-70E740481C1C}">
                <a14:useLocalDpi xmlns:a14="http://schemas.microsoft.com/office/drawing/2010/main" val="0"/>
              </a:ext>
            </a:extLst>
          </a:blip>
          <a:stretch>
            <a:fillRect/>
          </a:stretch>
        </p:blipFill>
        <p:spPr>
          <a:xfrm>
            <a:off x="0" y="4137285"/>
            <a:ext cx="1813810" cy="2720714"/>
          </a:xfrm>
          <a:prstGeom prst="rect">
            <a:avLst/>
          </a:prstGeom>
          <a:ln w="15875">
            <a:solidFill>
              <a:schemeClr val="accent1"/>
            </a:solidFill>
          </a:ln>
        </p:spPr>
      </p:pic>
      <p:pic>
        <p:nvPicPr>
          <p:cNvPr id="9" name="Picture 8"/>
          <p:cNvPicPr/>
          <p:nvPr/>
        </p:nvPicPr>
        <p:blipFill>
          <a:blip r:embed="rId4" cstate="print">
            <a:extLst>
              <a:ext uri="{28A0092B-C50C-407E-A947-70E740481C1C}">
                <a14:useLocalDpi xmlns:a14="http://schemas.microsoft.com/office/drawing/2010/main" val="0"/>
              </a:ext>
            </a:extLst>
          </a:blip>
          <a:stretch>
            <a:fillRect/>
          </a:stretch>
        </p:blipFill>
        <p:spPr>
          <a:xfrm>
            <a:off x="1813810" y="4137284"/>
            <a:ext cx="4436971" cy="2720715"/>
          </a:xfrm>
          <a:prstGeom prst="rect">
            <a:avLst/>
          </a:prstGeom>
          <a:ln w="15875">
            <a:solidFill>
              <a:schemeClr val="accent1"/>
            </a:solidFill>
          </a:ln>
        </p:spPr>
      </p:pic>
    </p:spTree>
    <p:extLst>
      <p:ext uri="{BB962C8B-B14F-4D97-AF65-F5344CB8AC3E}">
        <p14:creationId xmlns:p14="http://schemas.microsoft.com/office/powerpoint/2010/main" val="314406836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7B7F5D78-16C1-227E-E5D7-F9E574036E3B}"/>
              </a:ext>
            </a:extLst>
          </p:cNvPr>
          <p:cNvSpPr>
            <a:spLocks noGrp="1"/>
          </p:cNvSpPr>
          <p:nvPr>
            <p:ph type="title"/>
          </p:nvPr>
        </p:nvSpPr>
        <p:spPr>
          <a:xfrm>
            <a:off x="0" y="0"/>
            <a:ext cx="12192000" cy="867327"/>
          </a:xfrm>
        </p:spPr>
        <p:style>
          <a:lnRef idx="2">
            <a:schemeClr val="accent2"/>
          </a:lnRef>
          <a:fillRef idx="1">
            <a:schemeClr val="lt1"/>
          </a:fillRef>
          <a:effectRef idx="0">
            <a:schemeClr val="accent2"/>
          </a:effectRef>
          <a:fontRef idx="minor">
            <a:schemeClr val="dk1"/>
          </a:fontRef>
        </p:style>
        <p:txBody>
          <a:bodyPr>
            <a:normAutofit/>
          </a:bodyPr>
          <a:lstStyle/>
          <a:p>
            <a:r>
              <a:rPr lang="en-GB" dirty="0" smtClean="0">
                <a:latin typeface="Segoe UI" panose="020B0502040204020203" pitchFamily="34" charset="0"/>
                <a:ea typeface="Segoe UI" panose="020B0502040204020203" pitchFamily="34" charset="0"/>
                <a:cs typeface="Segoe UI" panose="020B0502040204020203" pitchFamily="34" charset="0"/>
              </a:rPr>
              <a:t>Outcomes associated with Cash-First approaches</a:t>
            </a:r>
            <a:endParaRPr lang="en-GB" dirty="0">
              <a:latin typeface="Segoe UI" panose="020B0502040204020203" pitchFamily="34" charset="0"/>
              <a:ea typeface="Segoe UI" panose="020B0502040204020203" pitchFamily="34" charset="0"/>
              <a:cs typeface="Segoe UI" panose="020B0502040204020203" pitchFamily="34" charset="0"/>
            </a:endParaRPr>
          </a:p>
        </p:txBody>
      </p:sp>
      <p:sp>
        <p:nvSpPr>
          <p:cNvPr id="3" name="Rectangle 2"/>
          <p:cNvSpPr/>
          <p:nvPr/>
        </p:nvSpPr>
        <p:spPr>
          <a:xfrm>
            <a:off x="0" y="1119576"/>
            <a:ext cx="12192000" cy="5355312"/>
          </a:xfrm>
          <a:prstGeom prst="rect">
            <a:avLst/>
          </a:prstGeom>
        </p:spPr>
        <p:txBody>
          <a:bodyPr wrap="square">
            <a:spAutoFit/>
          </a:bodyPr>
          <a:lstStyle/>
          <a:p>
            <a:pPr fontAlgn="base"/>
            <a:r>
              <a:rPr lang="en-GB" b="1" dirty="0">
                <a:latin typeface="Segoe UI" panose="020B0502040204020203" pitchFamily="34" charset="0"/>
                <a:ea typeface="Segoe UI" panose="020B0502040204020203" pitchFamily="34" charset="0"/>
                <a:cs typeface="Segoe UI" panose="020B0502040204020203" pitchFamily="34" charset="0"/>
              </a:rPr>
              <a:t>Outcomes for individuals</a:t>
            </a:r>
            <a:endParaRPr lang="en-GB" dirty="0">
              <a:latin typeface="Segoe UI" panose="020B0502040204020203" pitchFamily="34" charset="0"/>
              <a:ea typeface="Segoe UI" panose="020B0502040204020203" pitchFamily="34" charset="0"/>
              <a:cs typeface="Segoe UI" panose="020B0502040204020203" pitchFamily="34" charset="0"/>
            </a:endParaRPr>
          </a:p>
          <a:p>
            <a:pPr marL="285750" indent="-285750">
              <a:buFont typeface="Arial" panose="020B0604020202020204" pitchFamily="34" charset="0"/>
              <a:buChar char="•"/>
            </a:pPr>
            <a:r>
              <a:rPr lang="en-GB" dirty="0" smtClean="0">
                <a:latin typeface="Segoe UI" panose="020B0502040204020203" pitchFamily="34" charset="0"/>
                <a:ea typeface="Segoe UI" panose="020B0502040204020203" pitchFamily="34" charset="0"/>
                <a:cs typeface="Segoe UI" panose="020B0502040204020203" pitchFamily="34" charset="0"/>
              </a:rPr>
              <a:t>More </a:t>
            </a:r>
            <a:r>
              <a:rPr lang="en-GB" dirty="0">
                <a:latin typeface="Segoe UI" panose="020B0502040204020203" pitchFamily="34" charset="0"/>
                <a:ea typeface="Segoe UI" panose="020B0502040204020203" pitchFamily="34" charset="0"/>
                <a:cs typeface="Segoe UI" panose="020B0502040204020203" pitchFamily="34" charset="0"/>
              </a:rPr>
              <a:t>dignity compared to alternatives</a:t>
            </a:r>
          </a:p>
          <a:p>
            <a:pPr marL="285750" lvl="0" indent="-285750">
              <a:buFont typeface="Arial" panose="020B0604020202020204" pitchFamily="34" charset="0"/>
              <a:buChar char="•"/>
            </a:pPr>
            <a:r>
              <a:rPr lang="en-GB" dirty="0">
                <a:latin typeface="Segoe UI" panose="020B0502040204020203" pitchFamily="34" charset="0"/>
                <a:ea typeface="Segoe UI" panose="020B0502040204020203" pitchFamily="34" charset="0"/>
                <a:cs typeface="Segoe UI" panose="020B0502040204020203" pitchFamily="34" charset="0"/>
              </a:rPr>
              <a:t>More choice compared to alternatives</a:t>
            </a:r>
          </a:p>
          <a:p>
            <a:pPr marL="285750" lvl="0" indent="-285750">
              <a:buFont typeface="Arial" panose="020B0604020202020204" pitchFamily="34" charset="0"/>
              <a:buChar char="•"/>
            </a:pPr>
            <a:r>
              <a:rPr lang="en-GB" dirty="0">
                <a:latin typeface="Segoe UI" panose="020B0502040204020203" pitchFamily="34" charset="0"/>
                <a:ea typeface="Segoe UI" panose="020B0502040204020203" pitchFamily="34" charset="0"/>
                <a:cs typeface="Segoe UI" panose="020B0502040204020203" pitchFamily="34" charset="0"/>
              </a:rPr>
              <a:t>More flexibility for households to address their most pressing financial issues</a:t>
            </a:r>
          </a:p>
          <a:p>
            <a:pPr marL="285750" lvl="0" indent="-285750" fontAlgn="base">
              <a:buFont typeface="Arial" panose="020B0604020202020204" pitchFamily="34" charset="0"/>
              <a:buChar char="•"/>
            </a:pPr>
            <a:r>
              <a:rPr lang="en-GB" dirty="0">
                <a:latin typeface="Segoe UI" panose="020B0502040204020203" pitchFamily="34" charset="0"/>
                <a:ea typeface="Segoe UI" panose="020B0502040204020203" pitchFamily="34" charset="0"/>
                <a:cs typeface="Segoe UI" panose="020B0502040204020203" pitchFamily="34" charset="0"/>
              </a:rPr>
              <a:t>Greater confidence amongst staff and volunteers to discuss money with people experiencing financial challenges and signpost or refer them to staff</a:t>
            </a:r>
          </a:p>
          <a:p>
            <a:pPr marL="285750" lvl="0" indent="-285750">
              <a:buFont typeface="Arial" panose="020B0604020202020204" pitchFamily="34" charset="0"/>
              <a:buChar char="•"/>
            </a:pPr>
            <a:r>
              <a:rPr lang="en-GB" dirty="0">
                <a:latin typeface="Segoe UI" panose="020B0502040204020203" pitchFamily="34" charset="0"/>
                <a:ea typeface="Segoe UI" panose="020B0502040204020203" pitchFamily="34" charset="0"/>
                <a:cs typeface="Segoe UI" panose="020B0502040204020203" pitchFamily="34" charset="0"/>
              </a:rPr>
              <a:t>Increased incomes for those experiencing financial hardship</a:t>
            </a:r>
          </a:p>
          <a:p>
            <a:pPr marL="285750" lvl="0" indent="-285750">
              <a:buFont typeface="Arial" panose="020B0604020202020204" pitchFamily="34" charset="0"/>
              <a:buChar char="•"/>
            </a:pPr>
            <a:r>
              <a:rPr lang="en-GB" dirty="0">
                <a:latin typeface="Segoe UI" panose="020B0502040204020203" pitchFamily="34" charset="0"/>
                <a:ea typeface="Segoe UI" panose="020B0502040204020203" pitchFamily="34" charset="0"/>
                <a:cs typeface="Segoe UI" panose="020B0502040204020203" pitchFamily="34" charset="0"/>
              </a:rPr>
              <a:t>Healthier behaviours (and with more income, life </a:t>
            </a:r>
            <a:r>
              <a:rPr lang="en-GB" dirty="0" smtClean="0">
                <a:latin typeface="Segoe UI" panose="020B0502040204020203" pitchFamily="34" charset="0"/>
                <a:ea typeface="Segoe UI" panose="020B0502040204020203" pitchFamily="34" charset="0"/>
                <a:cs typeface="Segoe UI" panose="020B0502040204020203" pitchFamily="34" charset="0"/>
              </a:rPr>
              <a:t>expectancy*)</a:t>
            </a:r>
          </a:p>
          <a:p>
            <a:pPr lvl="0"/>
            <a:endParaRPr lang="en-GB" dirty="0">
              <a:latin typeface="Segoe UI" panose="020B0502040204020203" pitchFamily="34" charset="0"/>
              <a:ea typeface="Segoe UI" panose="020B0502040204020203" pitchFamily="34" charset="0"/>
              <a:cs typeface="Segoe UI" panose="020B0502040204020203" pitchFamily="34" charset="0"/>
            </a:endParaRPr>
          </a:p>
          <a:p>
            <a:r>
              <a:rPr lang="en-GB" b="1" dirty="0">
                <a:latin typeface="Segoe UI" panose="020B0502040204020203" pitchFamily="34" charset="0"/>
                <a:ea typeface="Segoe UI" panose="020B0502040204020203" pitchFamily="34" charset="0"/>
                <a:cs typeface="Segoe UI" panose="020B0502040204020203" pitchFamily="34" charset="0"/>
              </a:rPr>
              <a:t>Outcomes for organisations</a:t>
            </a:r>
            <a:endParaRPr lang="en-GB" dirty="0">
              <a:latin typeface="Segoe UI" panose="020B0502040204020203" pitchFamily="34" charset="0"/>
              <a:ea typeface="Segoe UI" panose="020B0502040204020203" pitchFamily="34" charset="0"/>
              <a:cs typeface="Segoe UI" panose="020B0502040204020203" pitchFamily="34" charset="0"/>
            </a:endParaRPr>
          </a:p>
          <a:p>
            <a:pPr marL="285750" lvl="0" indent="-285750">
              <a:buFont typeface="Arial" panose="020B0604020202020204" pitchFamily="34" charset="0"/>
              <a:buChar char="•"/>
            </a:pPr>
            <a:r>
              <a:rPr lang="en-GB" dirty="0">
                <a:latin typeface="Segoe UI" panose="020B0502040204020203" pitchFamily="34" charset="0"/>
                <a:ea typeface="Segoe UI" panose="020B0502040204020203" pitchFamily="34" charset="0"/>
                <a:cs typeface="Segoe UI" panose="020B0502040204020203" pitchFamily="34" charset="0"/>
              </a:rPr>
              <a:t>Support income maximisation work by organisations </a:t>
            </a:r>
          </a:p>
          <a:p>
            <a:pPr marL="285750" lvl="0" indent="-285750">
              <a:buFont typeface="Arial" panose="020B0604020202020204" pitchFamily="34" charset="0"/>
              <a:buChar char="•"/>
            </a:pPr>
            <a:r>
              <a:rPr lang="en-GB" dirty="0">
                <a:latin typeface="Segoe UI" panose="020B0502040204020203" pitchFamily="34" charset="0"/>
                <a:ea typeface="Segoe UI" panose="020B0502040204020203" pitchFamily="34" charset="0"/>
                <a:cs typeface="Segoe UI" panose="020B0502040204020203" pitchFamily="34" charset="0"/>
              </a:rPr>
              <a:t>Support food insecurity and poverty reduction work by organisations </a:t>
            </a:r>
          </a:p>
          <a:p>
            <a:pPr marL="285750" lvl="0" indent="-285750">
              <a:buFont typeface="Arial" panose="020B0604020202020204" pitchFamily="34" charset="0"/>
              <a:buChar char="•"/>
            </a:pPr>
            <a:r>
              <a:rPr lang="en-GB" dirty="0">
                <a:latin typeface="Segoe UI" panose="020B0502040204020203" pitchFamily="34" charset="0"/>
                <a:ea typeface="Segoe UI" panose="020B0502040204020203" pitchFamily="34" charset="0"/>
                <a:cs typeface="Segoe UI" panose="020B0502040204020203" pitchFamily="34" charset="0"/>
              </a:rPr>
              <a:t>Raised awareness amongst staff, volunteers and people experiencing financial challenges which organisations can provide financial support and how they can be accessed</a:t>
            </a:r>
          </a:p>
          <a:p>
            <a:pPr marL="285750" lvl="0" indent="-285750" fontAlgn="base">
              <a:buFont typeface="Arial" panose="020B0604020202020204" pitchFamily="34" charset="0"/>
              <a:buChar char="•"/>
            </a:pPr>
            <a:r>
              <a:rPr lang="en-GB" dirty="0">
                <a:latin typeface="Segoe UI" panose="020B0502040204020203" pitchFamily="34" charset="0"/>
                <a:ea typeface="Segoe UI" panose="020B0502040204020203" pitchFamily="34" charset="0"/>
                <a:cs typeface="Segoe UI" panose="020B0502040204020203" pitchFamily="34" charset="0"/>
              </a:rPr>
              <a:t>Tools (e.g. cash-first leaflet) easy to replicate and roll out in different places </a:t>
            </a:r>
            <a:r>
              <a:rPr lang="en-GB" dirty="0" smtClean="0">
                <a:latin typeface="Segoe UI" panose="020B0502040204020203" pitchFamily="34" charset="0"/>
                <a:ea typeface="Segoe UI" panose="020B0502040204020203" pitchFamily="34" charset="0"/>
                <a:cs typeface="Segoe UI" panose="020B0502040204020203" pitchFamily="34" charset="0"/>
              </a:rPr>
              <a:t>affordable</a:t>
            </a:r>
          </a:p>
          <a:p>
            <a:pPr lvl="0" fontAlgn="base"/>
            <a:endParaRPr lang="en-GB" dirty="0">
              <a:latin typeface="Segoe UI" panose="020B0502040204020203" pitchFamily="34" charset="0"/>
              <a:ea typeface="Segoe UI" panose="020B0502040204020203" pitchFamily="34" charset="0"/>
              <a:cs typeface="Segoe UI" panose="020B0502040204020203" pitchFamily="34" charset="0"/>
            </a:endParaRPr>
          </a:p>
          <a:p>
            <a:pPr fontAlgn="base"/>
            <a:r>
              <a:rPr lang="en-GB" b="1" dirty="0">
                <a:latin typeface="Segoe UI" panose="020B0502040204020203" pitchFamily="34" charset="0"/>
                <a:ea typeface="Segoe UI" panose="020B0502040204020203" pitchFamily="34" charset="0"/>
                <a:cs typeface="Segoe UI" panose="020B0502040204020203" pitchFamily="34" charset="0"/>
              </a:rPr>
              <a:t>Outcomes for communities / system</a:t>
            </a:r>
            <a:endParaRPr lang="en-GB" dirty="0">
              <a:latin typeface="Segoe UI" panose="020B0502040204020203" pitchFamily="34" charset="0"/>
              <a:ea typeface="Segoe UI" panose="020B0502040204020203" pitchFamily="34" charset="0"/>
              <a:cs typeface="Segoe UI" panose="020B0502040204020203" pitchFamily="34" charset="0"/>
            </a:endParaRPr>
          </a:p>
          <a:p>
            <a:pPr marL="285750" lvl="0" indent="-285750">
              <a:buFont typeface="Arial" panose="020B0604020202020204" pitchFamily="34" charset="0"/>
              <a:buChar char="•"/>
            </a:pPr>
            <a:r>
              <a:rPr lang="en-GB" dirty="0">
                <a:latin typeface="Segoe UI" panose="020B0502040204020203" pitchFamily="34" charset="0"/>
                <a:ea typeface="Segoe UI" panose="020B0502040204020203" pitchFamily="34" charset="0"/>
                <a:cs typeface="Segoe UI" panose="020B0502040204020203" pitchFamily="34" charset="0"/>
              </a:rPr>
              <a:t>Injecting funds into the local economy </a:t>
            </a:r>
          </a:p>
          <a:p>
            <a:pPr marL="285750" lvl="0" indent="-285750">
              <a:buFont typeface="Arial" panose="020B0604020202020204" pitchFamily="34" charset="0"/>
              <a:buChar char="•"/>
            </a:pPr>
            <a:r>
              <a:rPr lang="en-GB" dirty="0">
                <a:latin typeface="Segoe UI" panose="020B0502040204020203" pitchFamily="34" charset="0"/>
                <a:ea typeface="Segoe UI" panose="020B0502040204020203" pitchFamily="34" charset="0"/>
                <a:cs typeface="Segoe UI" panose="020B0502040204020203" pitchFamily="34" charset="0"/>
              </a:rPr>
              <a:t>Referral pathways into support are </a:t>
            </a:r>
            <a:r>
              <a:rPr lang="en-GB" dirty="0" smtClean="0">
                <a:latin typeface="Segoe UI" panose="020B0502040204020203" pitchFamily="34" charset="0"/>
                <a:ea typeface="Segoe UI" panose="020B0502040204020203" pitchFamily="34" charset="0"/>
                <a:cs typeface="Segoe UI" panose="020B0502040204020203" pitchFamily="34" charset="0"/>
              </a:rPr>
              <a:t>strengthened</a:t>
            </a:r>
            <a:endParaRPr lang="en-GB" b="1" dirty="0">
              <a:latin typeface="Segoe UI" panose="020B0502040204020203" pitchFamily="34" charset="0"/>
              <a:ea typeface="Segoe UI" panose="020B0502040204020203" pitchFamily="34" charset="0"/>
              <a:cs typeface="Segoe UI" panose="020B0502040204020203" pitchFamily="34" charset="0"/>
            </a:endParaRPr>
          </a:p>
        </p:txBody>
      </p:sp>
    </p:spTree>
    <p:extLst>
      <p:ext uri="{BB962C8B-B14F-4D97-AF65-F5344CB8AC3E}">
        <p14:creationId xmlns:p14="http://schemas.microsoft.com/office/powerpoint/2010/main" val="403096305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7B7F5D78-16C1-227E-E5D7-F9E574036E3B}"/>
              </a:ext>
            </a:extLst>
          </p:cNvPr>
          <p:cNvSpPr>
            <a:spLocks noGrp="1"/>
          </p:cNvSpPr>
          <p:nvPr>
            <p:ph type="title"/>
          </p:nvPr>
        </p:nvSpPr>
        <p:spPr>
          <a:xfrm>
            <a:off x="0" y="0"/>
            <a:ext cx="12192000" cy="867327"/>
          </a:xfrm>
        </p:spPr>
        <p:style>
          <a:lnRef idx="2">
            <a:schemeClr val="accent2"/>
          </a:lnRef>
          <a:fillRef idx="1">
            <a:schemeClr val="lt1"/>
          </a:fillRef>
          <a:effectRef idx="0">
            <a:schemeClr val="accent2"/>
          </a:effectRef>
          <a:fontRef idx="minor">
            <a:schemeClr val="dk1"/>
          </a:fontRef>
        </p:style>
        <p:txBody>
          <a:bodyPr>
            <a:normAutofit fontScale="90000"/>
          </a:bodyPr>
          <a:lstStyle/>
          <a:p>
            <a:r>
              <a:rPr lang="en-GB" dirty="0" smtClean="0">
                <a:latin typeface="Segoe UI" panose="020B0502040204020203" pitchFamily="34" charset="0"/>
                <a:ea typeface="Segoe UI" panose="020B0502040204020203" pitchFamily="34" charset="0"/>
                <a:cs typeface="Segoe UI" panose="020B0502040204020203" pitchFamily="34" charset="0"/>
              </a:rPr>
              <a:t>Outcomes associated with food voucher schemes</a:t>
            </a:r>
            <a:endParaRPr lang="en-GB" dirty="0">
              <a:latin typeface="Segoe UI" panose="020B0502040204020203" pitchFamily="34" charset="0"/>
              <a:ea typeface="Segoe UI" panose="020B0502040204020203" pitchFamily="34" charset="0"/>
              <a:cs typeface="Segoe UI" panose="020B0502040204020203" pitchFamily="34" charset="0"/>
            </a:endParaRPr>
          </a:p>
        </p:txBody>
      </p:sp>
      <p:sp>
        <p:nvSpPr>
          <p:cNvPr id="3" name="Rectangle 2"/>
          <p:cNvSpPr/>
          <p:nvPr/>
        </p:nvSpPr>
        <p:spPr>
          <a:xfrm>
            <a:off x="0" y="867327"/>
            <a:ext cx="12192000" cy="5940088"/>
          </a:xfrm>
          <a:prstGeom prst="rect">
            <a:avLst/>
          </a:prstGeom>
        </p:spPr>
        <p:txBody>
          <a:bodyPr wrap="square">
            <a:spAutoFit/>
          </a:bodyPr>
          <a:lstStyle/>
          <a:p>
            <a:r>
              <a:rPr lang="en-GB" sz="2000" b="1" dirty="0">
                <a:solidFill>
                  <a:schemeClr val="accent2"/>
                </a:solidFill>
                <a:latin typeface="Segoe UI" panose="020B0502040204020203" pitchFamily="34" charset="0"/>
                <a:ea typeface="Segoe UI" panose="020B0502040204020203" pitchFamily="34" charset="0"/>
                <a:cs typeface="Segoe UI" panose="020B0502040204020203" pitchFamily="34" charset="0"/>
              </a:rPr>
              <a:t>Credit for analysis below: Dr Megan Blake, University of Sheffield (2022)</a:t>
            </a:r>
          </a:p>
          <a:p>
            <a:endParaRPr lang="en-GB" b="1" dirty="0" smtClean="0">
              <a:latin typeface="Segoe UI" panose="020B0502040204020203" pitchFamily="34" charset="0"/>
              <a:ea typeface="Segoe UI" panose="020B0502040204020203" pitchFamily="34" charset="0"/>
              <a:cs typeface="Segoe UI" panose="020B0502040204020203" pitchFamily="34" charset="0"/>
            </a:endParaRPr>
          </a:p>
          <a:p>
            <a:r>
              <a:rPr lang="en-GB" b="1" dirty="0" smtClean="0">
                <a:latin typeface="Segoe UI" panose="020B0502040204020203" pitchFamily="34" charset="0"/>
                <a:ea typeface="Segoe UI" panose="020B0502040204020203" pitchFamily="34" charset="0"/>
                <a:cs typeface="Segoe UI" panose="020B0502040204020203" pitchFamily="34" charset="0"/>
              </a:rPr>
              <a:t>Access </a:t>
            </a:r>
            <a:r>
              <a:rPr lang="en-GB" b="1" dirty="0">
                <a:latin typeface="Segoe UI" panose="020B0502040204020203" pitchFamily="34" charset="0"/>
                <a:ea typeface="Segoe UI" panose="020B0502040204020203" pitchFamily="34" charset="0"/>
                <a:cs typeface="Segoe UI" panose="020B0502040204020203" pitchFamily="34" charset="0"/>
              </a:rPr>
              <a:t>to food/amount of food: </a:t>
            </a:r>
            <a:r>
              <a:rPr lang="en-GB" dirty="0">
                <a:latin typeface="Segoe UI" panose="020B0502040204020203" pitchFamily="34" charset="0"/>
                <a:ea typeface="Segoe UI" panose="020B0502040204020203" pitchFamily="34" charset="0"/>
                <a:cs typeface="Segoe UI" panose="020B0502040204020203" pitchFamily="34" charset="0"/>
              </a:rPr>
              <a:t>The voucher </a:t>
            </a:r>
            <a:r>
              <a:rPr lang="en-GB" dirty="0" smtClean="0">
                <a:latin typeface="Segoe UI" panose="020B0502040204020203" pitchFamily="34" charset="0"/>
                <a:ea typeface="Segoe UI" panose="020B0502040204020203" pitchFamily="34" charset="0"/>
                <a:cs typeface="Segoe UI" panose="020B0502040204020203" pitchFamily="34" charset="0"/>
              </a:rPr>
              <a:t>schemes reviewed provide </a:t>
            </a:r>
            <a:r>
              <a:rPr lang="en-GB" dirty="0">
                <a:latin typeface="Segoe UI" panose="020B0502040204020203" pitchFamily="34" charset="0"/>
                <a:ea typeface="Segoe UI" panose="020B0502040204020203" pitchFamily="34" charset="0"/>
                <a:cs typeface="Segoe UI" panose="020B0502040204020203" pitchFamily="34" charset="0"/>
              </a:rPr>
              <a:t>access to only fruits and vegetables to the recipients and in low-income families and areas where access to fruits and vegetables is limited. </a:t>
            </a:r>
            <a:endParaRPr lang="en-GB" dirty="0" smtClean="0">
              <a:latin typeface="Segoe UI" panose="020B0502040204020203" pitchFamily="34" charset="0"/>
              <a:ea typeface="Segoe UI" panose="020B0502040204020203" pitchFamily="34" charset="0"/>
              <a:cs typeface="Segoe UI" panose="020B0502040204020203" pitchFamily="34" charset="0"/>
            </a:endParaRPr>
          </a:p>
          <a:p>
            <a:endParaRPr lang="en-GB" dirty="0">
              <a:latin typeface="Segoe UI" panose="020B0502040204020203" pitchFamily="34" charset="0"/>
              <a:ea typeface="Segoe UI" panose="020B0502040204020203" pitchFamily="34" charset="0"/>
              <a:cs typeface="Segoe UI" panose="020B0502040204020203" pitchFamily="34" charset="0"/>
            </a:endParaRPr>
          </a:p>
          <a:p>
            <a:r>
              <a:rPr lang="en-GB" b="1" dirty="0">
                <a:latin typeface="Segoe UI" panose="020B0502040204020203" pitchFamily="34" charset="0"/>
                <a:ea typeface="Segoe UI" panose="020B0502040204020203" pitchFamily="34" charset="0"/>
                <a:cs typeface="Segoe UI" panose="020B0502040204020203" pitchFamily="34" charset="0"/>
              </a:rPr>
              <a:t>Outcomes for individuals</a:t>
            </a:r>
            <a:endParaRPr lang="en-GB" dirty="0">
              <a:latin typeface="Segoe UI" panose="020B0502040204020203" pitchFamily="34" charset="0"/>
              <a:ea typeface="Segoe UI" panose="020B0502040204020203" pitchFamily="34" charset="0"/>
              <a:cs typeface="Segoe UI" panose="020B0502040204020203" pitchFamily="34" charset="0"/>
            </a:endParaRPr>
          </a:p>
          <a:p>
            <a:pPr marL="285750" lvl="0" indent="-285750">
              <a:buFont typeface="Arial" panose="020B0604020202020204" pitchFamily="34" charset="0"/>
              <a:buChar char="•"/>
            </a:pPr>
            <a:r>
              <a:rPr lang="en-GB" dirty="0">
                <a:latin typeface="Segoe UI" panose="020B0502040204020203" pitchFamily="34" charset="0"/>
                <a:ea typeface="Segoe UI" panose="020B0502040204020203" pitchFamily="34" charset="0"/>
                <a:cs typeface="Segoe UI" panose="020B0502040204020203" pitchFamily="34" charset="0"/>
              </a:rPr>
              <a:t>Improves food and nutrition security</a:t>
            </a:r>
          </a:p>
          <a:p>
            <a:pPr marL="285750" lvl="0" indent="-285750">
              <a:buFont typeface="Arial" panose="020B0604020202020204" pitchFamily="34" charset="0"/>
              <a:buChar char="•"/>
            </a:pPr>
            <a:r>
              <a:rPr lang="en-GB" dirty="0">
                <a:latin typeface="Segoe UI" panose="020B0502040204020203" pitchFamily="34" charset="0"/>
                <a:ea typeface="Segoe UI" panose="020B0502040204020203" pitchFamily="34" charset="0"/>
                <a:cs typeface="Segoe UI" panose="020B0502040204020203" pitchFamily="34" charset="0"/>
              </a:rPr>
              <a:t>Behaviour changes and healthy eating outcomes </a:t>
            </a:r>
          </a:p>
          <a:p>
            <a:pPr marL="285750" lvl="0" indent="-285750">
              <a:buFont typeface="Arial" panose="020B0604020202020204" pitchFamily="34" charset="0"/>
              <a:buChar char="•"/>
            </a:pPr>
            <a:r>
              <a:rPr lang="en-GB" dirty="0">
                <a:latin typeface="Segoe UI" panose="020B0502040204020203" pitchFamily="34" charset="0"/>
                <a:ea typeface="Segoe UI" panose="020B0502040204020203" pitchFamily="34" charset="0"/>
                <a:cs typeface="Segoe UI" panose="020B0502040204020203" pitchFamily="34" charset="0"/>
              </a:rPr>
              <a:t>Improves Wellbeing Improves household financial wellbeing </a:t>
            </a:r>
            <a:endParaRPr lang="en-GB" dirty="0" smtClean="0">
              <a:latin typeface="Segoe UI" panose="020B0502040204020203" pitchFamily="34" charset="0"/>
              <a:ea typeface="Segoe UI" panose="020B0502040204020203" pitchFamily="34" charset="0"/>
              <a:cs typeface="Segoe UI" panose="020B0502040204020203" pitchFamily="34" charset="0"/>
            </a:endParaRPr>
          </a:p>
          <a:p>
            <a:pPr marL="285750" lvl="0" indent="-285750">
              <a:buFont typeface="Arial" panose="020B0604020202020204" pitchFamily="34" charset="0"/>
              <a:buChar char="•"/>
            </a:pPr>
            <a:endParaRPr lang="en-GB" dirty="0">
              <a:latin typeface="Segoe UI" panose="020B0502040204020203" pitchFamily="34" charset="0"/>
              <a:ea typeface="Segoe UI" panose="020B0502040204020203" pitchFamily="34" charset="0"/>
              <a:cs typeface="Segoe UI" panose="020B0502040204020203" pitchFamily="34" charset="0"/>
            </a:endParaRPr>
          </a:p>
          <a:p>
            <a:r>
              <a:rPr lang="en-GB" b="1" dirty="0">
                <a:latin typeface="Segoe UI" panose="020B0502040204020203" pitchFamily="34" charset="0"/>
                <a:ea typeface="Segoe UI" panose="020B0502040204020203" pitchFamily="34" charset="0"/>
                <a:cs typeface="Segoe UI" panose="020B0502040204020203" pitchFamily="34" charset="0"/>
              </a:rPr>
              <a:t> </a:t>
            </a:r>
            <a:r>
              <a:rPr lang="en-GB" b="1" dirty="0" smtClean="0">
                <a:latin typeface="Segoe UI" panose="020B0502040204020203" pitchFamily="34" charset="0"/>
                <a:ea typeface="Segoe UI" panose="020B0502040204020203" pitchFamily="34" charset="0"/>
                <a:cs typeface="Segoe UI" panose="020B0502040204020203" pitchFamily="34" charset="0"/>
              </a:rPr>
              <a:t>Outcomes </a:t>
            </a:r>
            <a:r>
              <a:rPr lang="en-GB" b="1" dirty="0">
                <a:latin typeface="Segoe UI" panose="020B0502040204020203" pitchFamily="34" charset="0"/>
                <a:ea typeface="Segoe UI" panose="020B0502040204020203" pitchFamily="34" charset="0"/>
                <a:cs typeface="Segoe UI" panose="020B0502040204020203" pitchFamily="34" charset="0"/>
              </a:rPr>
              <a:t>for communities</a:t>
            </a:r>
            <a:endParaRPr lang="en-GB" dirty="0">
              <a:latin typeface="Segoe UI" panose="020B0502040204020203" pitchFamily="34" charset="0"/>
              <a:ea typeface="Segoe UI" panose="020B0502040204020203" pitchFamily="34" charset="0"/>
              <a:cs typeface="Segoe UI" panose="020B0502040204020203" pitchFamily="34" charset="0"/>
            </a:endParaRPr>
          </a:p>
          <a:p>
            <a:pPr marL="285750" lvl="0" indent="-285750">
              <a:buFont typeface="Arial" panose="020B0604020202020204" pitchFamily="34" charset="0"/>
              <a:buChar char="•"/>
            </a:pPr>
            <a:r>
              <a:rPr lang="en-GB" b="1" dirty="0">
                <a:latin typeface="Segoe UI" panose="020B0502040204020203" pitchFamily="34" charset="0"/>
                <a:ea typeface="Segoe UI" panose="020B0502040204020203" pitchFamily="34" charset="0"/>
                <a:cs typeface="Segoe UI" panose="020B0502040204020203" pitchFamily="34" charset="0"/>
              </a:rPr>
              <a:t>Community resilience and social infrastructure. </a:t>
            </a:r>
            <a:r>
              <a:rPr lang="en-GB" dirty="0">
                <a:latin typeface="Segoe UI" panose="020B0502040204020203" pitchFamily="34" charset="0"/>
                <a:ea typeface="Segoe UI" panose="020B0502040204020203" pitchFamily="34" charset="0"/>
                <a:cs typeface="Segoe UI" panose="020B0502040204020203" pitchFamily="34" charset="0"/>
              </a:rPr>
              <a:t>Buying from community markets and stalls increase social cohesion in neighbourhood and provides meeting place for diverse community members for connections and conversations. Place-based voucher schemes have the potential to increase social interaction.</a:t>
            </a:r>
          </a:p>
          <a:p>
            <a:pPr marL="285750" lvl="0" indent="-285750">
              <a:buFont typeface="Arial" panose="020B0604020202020204" pitchFamily="34" charset="0"/>
              <a:buChar char="•"/>
            </a:pPr>
            <a:r>
              <a:rPr lang="en-GB" b="1" dirty="0">
                <a:latin typeface="Segoe UI" panose="020B0502040204020203" pitchFamily="34" charset="0"/>
                <a:ea typeface="Segoe UI" panose="020B0502040204020203" pitchFamily="34" charset="0"/>
                <a:cs typeface="Segoe UI" panose="020B0502040204020203" pitchFamily="34" charset="0"/>
              </a:rPr>
              <a:t>Investments in local economy. </a:t>
            </a:r>
            <a:r>
              <a:rPr lang="en-GB" dirty="0">
                <a:latin typeface="Segoe UI" panose="020B0502040204020203" pitchFamily="34" charset="0"/>
                <a:ea typeface="Segoe UI" panose="020B0502040204020203" pitchFamily="34" charset="0"/>
                <a:cs typeface="Segoe UI" panose="020B0502040204020203" pitchFamily="34" charset="0"/>
              </a:rPr>
              <a:t>Vouchers are mostly redeemed at the local fruits and vegetable markets/stalls - increasing customers for participating stalls, co-operatives and FV producers and increase spending in local market and have the potential to increase footfall in local markets. </a:t>
            </a:r>
          </a:p>
          <a:p>
            <a:pPr marL="285750" lvl="0" indent="-285750">
              <a:buFont typeface="Arial" panose="020B0604020202020204" pitchFamily="34" charset="0"/>
              <a:buChar char="•"/>
            </a:pPr>
            <a:r>
              <a:rPr lang="en-GB" b="1" dirty="0">
                <a:latin typeface="Segoe UI" panose="020B0502040204020203" pitchFamily="34" charset="0"/>
                <a:ea typeface="Segoe UI" panose="020B0502040204020203" pitchFamily="34" charset="0"/>
                <a:cs typeface="Segoe UI" panose="020B0502040204020203" pitchFamily="34" charset="0"/>
              </a:rPr>
              <a:t>Connecting with community services /strengthening communities</a:t>
            </a:r>
            <a:r>
              <a:rPr lang="en-GB" dirty="0">
                <a:latin typeface="Segoe UI" panose="020B0502040204020203" pitchFamily="34" charset="0"/>
                <a:ea typeface="Segoe UI" panose="020B0502040204020203" pitchFamily="34" charset="0"/>
                <a:cs typeface="Segoe UI" panose="020B0502040204020203" pitchFamily="34" charset="0"/>
              </a:rPr>
              <a:t>. Place-based voucher scheme is likely to received greater level of support from local stakeholders and leaders and therefore have maximum impact. And the Rose VS are delivered in partnership with existing local organisations and existing activities focused on health and wellbeing to support families in their local area therefore increase community resilience and social interactions.</a:t>
            </a:r>
          </a:p>
        </p:txBody>
      </p:sp>
    </p:spTree>
    <p:extLst>
      <p:ext uri="{BB962C8B-B14F-4D97-AF65-F5344CB8AC3E}">
        <p14:creationId xmlns:p14="http://schemas.microsoft.com/office/powerpoint/2010/main" val="330461324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25191" y="185451"/>
            <a:ext cx="11572068" cy="579047"/>
          </a:xfrm>
        </p:spPr>
        <p:style>
          <a:lnRef idx="2">
            <a:schemeClr val="accent2"/>
          </a:lnRef>
          <a:fillRef idx="1">
            <a:schemeClr val="lt1"/>
          </a:fillRef>
          <a:effectRef idx="0">
            <a:schemeClr val="accent2"/>
          </a:effectRef>
          <a:fontRef idx="minor">
            <a:schemeClr val="dk1"/>
          </a:fontRef>
        </p:style>
        <p:txBody>
          <a:bodyPr>
            <a:normAutofit/>
          </a:bodyPr>
          <a:lstStyle/>
          <a:p>
            <a:r>
              <a:rPr lang="en-GB" sz="2800" dirty="0" smtClean="0">
                <a:latin typeface="Segoe UI" panose="020B0502040204020203" pitchFamily="34" charset="0"/>
                <a:ea typeface="Segoe UI" panose="020B0502040204020203" pitchFamily="34" charset="0"/>
                <a:cs typeface="Segoe UI" panose="020B0502040204020203" pitchFamily="34" charset="0"/>
              </a:rPr>
              <a:t>Leeds Cash-First Pilot Evaluation</a:t>
            </a:r>
            <a:endParaRPr lang="en-GB" sz="2800" dirty="0">
              <a:latin typeface="Segoe UI" panose="020B0502040204020203" pitchFamily="34" charset="0"/>
              <a:ea typeface="Segoe UI" panose="020B0502040204020203" pitchFamily="34" charset="0"/>
              <a:cs typeface="Segoe UI" panose="020B0502040204020203" pitchFamily="34" charset="0"/>
            </a:endParaRPr>
          </a:p>
        </p:txBody>
      </p:sp>
      <p:sp>
        <p:nvSpPr>
          <p:cNvPr id="6" name="Text Placeholder 5"/>
          <p:cNvSpPr>
            <a:spLocks noGrp="1"/>
          </p:cNvSpPr>
          <p:nvPr>
            <p:ph type="body" sz="half" idx="2"/>
          </p:nvPr>
        </p:nvSpPr>
        <p:spPr>
          <a:xfrm>
            <a:off x="225192" y="1169234"/>
            <a:ext cx="5411110" cy="5546360"/>
          </a:xfrm>
        </p:spPr>
        <p:txBody>
          <a:bodyPr>
            <a:normAutofit/>
          </a:bodyPr>
          <a:lstStyle/>
          <a:p>
            <a:r>
              <a:rPr lang="en-GB" sz="2000" dirty="0">
                <a:latin typeface="Segoe UI" panose="020B0502040204020203" pitchFamily="34" charset="0"/>
                <a:ea typeface="Segoe UI" panose="020B0502040204020203" pitchFamily="34" charset="0"/>
                <a:cs typeface="Segoe UI" panose="020B0502040204020203" pitchFamily="34" charset="0"/>
              </a:rPr>
              <a:t>The pilot scheme provided cash grants to people in financial hardship in Leeds, running from 1 October 2021 to 1 April 2022, and distributed £45,450 between 187 grants, supporting 283 individuals rather than emergency food aid (</a:t>
            </a:r>
            <a:r>
              <a:rPr lang="en-GB" sz="2000" dirty="0" smtClean="0">
                <a:latin typeface="Segoe UI" panose="020B0502040204020203" pitchFamily="34" charset="0"/>
                <a:ea typeface="Segoe UI" panose="020B0502040204020203" pitchFamily="34" charset="0"/>
                <a:cs typeface="Segoe UI" panose="020B0502040204020203" pitchFamily="34" charset="0"/>
              </a:rPr>
              <a:t>parcels).</a:t>
            </a:r>
          </a:p>
          <a:p>
            <a:endParaRPr lang="en-GB" sz="2000" dirty="0">
              <a:latin typeface="Segoe UI" panose="020B0502040204020203" pitchFamily="34" charset="0"/>
              <a:ea typeface="Segoe UI" panose="020B0502040204020203" pitchFamily="34" charset="0"/>
              <a:cs typeface="Segoe UI" panose="020B0502040204020203" pitchFamily="34" charset="0"/>
            </a:endParaRPr>
          </a:p>
          <a:p>
            <a:r>
              <a:rPr lang="en-GB" sz="2000" dirty="0">
                <a:latin typeface="Segoe UI" panose="020B0502040204020203" pitchFamily="34" charset="0"/>
                <a:ea typeface="Segoe UI" panose="020B0502040204020203" pitchFamily="34" charset="0"/>
                <a:cs typeface="Segoe UI" panose="020B0502040204020203" pitchFamily="34" charset="0"/>
              </a:rPr>
              <a:t>The pilot scheme aimed to impact four areas for grant recipients: </a:t>
            </a:r>
          </a:p>
          <a:p>
            <a:pPr marL="342900" lvl="0" indent="-342900">
              <a:buFont typeface="+mj-lt"/>
              <a:buAutoNum type="arabicPeriod"/>
            </a:pPr>
            <a:r>
              <a:rPr lang="en-GB" sz="2000" dirty="0">
                <a:latin typeface="Segoe UI" panose="020B0502040204020203" pitchFamily="34" charset="0"/>
                <a:ea typeface="Segoe UI" panose="020B0502040204020203" pitchFamily="34" charset="0"/>
                <a:cs typeface="Segoe UI" panose="020B0502040204020203" pitchFamily="34" charset="0"/>
              </a:rPr>
              <a:t>To increase their emotional wellbeing </a:t>
            </a:r>
          </a:p>
          <a:p>
            <a:pPr marL="342900" lvl="0" indent="-342900">
              <a:buFont typeface="+mj-lt"/>
              <a:buAutoNum type="arabicPeriod"/>
            </a:pPr>
            <a:r>
              <a:rPr lang="en-GB" sz="2000" dirty="0">
                <a:latin typeface="Segoe UI" panose="020B0502040204020203" pitchFamily="34" charset="0"/>
                <a:ea typeface="Segoe UI" panose="020B0502040204020203" pitchFamily="34" charset="0"/>
                <a:cs typeface="Segoe UI" panose="020B0502040204020203" pitchFamily="34" charset="0"/>
              </a:rPr>
              <a:t>To negate the need for further food bank use within 12 months</a:t>
            </a:r>
          </a:p>
          <a:p>
            <a:pPr marL="342900" lvl="0" indent="-342900">
              <a:buFont typeface="+mj-lt"/>
              <a:buAutoNum type="arabicPeriod"/>
            </a:pPr>
            <a:r>
              <a:rPr lang="en-GB" sz="2000" dirty="0">
                <a:latin typeface="Segoe UI" panose="020B0502040204020203" pitchFamily="34" charset="0"/>
                <a:ea typeface="Segoe UI" panose="020B0502040204020203" pitchFamily="34" charset="0"/>
                <a:cs typeface="Segoe UI" panose="020B0502040204020203" pitchFamily="34" charset="0"/>
              </a:rPr>
              <a:t>To enable them to be better able to afford the essentials </a:t>
            </a:r>
          </a:p>
          <a:p>
            <a:pPr marL="342900" lvl="0" indent="-342900">
              <a:buFont typeface="+mj-lt"/>
              <a:buAutoNum type="arabicPeriod"/>
            </a:pPr>
            <a:r>
              <a:rPr lang="en-GB" sz="2000" dirty="0">
                <a:latin typeface="Segoe UI" panose="020B0502040204020203" pitchFamily="34" charset="0"/>
                <a:ea typeface="Segoe UI" panose="020B0502040204020203" pitchFamily="34" charset="0"/>
                <a:cs typeface="Segoe UI" panose="020B0502040204020203" pitchFamily="34" charset="0"/>
              </a:rPr>
              <a:t>To enable them to be better able to manage their financial situation </a:t>
            </a:r>
          </a:p>
          <a:p>
            <a:endParaRPr lang="en-GB" dirty="0" smtClean="0"/>
          </a:p>
          <a:p>
            <a:endParaRPr lang="en-GB" dirty="0"/>
          </a:p>
        </p:txBody>
      </p:sp>
      <p:pic>
        <p:nvPicPr>
          <p:cNvPr id="3074" name="Picture 2" descr="Leeds City Council and the Trussell Trust"/>
          <p:cNvPicPr>
            <a:picLocks noGrp="1" noChangeAspect="1" noChangeArrowheads="1"/>
          </p:cNvPicPr>
          <p:nvPr>
            <p:ph type="pic" idx="1"/>
          </p:nvPr>
        </p:nvPicPr>
        <p:blipFill>
          <a:blip r:embed="rId3">
            <a:extLst>
              <a:ext uri="{28A0092B-C50C-407E-A947-70E740481C1C}">
                <a14:useLocalDpi xmlns:a14="http://schemas.microsoft.com/office/drawing/2010/main" val="0"/>
              </a:ext>
            </a:extLst>
          </a:blip>
          <a:srcRect l="7764" r="7764"/>
          <a:stretch>
            <a:fillRect/>
          </a:stretch>
        </p:blipFill>
        <p:spPr bwMode="auto">
          <a:xfrm>
            <a:off x="5551427" y="1379094"/>
            <a:ext cx="6245832" cy="493176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52543978"/>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1052</TotalTime>
  <Words>2534</Words>
  <Application>Microsoft Office PowerPoint</Application>
  <PresentationFormat>Widescreen</PresentationFormat>
  <Paragraphs>200</Paragraphs>
  <Slides>16</Slides>
  <Notes>13</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16</vt:i4>
      </vt:variant>
    </vt:vector>
  </HeadingPairs>
  <TitlesOfParts>
    <vt:vector size="23" baseType="lpstr">
      <vt:lpstr>Arial</vt:lpstr>
      <vt:lpstr>Calibri</vt:lpstr>
      <vt:lpstr>Calibri Light</vt:lpstr>
      <vt:lpstr>Cambria</vt:lpstr>
      <vt:lpstr>Segoe UI</vt:lpstr>
      <vt:lpstr>Times New Roman</vt:lpstr>
      <vt:lpstr>Office Theme</vt:lpstr>
      <vt:lpstr>PowerPoint Presentation</vt:lpstr>
      <vt:lpstr>Definition: Cash-First Approaches</vt:lpstr>
      <vt:lpstr>PowerPoint Presentation</vt:lpstr>
      <vt:lpstr>Evidence </vt:lpstr>
      <vt:lpstr>Evidence – Scotland’s policies working?</vt:lpstr>
      <vt:lpstr>IFAN Worrying about Money Cash Referral Leaflet evaluation (2021)</vt:lpstr>
      <vt:lpstr>Outcomes associated with Cash-First approaches</vt:lpstr>
      <vt:lpstr>Outcomes associated with food voucher schemes</vt:lpstr>
      <vt:lpstr>Leeds Cash-First Pilot Evaluation</vt:lpstr>
      <vt:lpstr>Leeds Cash-First Pilot Evaluation: 5 learning lessons</vt:lpstr>
      <vt:lpstr>Community Food Initiatives North East (CFINE) Learning lessons from their cash-first approaches</vt:lpstr>
      <vt:lpstr>CFINE cash-first approaches (income maximisation examples)</vt:lpstr>
      <vt:lpstr>PowerPoint Presentation</vt:lpstr>
      <vt:lpstr>PowerPoint Presentation</vt:lpstr>
      <vt:lpstr>PowerPoint Presentation</vt:lpstr>
      <vt:lpstr>Questions arising</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Paul Rhodes</dc:creator>
  <cp:lastModifiedBy>Carl</cp:lastModifiedBy>
  <cp:revision>54</cp:revision>
  <dcterms:created xsi:type="dcterms:W3CDTF">2022-10-06T10:00:05Z</dcterms:created>
  <dcterms:modified xsi:type="dcterms:W3CDTF">2023-01-03T22:08:57Z</dcterms:modified>
</cp:coreProperties>
</file>