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77" r:id="rId2"/>
    <p:sldId id="280" r:id="rId3"/>
    <p:sldId id="288" r:id="rId4"/>
    <p:sldId id="270" r:id="rId5"/>
    <p:sldId id="290" r:id="rId6"/>
    <p:sldId id="289" r:id="rId7"/>
    <p:sldId id="281" r:id="rId8"/>
    <p:sldId id="283" r:id="rId9"/>
    <p:sldId id="293" r:id="rId10"/>
    <p:sldId id="294" r:id="rId11"/>
    <p:sldId id="279" r:id="rId12"/>
    <p:sldId id="287" r:id="rId13"/>
    <p:sldId id="282" r:id="rId14"/>
    <p:sldId id="278" r:id="rId15"/>
    <p:sldId id="266" r:id="rId16"/>
    <p:sldId id="291" r:id="rId17"/>
    <p:sldId id="292"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486" autoAdjust="0"/>
  </p:normalViewPr>
  <p:slideViewPr>
    <p:cSldViewPr snapToGrid="0">
      <p:cViewPr varScale="1">
        <p:scale>
          <a:sx n="98" d="100"/>
          <a:sy n="98" d="100"/>
        </p:scale>
        <p:origin x="10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7EF92-FC68-4E3F-8F27-399EA48ABF1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68E7A7F-0732-442D-B00A-B9BCD6B1A46C}">
      <dgm:prSet phldrT="[Text]"/>
      <dgm:spPr/>
      <dgm:t>
        <a:bodyPr/>
        <a:lstStyle/>
        <a:p>
          <a:r>
            <a:rPr lang="en-GB" b="0" dirty="0">
              <a:latin typeface="Segoe UI" panose="020B0502040204020203" pitchFamily="34" charset="0"/>
              <a:cs typeface="Segoe UI" panose="020B0502040204020203" pitchFamily="34" charset="0"/>
            </a:rPr>
            <a:t>Making Every Contact Counts </a:t>
          </a:r>
        </a:p>
      </dgm:t>
    </dgm:pt>
    <dgm:pt modelId="{80EB7EAA-AD82-48BB-BEE0-1912F9C5D119}" type="parTrans" cxnId="{AD43E939-9629-42DC-806B-BE60281891AE}">
      <dgm:prSet/>
      <dgm:spPr/>
      <dgm:t>
        <a:bodyPr/>
        <a:lstStyle/>
        <a:p>
          <a:endParaRPr lang="en-GB">
            <a:latin typeface="Segoe UI" panose="020B0502040204020203" pitchFamily="34" charset="0"/>
            <a:cs typeface="Segoe UI" panose="020B0502040204020203" pitchFamily="34" charset="0"/>
          </a:endParaRPr>
        </a:p>
      </dgm:t>
    </dgm:pt>
    <dgm:pt modelId="{E4B3EF2B-9C8F-4A24-A099-DE000220CF5F}" type="sibTrans" cxnId="{AD43E939-9629-42DC-806B-BE60281891AE}">
      <dgm:prSet/>
      <dgm:spPr/>
      <dgm:t>
        <a:bodyPr/>
        <a:lstStyle/>
        <a:p>
          <a:endParaRPr lang="en-GB">
            <a:latin typeface="Segoe UI" panose="020B0502040204020203" pitchFamily="34" charset="0"/>
            <a:cs typeface="Segoe UI" panose="020B0502040204020203" pitchFamily="34" charset="0"/>
          </a:endParaRPr>
        </a:p>
      </dgm:t>
    </dgm:pt>
    <dgm:pt modelId="{C1268109-4FFA-4518-B3ED-F36FBFBB203A}">
      <dgm:prSet phldrT="[Text]"/>
      <dgm:spPr/>
      <dgm:t>
        <a:bodyPr/>
        <a:lstStyle/>
        <a:p>
          <a:r>
            <a:rPr lang="en-GB">
              <a:latin typeface="Segoe UI" panose="020B0502040204020203" pitchFamily="34" charset="0"/>
              <a:cs typeface="Segoe UI" panose="020B0502040204020203" pitchFamily="34" charset="0"/>
            </a:rPr>
            <a:t>Greater choice and ownership </a:t>
          </a:r>
        </a:p>
      </dgm:t>
    </dgm:pt>
    <dgm:pt modelId="{78A6AF48-3DA8-43E0-8D8C-9145ADF69A16}" type="parTrans" cxnId="{76A446DA-B6EC-43B5-B2ED-A69A3ADAC98E}">
      <dgm:prSet/>
      <dgm:spPr/>
      <dgm:t>
        <a:bodyPr/>
        <a:lstStyle/>
        <a:p>
          <a:endParaRPr lang="en-GB">
            <a:latin typeface="Segoe UI" panose="020B0502040204020203" pitchFamily="34" charset="0"/>
            <a:cs typeface="Segoe UI" panose="020B0502040204020203" pitchFamily="34" charset="0"/>
          </a:endParaRPr>
        </a:p>
      </dgm:t>
    </dgm:pt>
    <dgm:pt modelId="{C747EA2B-85D7-4A36-ADDA-04460EC5E6FF}" type="sibTrans" cxnId="{76A446DA-B6EC-43B5-B2ED-A69A3ADAC98E}">
      <dgm:prSet/>
      <dgm:spPr/>
      <dgm:t>
        <a:bodyPr/>
        <a:lstStyle/>
        <a:p>
          <a:endParaRPr lang="en-GB">
            <a:latin typeface="Segoe UI" panose="020B0502040204020203" pitchFamily="34" charset="0"/>
            <a:cs typeface="Segoe UI" panose="020B0502040204020203" pitchFamily="34" charset="0"/>
          </a:endParaRPr>
        </a:p>
      </dgm:t>
    </dgm:pt>
    <dgm:pt modelId="{5CC67300-845F-44FF-9A09-DF5DBB96F5A2}">
      <dgm:prSet phldrT="[Text]"/>
      <dgm:spPr/>
      <dgm:t>
        <a:bodyPr/>
        <a:lstStyle/>
        <a:p>
          <a:r>
            <a:rPr lang="en-GB">
              <a:latin typeface="Segoe UI" panose="020B0502040204020203" pitchFamily="34" charset="0"/>
              <a:cs typeface="Segoe UI" panose="020B0502040204020203" pitchFamily="34" charset="0"/>
            </a:rPr>
            <a:t>Appropriate signposting and support </a:t>
          </a:r>
        </a:p>
      </dgm:t>
    </dgm:pt>
    <dgm:pt modelId="{ECD842B1-B9EC-4032-BB13-9D259F23C7AC}" type="parTrans" cxnId="{04CE74C0-203A-4A9C-AC30-FBDFCD28BF1D}">
      <dgm:prSet/>
      <dgm:spPr/>
      <dgm:t>
        <a:bodyPr/>
        <a:lstStyle/>
        <a:p>
          <a:endParaRPr lang="en-GB">
            <a:latin typeface="Segoe UI" panose="020B0502040204020203" pitchFamily="34" charset="0"/>
            <a:cs typeface="Segoe UI" panose="020B0502040204020203" pitchFamily="34" charset="0"/>
          </a:endParaRPr>
        </a:p>
      </dgm:t>
    </dgm:pt>
    <dgm:pt modelId="{C5F4165D-8658-4518-A178-434B6E45040B}" type="sibTrans" cxnId="{04CE74C0-203A-4A9C-AC30-FBDFCD28BF1D}">
      <dgm:prSet/>
      <dgm:spPr/>
      <dgm:t>
        <a:bodyPr/>
        <a:lstStyle/>
        <a:p>
          <a:endParaRPr lang="en-GB">
            <a:latin typeface="Segoe UI" panose="020B0502040204020203" pitchFamily="34" charset="0"/>
            <a:cs typeface="Segoe UI" panose="020B0502040204020203" pitchFamily="34" charset="0"/>
          </a:endParaRPr>
        </a:p>
      </dgm:t>
    </dgm:pt>
    <dgm:pt modelId="{0AE07FF1-36A0-423F-98A6-D8376A6DAFBF}">
      <dgm:prSet phldrT="[Text]"/>
      <dgm:spPr/>
      <dgm:t>
        <a:bodyPr/>
        <a:lstStyle/>
        <a:p>
          <a:r>
            <a:rPr lang="en-GB">
              <a:latin typeface="Segoe UI" panose="020B0502040204020203" pitchFamily="34" charset="0"/>
              <a:cs typeface="Segoe UI" panose="020B0502040204020203" pitchFamily="34" charset="0"/>
            </a:rPr>
            <a:t>Co-locating support  </a:t>
          </a:r>
        </a:p>
      </dgm:t>
    </dgm:pt>
    <dgm:pt modelId="{E270AEB0-5E9D-4ACF-B87E-268794FC7177}" type="parTrans" cxnId="{2D81A9AD-992F-453D-802A-BD616DF8BC25}">
      <dgm:prSet/>
      <dgm:spPr/>
      <dgm:t>
        <a:bodyPr/>
        <a:lstStyle/>
        <a:p>
          <a:endParaRPr lang="en-GB">
            <a:latin typeface="Segoe UI" panose="020B0502040204020203" pitchFamily="34" charset="0"/>
            <a:cs typeface="Segoe UI" panose="020B0502040204020203" pitchFamily="34" charset="0"/>
          </a:endParaRPr>
        </a:p>
      </dgm:t>
    </dgm:pt>
    <dgm:pt modelId="{F6767B35-BA43-4AF3-90A6-1A26157D19A8}" type="sibTrans" cxnId="{2D81A9AD-992F-453D-802A-BD616DF8BC25}">
      <dgm:prSet/>
      <dgm:spPr/>
      <dgm:t>
        <a:bodyPr/>
        <a:lstStyle/>
        <a:p>
          <a:endParaRPr lang="en-GB">
            <a:latin typeface="Segoe UI" panose="020B0502040204020203" pitchFamily="34" charset="0"/>
            <a:cs typeface="Segoe UI" panose="020B0502040204020203" pitchFamily="34" charset="0"/>
          </a:endParaRPr>
        </a:p>
      </dgm:t>
    </dgm:pt>
    <dgm:pt modelId="{7927ADC1-322C-45E7-84DB-1506C502E0D7}">
      <dgm:prSet phldrT="[Text]"/>
      <dgm:spPr/>
      <dgm:t>
        <a:bodyPr/>
        <a:lstStyle/>
        <a:p>
          <a:r>
            <a:rPr lang="en-GB">
              <a:latin typeface="Segoe UI" panose="020B0502040204020203" pitchFamily="34" charset="0"/>
              <a:cs typeface="Segoe UI" panose="020B0502040204020203" pitchFamily="34" charset="0"/>
            </a:rPr>
            <a:t>Working collaboratively </a:t>
          </a:r>
        </a:p>
      </dgm:t>
    </dgm:pt>
    <dgm:pt modelId="{C7AA063C-DCC5-4FD2-882E-824763022D59}" type="parTrans" cxnId="{3EAF8662-3275-43A2-A0FB-53A15FE9A8FB}">
      <dgm:prSet/>
      <dgm:spPr/>
      <dgm:t>
        <a:bodyPr/>
        <a:lstStyle/>
        <a:p>
          <a:endParaRPr lang="en-GB">
            <a:latin typeface="Segoe UI" panose="020B0502040204020203" pitchFamily="34" charset="0"/>
            <a:cs typeface="Segoe UI" panose="020B0502040204020203" pitchFamily="34" charset="0"/>
          </a:endParaRPr>
        </a:p>
      </dgm:t>
    </dgm:pt>
    <dgm:pt modelId="{42E5F4FB-9D60-4B9D-A9F7-7ED6A491B5D6}" type="sibTrans" cxnId="{3EAF8662-3275-43A2-A0FB-53A15FE9A8FB}">
      <dgm:prSet/>
      <dgm:spPr/>
      <dgm:t>
        <a:bodyPr/>
        <a:lstStyle/>
        <a:p>
          <a:endParaRPr lang="en-GB">
            <a:latin typeface="Segoe UI" panose="020B0502040204020203" pitchFamily="34" charset="0"/>
            <a:cs typeface="Segoe UI" panose="020B0502040204020203" pitchFamily="34" charset="0"/>
          </a:endParaRPr>
        </a:p>
      </dgm:t>
    </dgm:pt>
    <dgm:pt modelId="{E0BA0027-63FA-4EEB-A729-2329D40EF196}">
      <dgm:prSet/>
      <dgm:spPr/>
      <dgm:t>
        <a:bodyPr/>
        <a:lstStyle/>
        <a:p>
          <a:r>
            <a:rPr lang="en-GB">
              <a:latin typeface="Segoe UI" panose="020B0502040204020203" pitchFamily="34" charset="0"/>
              <a:cs typeface="Segoe UI" panose="020B0502040204020203" pitchFamily="34" charset="0"/>
            </a:rPr>
            <a:t>Securing opportunities to benefit the system </a:t>
          </a:r>
        </a:p>
      </dgm:t>
    </dgm:pt>
    <dgm:pt modelId="{B767551D-498D-488E-8397-7E19D2728936}" type="parTrans" cxnId="{23ADBD87-AA0D-494D-9B69-EA44AA57E93C}">
      <dgm:prSet/>
      <dgm:spPr/>
      <dgm:t>
        <a:bodyPr/>
        <a:lstStyle/>
        <a:p>
          <a:endParaRPr lang="en-GB">
            <a:latin typeface="Segoe UI" panose="020B0502040204020203" pitchFamily="34" charset="0"/>
            <a:cs typeface="Segoe UI" panose="020B0502040204020203" pitchFamily="34" charset="0"/>
          </a:endParaRPr>
        </a:p>
      </dgm:t>
    </dgm:pt>
    <dgm:pt modelId="{E0798997-BA44-404C-8685-27BD8372AE6D}" type="sibTrans" cxnId="{23ADBD87-AA0D-494D-9B69-EA44AA57E93C}">
      <dgm:prSet/>
      <dgm:spPr/>
      <dgm:t>
        <a:bodyPr/>
        <a:lstStyle/>
        <a:p>
          <a:endParaRPr lang="en-GB">
            <a:latin typeface="Segoe UI" panose="020B0502040204020203" pitchFamily="34" charset="0"/>
            <a:cs typeface="Segoe UI" panose="020B0502040204020203" pitchFamily="34" charset="0"/>
          </a:endParaRPr>
        </a:p>
      </dgm:t>
    </dgm:pt>
    <dgm:pt modelId="{C111D6ED-025E-4600-9DD3-11807874D3C6}" type="pres">
      <dgm:prSet presAssocID="{ABC7EF92-FC68-4E3F-8F27-399EA48ABF11}" presName="diagram" presStyleCnt="0">
        <dgm:presLayoutVars>
          <dgm:dir/>
          <dgm:resizeHandles val="exact"/>
        </dgm:presLayoutVars>
      </dgm:prSet>
      <dgm:spPr/>
    </dgm:pt>
    <dgm:pt modelId="{E4C9E8CC-450D-4075-8B9B-03587911FE7B}" type="pres">
      <dgm:prSet presAssocID="{868E7A7F-0732-442D-B00A-B9BCD6B1A46C}" presName="node" presStyleLbl="node1" presStyleIdx="0" presStyleCnt="6">
        <dgm:presLayoutVars>
          <dgm:bulletEnabled val="1"/>
        </dgm:presLayoutVars>
      </dgm:prSet>
      <dgm:spPr/>
    </dgm:pt>
    <dgm:pt modelId="{C5017391-29C9-4370-947D-0905334EFD0B}" type="pres">
      <dgm:prSet presAssocID="{E4B3EF2B-9C8F-4A24-A099-DE000220CF5F}" presName="sibTrans" presStyleCnt="0"/>
      <dgm:spPr/>
    </dgm:pt>
    <dgm:pt modelId="{0A2A1E64-F297-4881-8F8C-B5BFE35289DC}" type="pres">
      <dgm:prSet presAssocID="{C1268109-4FFA-4518-B3ED-F36FBFBB203A}" presName="node" presStyleLbl="node1" presStyleIdx="1" presStyleCnt="6">
        <dgm:presLayoutVars>
          <dgm:bulletEnabled val="1"/>
        </dgm:presLayoutVars>
      </dgm:prSet>
      <dgm:spPr/>
    </dgm:pt>
    <dgm:pt modelId="{6ED7C39E-EF03-4A96-8D4B-665901652777}" type="pres">
      <dgm:prSet presAssocID="{C747EA2B-85D7-4A36-ADDA-04460EC5E6FF}" presName="sibTrans" presStyleCnt="0"/>
      <dgm:spPr/>
    </dgm:pt>
    <dgm:pt modelId="{3D351870-791E-4AF1-AE67-76B93F30134B}" type="pres">
      <dgm:prSet presAssocID="{5CC67300-845F-44FF-9A09-DF5DBB96F5A2}" presName="node" presStyleLbl="node1" presStyleIdx="2" presStyleCnt="6">
        <dgm:presLayoutVars>
          <dgm:bulletEnabled val="1"/>
        </dgm:presLayoutVars>
      </dgm:prSet>
      <dgm:spPr/>
    </dgm:pt>
    <dgm:pt modelId="{9AF30593-4834-477C-9F0C-5A30C9B352A0}" type="pres">
      <dgm:prSet presAssocID="{C5F4165D-8658-4518-A178-434B6E45040B}" presName="sibTrans" presStyleCnt="0"/>
      <dgm:spPr/>
    </dgm:pt>
    <dgm:pt modelId="{FCB69B83-5F5E-421C-A4CF-AD752C276189}" type="pres">
      <dgm:prSet presAssocID="{0AE07FF1-36A0-423F-98A6-D8376A6DAFBF}" presName="node" presStyleLbl="node1" presStyleIdx="3" presStyleCnt="6">
        <dgm:presLayoutVars>
          <dgm:bulletEnabled val="1"/>
        </dgm:presLayoutVars>
      </dgm:prSet>
      <dgm:spPr/>
    </dgm:pt>
    <dgm:pt modelId="{7846068E-78F7-4664-9B34-2B7593BA6796}" type="pres">
      <dgm:prSet presAssocID="{F6767B35-BA43-4AF3-90A6-1A26157D19A8}" presName="sibTrans" presStyleCnt="0"/>
      <dgm:spPr/>
    </dgm:pt>
    <dgm:pt modelId="{8BC3DF71-F29A-4439-BDC9-85E8A8F17CA4}" type="pres">
      <dgm:prSet presAssocID="{7927ADC1-322C-45E7-84DB-1506C502E0D7}" presName="node" presStyleLbl="node1" presStyleIdx="4" presStyleCnt="6">
        <dgm:presLayoutVars>
          <dgm:bulletEnabled val="1"/>
        </dgm:presLayoutVars>
      </dgm:prSet>
      <dgm:spPr/>
    </dgm:pt>
    <dgm:pt modelId="{73F23E84-1827-43A9-B85D-6641FCD4FCD3}" type="pres">
      <dgm:prSet presAssocID="{42E5F4FB-9D60-4B9D-A9F7-7ED6A491B5D6}" presName="sibTrans" presStyleCnt="0"/>
      <dgm:spPr/>
    </dgm:pt>
    <dgm:pt modelId="{1CFA8001-5653-4652-AE2B-99E7AA6FBBDB}" type="pres">
      <dgm:prSet presAssocID="{E0BA0027-63FA-4EEB-A729-2329D40EF196}" presName="node" presStyleLbl="node1" presStyleIdx="5" presStyleCnt="6">
        <dgm:presLayoutVars>
          <dgm:bulletEnabled val="1"/>
        </dgm:presLayoutVars>
      </dgm:prSet>
      <dgm:spPr/>
    </dgm:pt>
  </dgm:ptLst>
  <dgm:cxnLst>
    <dgm:cxn modelId="{B28CD038-6495-4CD4-8E0A-0D6892213894}" type="presOf" srcId="{868E7A7F-0732-442D-B00A-B9BCD6B1A46C}" destId="{E4C9E8CC-450D-4075-8B9B-03587911FE7B}" srcOrd="0" destOrd="0" presId="urn:microsoft.com/office/officeart/2005/8/layout/default"/>
    <dgm:cxn modelId="{AD43E939-9629-42DC-806B-BE60281891AE}" srcId="{ABC7EF92-FC68-4E3F-8F27-399EA48ABF11}" destId="{868E7A7F-0732-442D-B00A-B9BCD6B1A46C}" srcOrd="0" destOrd="0" parTransId="{80EB7EAA-AD82-48BB-BEE0-1912F9C5D119}" sibTransId="{E4B3EF2B-9C8F-4A24-A099-DE000220CF5F}"/>
    <dgm:cxn modelId="{3EAF8662-3275-43A2-A0FB-53A15FE9A8FB}" srcId="{ABC7EF92-FC68-4E3F-8F27-399EA48ABF11}" destId="{7927ADC1-322C-45E7-84DB-1506C502E0D7}" srcOrd="4" destOrd="0" parTransId="{C7AA063C-DCC5-4FD2-882E-824763022D59}" sibTransId="{42E5F4FB-9D60-4B9D-A9F7-7ED6A491B5D6}"/>
    <dgm:cxn modelId="{B2889A75-050E-4A47-8185-9F53191643E2}" type="presOf" srcId="{ABC7EF92-FC68-4E3F-8F27-399EA48ABF11}" destId="{C111D6ED-025E-4600-9DD3-11807874D3C6}" srcOrd="0" destOrd="0" presId="urn:microsoft.com/office/officeart/2005/8/layout/default"/>
    <dgm:cxn modelId="{23ADBD87-AA0D-494D-9B69-EA44AA57E93C}" srcId="{ABC7EF92-FC68-4E3F-8F27-399EA48ABF11}" destId="{E0BA0027-63FA-4EEB-A729-2329D40EF196}" srcOrd="5" destOrd="0" parTransId="{B767551D-498D-488E-8397-7E19D2728936}" sibTransId="{E0798997-BA44-404C-8685-27BD8372AE6D}"/>
    <dgm:cxn modelId="{BE0AFC8E-2FD1-432D-9D0C-AD4417831575}" type="presOf" srcId="{7927ADC1-322C-45E7-84DB-1506C502E0D7}" destId="{8BC3DF71-F29A-4439-BDC9-85E8A8F17CA4}" srcOrd="0" destOrd="0" presId="urn:microsoft.com/office/officeart/2005/8/layout/default"/>
    <dgm:cxn modelId="{2D81A9AD-992F-453D-802A-BD616DF8BC25}" srcId="{ABC7EF92-FC68-4E3F-8F27-399EA48ABF11}" destId="{0AE07FF1-36A0-423F-98A6-D8376A6DAFBF}" srcOrd="3" destOrd="0" parTransId="{E270AEB0-5E9D-4ACF-B87E-268794FC7177}" sibTransId="{F6767B35-BA43-4AF3-90A6-1A26157D19A8}"/>
    <dgm:cxn modelId="{266473BF-AAC6-4D7A-A088-DE460903052F}" type="presOf" srcId="{C1268109-4FFA-4518-B3ED-F36FBFBB203A}" destId="{0A2A1E64-F297-4881-8F8C-B5BFE35289DC}" srcOrd="0" destOrd="0" presId="urn:microsoft.com/office/officeart/2005/8/layout/default"/>
    <dgm:cxn modelId="{04CE74C0-203A-4A9C-AC30-FBDFCD28BF1D}" srcId="{ABC7EF92-FC68-4E3F-8F27-399EA48ABF11}" destId="{5CC67300-845F-44FF-9A09-DF5DBB96F5A2}" srcOrd="2" destOrd="0" parTransId="{ECD842B1-B9EC-4032-BB13-9D259F23C7AC}" sibTransId="{C5F4165D-8658-4518-A178-434B6E45040B}"/>
    <dgm:cxn modelId="{A858E8CF-044B-4750-A0E1-FBAEB945DF01}" type="presOf" srcId="{E0BA0027-63FA-4EEB-A729-2329D40EF196}" destId="{1CFA8001-5653-4652-AE2B-99E7AA6FBBDB}" srcOrd="0" destOrd="0" presId="urn:microsoft.com/office/officeart/2005/8/layout/default"/>
    <dgm:cxn modelId="{76A446DA-B6EC-43B5-B2ED-A69A3ADAC98E}" srcId="{ABC7EF92-FC68-4E3F-8F27-399EA48ABF11}" destId="{C1268109-4FFA-4518-B3ED-F36FBFBB203A}" srcOrd="1" destOrd="0" parTransId="{78A6AF48-3DA8-43E0-8D8C-9145ADF69A16}" sibTransId="{C747EA2B-85D7-4A36-ADDA-04460EC5E6FF}"/>
    <dgm:cxn modelId="{CB6778EF-EF2B-4FA4-BDE6-D7568FD39C44}" type="presOf" srcId="{0AE07FF1-36A0-423F-98A6-D8376A6DAFBF}" destId="{FCB69B83-5F5E-421C-A4CF-AD752C276189}" srcOrd="0" destOrd="0" presId="urn:microsoft.com/office/officeart/2005/8/layout/default"/>
    <dgm:cxn modelId="{35C5FBF2-27FB-4398-8EE5-7FADFB221DBD}" type="presOf" srcId="{5CC67300-845F-44FF-9A09-DF5DBB96F5A2}" destId="{3D351870-791E-4AF1-AE67-76B93F30134B}" srcOrd="0" destOrd="0" presId="urn:microsoft.com/office/officeart/2005/8/layout/default"/>
    <dgm:cxn modelId="{B64B4563-08F7-4680-A1C8-6A11A4F56A0E}" type="presParOf" srcId="{C111D6ED-025E-4600-9DD3-11807874D3C6}" destId="{E4C9E8CC-450D-4075-8B9B-03587911FE7B}" srcOrd="0" destOrd="0" presId="urn:microsoft.com/office/officeart/2005/8/layout/default"/>
    <dgm:cxn modelId="{DE01E46C-0C65-432A-93EC-4B19849F43BA}" type="presParOf" srcId="{C111D6ED-025E-4600-9DD3-11807874D3C6}" destId="{C5017391-29C9-4370-947D-0905334EFD0B}" srcOrd="1" destOrd="0" presId="urn:microsoft.com/office/officeart/2005/8/layout/default"/>
    <dgm:cxn modelId="{B283AF5A-BED0-48FE-8BAE-3C66817C433F}" type="presParOf" srcId="{C111D6ED-025E-4600-9DD3-11807874D3C6}" destId="{0A2A1E64-F297-4881-8F8C-B5BFE35289DC}" srcOrd="2" destOrd="0" presId="urn:microsoft.com/office/officeart/2005/8/layout/default"/>
    <dgm:cxn modelId="{4063AC70-F12B-493E-9E5C-3546530BC757}" type="presParOf" srcId="{C111D6ED-025E-4600-9DD3-11807874D3C6}" destId="{6ED7C39E-EF03-4A96-8D4B-665901652777}" srcOrd="3" destOrd="0" presId="urn:microsoft.com/office/officeart/2005/8/layout/default"/>
    <dgm:cxn modelId="{3C1CA105-775C-47F9-8090-D99586E9B5AC}" type="presParOf" srcId="{C111D6ED-025E-4600-9DD3-11807874D3C6}" destId="{3D351870-791E-4AF1-AE67-76B93F30134B}" srcOrd="4" destOrd="0" presId="urn:microsoft.com/office/officeart/2005/8/layout/default"/>
    <dgm:cxn modelId="{6E5EB3BD-9AB4-4866-910C-561B6E00637F}" type="presParOf" srcId="{C111D6ED-025E-4600-9DD3-11807874D3C6}" destId="{9AF30593-4834-477C-9F0C-5A30C9B352A0}" srcOrd="5" destOrd="0" presId="urn:microsoft.com/office/officeart/2005/8/layout/default"/>
    <dgm:cxn modelId="{A4B43948-A7FE-4B88-9EB5-90D62E87C3E9}" type="presParOf" srcId="{C111D6ED-025E-4600-9DD3-11807874D3C6}" destId="{FCB69B83-5F5E-421C-A4CF-AD752C276189}" srcOrd="6" destOrd="0" presId="urn:microsoft.com/office/officeart/2005/8/layout/default"/>
    <dgm:cxn modelId="{E382E8CC-B2DB-46CE-B910-241C8AECCD81}" type="presParOf" srcId="{C111D6ED-025E-4600-9DD3-11807874D3C6}" destId="{7846068E-78F7-4664-9B34-2B7593BA6796}" srcOrd="7" destOrd="0" presId="urn:microsoft.com/office/officeart/2005/8/layout/default"/>
    <dgm:cxn modelId="{5DA5FC6C-DFB2-4F11-9E86-0129BA857999}" type="presParOf" srcId="{C111D6ED-025E-4600-9DD3-11807874D3C6}" destId="{8BC3DF71-F29A-4439-BDC9-85E8A8F17CA4}" srcOrd="8" destOrd="0" presId="urn:microsoft.com/office/officeart/2005/8/layout/default"/>
    <dgm:cxn modelId="{49148E71-2B83-4FE0-822E-C0BA57174E4C}" type="presParOf" srcId="{C111D6ED-025E-4600-9DD3-11807874D3C6}" destId="{73F23E84-1827-43A9-B85D-6641FCD4FCD3}" srcOrd="9" destOrd="0" presId="urn:microsoft.com/office/officeart/2005/8/layout/default"/>
    <dgm:cxn modelId="{BDC7D10B-964F-412A-B279-75595602376F}" type="presParOf" srcId="{C111D6ED-025E-4600-9DD3-11807874D3C6}" destId="{1CFA8001-5653-4652-AE2B-99E7AA6FBBDB}"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9E8CC-450D-4075-8B9B-03587911FE7B}">
      <dsp:nvSpPr>
        <dsp:cNvPr id="0" name=""/>
        <dsp:cNvSpPr/>
      </dsp:nvSpPr>
      <dsp:spPr>
        <a:xfrm>
          <a:off x="1488" y="611208"/>
          <a:ext cx="1875234" cy="1125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dirty="0">
              <a:latin typeface="Segoe UI" panose="020B0502040204020203" pitchFamily="34" charset="0"/>
              <a:cs typeface="Segoe UI" panose="020B0502040204020203" pitchFamily="34" charset="0"/>
            </a:rPr>
            <a:t>Making Every Contact Counts </a:t>
          </a:r>
        </a:p>
      </dsp:txBody>
      <dsp:txXfrm>
        <a:off x="1488" y="611208"/>
        <a:ext cx="1875234" cy="1125140"/>
      </dsp:txXfrm>
    </dsp:sp>
    <dsp:sp modelId="{0A2A1E64-F297-4881-8F8C-B5BFE35289DC}">
      <dsp:nvSpPr>
        <dsp:cNvPr id="0" name=""/>
        <dsp:cNvSpPr/>
      </dsp:nvSpPr>
      <dsp:spPr>
        <a:xfrm>
          <a:off x="2064246" y="611208"/>
          <a:ext cx="1875234" cy="1125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Segoe UI" panose="020B0502040204020203" pitchFamily="34" charset="0"/>
              <a:cs typeface="Segoe UI" panose="020B0502040204020203" pitchFamily="34" charset="0"/>
            </a:rPr>
            <a:t>Greater choice and ownership </a:t>
          </a:r>
        </a:p>
      </dsp:txBody>
      <dsp:txXfrm>
        <a:off x="2064246" y="611208"/>
        <a:ext cx="1875234" cy="1125140"/>
      </dsp:txXfrm>
    </dsp:sp>
    <dsp:sp modelId="{3D351870-791E-4AF1-AE67-76B93F30134B}">
      <dsp:nvSpPr>
        <dsp:cNvPr id="0" name=""/>
        <dsp:cNvSpPr/>
      </dsp:nvSpPr>
      <dsp:spPr>
        <a:xfrm>
          <a:off x="4127003" y="611208"/>
          <a:ext cx="1875234" cy="1125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Segoe UI" panose="020B0502040204020203" pitchFamily="34" charset="0"/>
              <a:cs typeface="Segoe UI" panose="020B0502040204020203" pitchFamily="34" charset="0"/>
            </a:rPr>
            <a:t>Appropriate signposting and support </a:t>
          </a:r>
        </a:p>
      </dsp:txBody>
      <dsp:txXfrm>
        <a:off x="4127003" y="611208"/>
        <a:ext cx="1875234" cy="1125140"/>
      </dsp:txXfrm>
    </dsp:sp>
    <dsp:sp modelId="{FCB69B83-5F5E-421C-A4CF-AD752C276189}">
      <dsp:nvSpPr>
        <dsp:cNvPr id="0" name=""/>
        <dsp:cNvSpPr/>
      </dsp:nvSpPr>
      <dsp:spPr>
        <a:xfrm>
          <a:off x="6189761" y="611208"/>
          <a:ext cx="1875234" cy="1125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Segoe UI" panose="020B0502040204020203" pitchFamily="34" charset="0"/>
              <a:cs typeface="Segoe UI" panose="020B0502040204020203" pitchFamily="34" charset="0"/>
            </a:rPr>
            <a:t>Co-locating support  </a:t>
          </a:r>
        </a:p>
      </dsp:txBody>
      <dsp:txXfrm>
        <a:off x="6189761" y="611208"/>
        <a:ext cx="1875234" cy="1125140"/>
      </dsp:txXfrm>
    </dsp:sp>
    <dsp:sp modelId="{8BC3DF71-F29A-4439-BDC9-85E8A8F17CA4}">
      <dsp:nvSpPr>
        <dsp:cNvPr id="0" name=""/>
        <dsp:cNvSpPr/>
      </dsp:nvSpPr>
      <dsp:spPr>
        <a:xfrm>
          <a:off x="8252519" y="611208"/>
          <a:ext cx="1875234" cy="1125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Segoe UI" panose="020B0502040204020203" pitchFamily="34" charset="0"/>
              <a:cs typeface="Segoe UI" panose="020B0502040204020203" pitchFamily="34" charset="0"/>
            </a:rPr>
            <a:t>Working collaboratively </a:t>
          </a:r>
        </a:p>
      </dsp:txBody>
      <dsp:txXfrm>
        <a:off x="8252519" y="611208"/>
        <a:ext cx="1875234" cy="1125140"/>
      </dsp:txXfrm>
    </dsp:sp>
    <dsp:sp modelId="{1CFA8001-5653-4652-AE2B-99E7AA6FBBDB}">
      <dsp:nvSpPr>
        <dsp:cNvPr id="0" name=""/>
        <dsp:cNvSpPr/>
      </dsp:nvSpPr>
      <dsp:spPr>
        <a:xfrm>
          <a:off x="10315277" y="611208"/>
          <a:ext cx="1875234" cy="1125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Segoe UI" panose="020B0502040204020203" pitchFamily="34" charset="0"/>
              <a:cs typeface="Segoe UI" panose="020B0502040204020203" pitchFamily="34" charset="0"/>
            </a:rPr>
            <a:t>Securing opportunities to benefit the system </a:t>
          </a:r>
        </a:p>
      </dsp:txBody>
      <dsp:txXfrm>
        <a:off x="10315277" y="611208"/>
        <a:ext cx="1875234" cy="11251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03F18-8B04-4253-AF4B-A7B443F1F67E}" type="datetimeFigureOut">
              <a:rPr lang="en-GB" smtClean="0"/>
              <a:t>06/12/2022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B9708-FD8E-4CCA-BCA6-A06015ED0904}" type="slidenum">
              <a:rPr lang="en-GB" smtClean="0"/>
              <a:t>‹#›</a:t>
            </a:fld>
            <a:endParaRPr lang="en-GB"/>
          </a:p>
        </p:txBody>
      </p:sp>
    </p:spTree>
    <p:extLst>
      <p:ext uri="{BB962C8B-B14F-4D97-AF65-F5344CB8AC3E}">
        <p14:creationId xmlns:p14="http://schemas.microsoft.com/office/powerpoint/2010/main" val="191219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rfpa.org.uk/erfpa-end-of-project-feedback-for-lottery-fina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3" Type="http://schemas.openxmlformats.org/officeDocument/2006/relationships/hyperlink" Target="https://www.sustainweb.org/resources/files/other_docs/CAMBRIDGE_Food%2BPoverty%2BAction%2BPlan.pdf" TargetMode="External"/><Relationship Id="rId18" Type="http://schemas.openxmlformats.org/officeDocument/2006/relationships/hyperlink" Target="https://www.google.com/url?sa=t&amp;rct=j&amp;q=&amp;esrc=s&amp;source=web&amp;cd=&amp;ved=2ahUKEwjHrLTf__TpAhWEqHEKHbbxCG8QFjABegQIAhAB&amp;url=http%3A%2F%2Fwww.ncf.uk.com%2Fupload%2FmanagerFile%2FFood%2520Poverty%2FFood%2520Poverty%2520Evaluation.pdf&amp;usg=AOvVaw2hiQY_tSsfe-z_Ag5fuiul" TargetMode="External"/><Relationship Id="rId26" Type="http://schemas.openxmlformats.org/officeDocument/2006/relationships/hyperlink" Target="https://www.london.gov.uk/sites/default/files/croydon_food_poverty_action_plan_2017.pdf" TargetMode="External"/><Relationship Id="rId39" Type="http://schemas.openxmlformats.org/officeDocument/2006/relationships/hyperlink" Target="https://www.sustainweb.org/foodpoverty/profile/" TargetMode="External"/><Relationship Id="rId21" Type="http://schemas.openxmlformats.org/officeDocument/2006/relationships/hyperlink" Target="https://www.shropshirefoodpoverty.org.uk/action-plan" TargetMode="External"/><Relationship Id="rId34" Type="http://schemas.openxmlformats.org/officeDocument/2006/relationships/hyperlink" Target="https://www.sustainweb.org/resources/files/reports/KINGSTON_food_poverty_action_plan.pdf" TargetMode="External"/><Relationship Id="rId42" Type="http://schemas.openxmlformats.org/officeDocument/2006/relationships/hyperlink" Target="https://www.newham.gov.uk/children-families/newham-food-security-strategy" TargetMode="External"/><Relationship Id="rId47" Type="http://schemas.openxmlformats.org/officeDocument/2006/relationships/hyperlink" Target="https://www.sustainweb.org/resources/files/reports/WALTHAMFOREST_Food%20Poverty%20Report%20and%20Action%20Plan%202019.pdf" TargetMode="External"/><Relationship Id="rId50" Type="http://schemas.openxmlformats.org/officeDocument/2006/relationships/hyperlink" Target="http://sustainablefoodcities.org/Portals/4/Documents/Brighton%20Food%20Poverty%20Action%20Plan%20-%20final.pdf" TargetMode="External"/><Relationship Id="rId55" Type="http://schemas.openxmlformats.org/officeDocument/2006/relationships/hyperlink" Target="https://glasgowfood.net/assets/documents/GCFN_FoodPoverty_16122021-1.pdf" TargetMode="External"/><Relationship Id="rId7" Type="http://schemas.openxmlformats.org/officeDocument/2006/relationships/hyperlink" Target="https://www.sustainweb.org/resources/files/reports/LANCASTER-LDFPA-Action-Plan-21.pdf" TargetMode="External"/><Relationship Id="rId2" Type="http://schemas.openxmlformats.org/officeDocument/2006/relationships/slide" Target="../slides/slide15.xml"/><Relationship Id="rId16" Type="http://schemas.openxmlformats.org/officeDocument/2006/relationships/hyperlink" Target="http://uhra.herts.ac.uk/handle/2299/24979" TargetMode="External"/><Relationship Id="rId29" Type="http://schemas.openxmlformats.org/officeDocument/2006/relationships/hyperlink" Target="https://greenwichfairnesscommission.files.wordpress.com/2016/11/rbg-food-poverty-needs-assessment-report-public-health.pdf" TargetMode="External"/><Relationship Id="rId11" Type="http://schemas.openxmlformats.org/officeDocument/2006/relationships/hyperlink" Target="https://yorkfoodpoverty.files.wordpress.com/2019/07/seeking-justice-how-to-understand-and-end-food-poverty-in-york-4.pdf" TargetMode="External"/><Relationship Id="rId24" Type="http://schemas.openxmlformats.org/officeDocument/2006/relationships/hyperlink" Target="https://www.camden.gov.uk/en/web/cfpa/action-plan" TargetMode="External"/><Relationship Id="rId32" Type="http://schemas.openxmlformats.org/officeDocument/2006/relationships/hyperlink" Target="https://www.sustainweb.org/resources/files/reports/ISLINGTON_food_poverty_action_plan_2019-2022(1).pdf" TargetMode="External"/><Relationship Id="rId37" Type="http://schemas.openxmlformats.org/officeDocument/2006/relationships/hyperlink" Target="http://sustainablefoodcities.org/Portals/4/Documents/Lewisham%20Food%20Bank%20Final%20Report%20May%2030%202014.pdf" TargetMode="External"/><Relationship Id="rId40" Type="http://schemas.openxmlformats.org/officeDocument/2006/relationships/hyperlink" Target="https://www.sustainweb.org/resources/files/reports/MERTON_Merton%20Food%20Poverty%20Action%20Plan%202018-20%20FINAL.PDF" TargetMode="External"/><Relationship Id="rId45" Type="http://schemas.openxmlformats.org/officeDocument/2006/relationships/hyperlink" Target="http://sustainablefoodcities.org/Portals/4/Documents/Sutton%20Food%20Poverty%20Report%20REPORT%20v4%20210115%20SO.pdf" TargetMode="External"/><Relationship Id="rId53" Type="http://schemas.openxmlformats.org/officeDocument/2006/relationships/hyperlink" Target="https://www.publichealth.ie/sites/default/files/enoughisenough.pdf" TargetMode="External"/><Relationship Id="rId58" Type="http://schemas.openxmlformats.org/officeDocument/2006/relationships/hyperlink" Target="https://drive.google.com/file/d/1lXKETXUE3dv8eXp1u2DQ1XnmnmtReZSX/view" TargetMode="External"/><Relationship Id="rId5" Type="http://schemas.openxmlformats.org/officeDocument/2006/relationships/hyperlink" Target="https://www.erfpa.org.uk/about/food-poverty-strategy-2021/" TargetMode="External"/><Relationship Id="rId19" Type="http://schemas.openxmlformats.org/officeDocument/2006/relationships/hyperlink" Target="http://thefeed.org.uk/wp-content/uploads/2020/03/Food-Poverty-Action-Plan.pdf" TargetMode="External"/><Relationship Id="rId4" Type="http://schemas.openxmlformats.org/officeDocument/2006/relationships/hyperlink" Target="https://www.erfpa.org.uk/about/food-insecurity-understanding-local-delivery-impact-and-innovation-in-the-north/" TargetMode="External"/><Relationship Id="rId9" Type="http://schemas.openxmlformats.org/officeDocument/2006/relationships/hyperlink" Target="https://www.feedingliverpool.org/goodfoodplan/" TargetMode="External"/><Relationship Id="rId14" Type="http://schemas.openxmlformats.org/officeDocument/2006/relationships/hyperlink" Target="https://static1.squarespace.com/static/5c5c4471d86cc957ecc9094d/t/5c87b95c4785d39c666184a2/1552398692253/CFPA_report_final-compressed.pdf" TargetMode="External"/><Relationship Id="rId22" Type="http://schemas.openxmlformats.org/officeDocument/2006/relationships/hyperlink" Target="https://www.sustainweb.org/resources/files/reports/BARNET_food_security_action_plan_2019.pdf" TargetMode="External"/><Relationship Id="rId27" Type="http://schemas.openxmlformats.org/officeDocument/2006/relationships/hyperlink" Target="https://www.sustainweb.org/resources/files/reports/GREENWICH_Food-Poverty-Action-Plan-July18.docx" TargetMode="External"/><Relationship Id="rId30" Type="http://schemas.openxmlformats.org/officeDocument/2006/relationships/hyperlink" Target="https://hackney.gov.uk/hackney-food-justice-alliance" TargetMode="External"/><Relationship Id="rId35" Type="http://schemas.openxmlformats.org/officeDocument/2006/relationships/hyperlink" Target="https://beta.lambeth.gov.uk/sites/default/files/2021-01/Lambeth%20Food%20Poverty%20and%20Insecuity%20action%20plan%20final%20draft.pdf" TargetMode="External"/><Relationship Id="rId43" Type="http://schemas.openxmlformats.org/officeDocument/2006/relationships/hyperlink" Target="https://www.sustainweb.org/resources/files/reports/REDBRIDGE_Food%20Poverty%20Action%20Plan%20and%20Summary%20Report%20(final).pdf" TargetMode="External"/><Relationship Id="rId48" Type="http://schemas.openxmlformats.org/officeDocument/2006/relationships/hyperlink" Target="https://bhfood.org.uk/resources/food-strategy/" TargetMode="External"/><Relationship Id="rId56" Type="http://schemas.openxmlformats.org/officeDocument/2006/relationships/hyperlink" Target="https://www.sustainweb.org/resources/files/reports/MORAY-final-action-plan.pdf" TargetMode="External"/><Relationship Id="rId8" Type="http://schemas.openxmlformats.org/officeDocument/2006/relationships/hyperlink" Target="http://www.cancook.co.uk/wp-content/uploads/2017/03/SHARE-Report.pdf" TargetMode="External"/><Relationship Id="rId51" Type="http://schemas.openxmlformats.org/officeDocument/2006/relationships/hyperlink" Target="http://geography.exeter.ac.uk/documents/Food_Exeter_Strategy_2017-Cultivating_Food_leaflet.pdf" TargetMode="External"/><Relationship Id="rId3" Type="http://schemas.openxmlformats.org/officeDocument/2006/relationships/hyperlink" Target="https://www.sustainweb.org/resources/files/reports/DONCASTER_Food%20Poverty%20Action%20Plan%20-%20Final.pdf" TargetMode="External"/><Relationship Id="rId12" Type="http://schemas.openxmlformats.org/officeDocument/2006/relationships/hyperlink" Target="http://www.birminghamfoodcouncil.org/wp-content/uploads/2015/12/FoodInsecurityBirmingham_A_city-level_response.pdf" TargetMode="External"/><Relationship Id="rId17" Type="http://schemas.openxmlformats.org/officeDocument/2006/relationships/hyperlink" Target="http://www.lutonfoodhub.co.uk/assets/lfpa-action-plan.pdf" TargetMode="External"/><Relationship Id="rId25" Type="http://schemas.openxmlformats.org/officeDocument/2006/relationships/hyperlink" Target="https://opendata.camden.gov.uk/widgets/a6rj-bnun" TargetMode="External"/><Relationship Id="rId33" Type="http://schemas.openxmlformats.org/officeDocument/2006/relationships/hyperlink" Target="https://www.kcsc.org.uk/kc-pin/cooking-ideas-foodbanks-report" TargetMode="External"/><Relationship Id="rId38" Type="http://schemas.openxmlformats.org/officeDocument/2006/relationships/hyperlink" Target="https://www.london.gov.uk/what-we-do/business-and-economy/food/london-food-strategy-0" TargetMode="External"/><Relationship Id="rId46" Type="http://schemas.openxmlformats.org/officeDocument/2006/relationships/hyperlink" Target="https://democracy.towerhamlets.gov.uk/documents/s115754/APPENDIX%201%20-%202%20Draft%20Food%20Action%20Plan%20v7%2026.10.2017.pdf" TargetMode="External"/><Relationship Id="rId59" Type="http://schemas.openxmlformats.org/officeDocument/2006/relationships/hyperlink" Target="https://www.sustainweb.org/foodpower/map/south_wales_food_poverty_alliance/" TargetMode="External"/><Relationship Id="rId20" Type="http://schemas.openxmlformats.org/officeDocument/2006/relationships/hyperlink" Target="https://www.sustainweb.org/resources/files/reports/SANDWELL_Food_Power_Action_Plan_7_.pdf" TargetMode="External"/><Relationship Id="rId41" Type="http://schemas.openxmlformats.org/officeDocument/2006/relationships/hyperlink" Target="https://www.newham.gov.uk/downloads/file/3454/newham-food-security-strategy-final" TargetMode="External"/><Relationship Id="rId54" Type="http://schemas.openxmlformats.org/officeDocument/2006/relationships/hyperlink" Target="https://www.cfine.org/food-poverty-action-aberdeen" TargetMode="External"/><Relationship Id="rId1" Type="http://schemas.openxmlformats.org/officeDocument/2006/relationships/notesMaster" Target="../notesMasters/notesMaster1.xml"/><Relationship Id="rId6" Type="http://schemas.openxmlformats.org/officeDocument/2006/relationships/hyperlink" Target="https://www.gmpovertyaction.org/food-poverty-action-plan/" TargetMode="External"/><Relationship Id="rId15" Type="http://schemas.openxmlformats.org/officeDocument/2006/relationships/hyperlink" Target="https://uhra.herts.ac.uk/handle/2299/24979" TargetMode="External"/><Relationship Id="rId23" Type="http://schemas.openxmlformats.org/officeDocument/2006/relationships/hyperlink" Target="http://democracy.brent.gov.uk/documents/s63015/Appendix%201%20-%20Food%20Banks%20Task%20Group%20Report%20-%20Final.pdf" TargetMode="External"/><Relationship Id="rId28" Type="http://schemas.openxmlformats.org/officeDocument/2006/relationships/hyperlink" Target="https://www.sustainweb.org/resources/files/reports/GREENWICH_Food%20Poverty%20Report%20Summary%202017.pdf" TargetMode="External"/><Relationship Id="rId36" Type="http://schemas.openxmlformats.org/officeDocument/2006/relationships/hyperlink" Target="https://www.sustainweb.org/resources/files/reports/LAMBETH_Food%20Insecurity%20Report%202017.pdf" TargetMode="External"/><Relationship Id="rId49" Type="http://schemas.openxmlformats.org/officeDocument/2006/relationships/hyperlink" Target="http://bhfood.org.uk/wp-content/uploads/2018/06/B-Hove-Food-Poverty-Action-Plan-FINAL-Report-on-3-years-June-2018.pdf" TargetMode="External"/><Relationship Id="rId57" Type="http://schemas.openxmlformats.org/officeDocument/2006/relationships/hyperlink" Target="http://www.cardiffandvaleuhb.wales.nhs.uk/sitesplus/documents/1143/Building%20Resiliance%20Food%20Security%20Plan.pdf" TargetMode="External"/><Relationship Id="rId10" Type="http://schemas.openxmlformats.org/officeDocument/2006/relationships/hyperlink" Target="https://www.vs6partnership.org.uk/news/food-assembly-report" TargetMode="External"/><Relationship Id="rId31" Type="http://schemas.openxmlformats.org/officeDocument/2006/relationships/hyperlink" Target="http://democracy.lbhf.gov.uk/documents/s66638/05%20Appendix%201%20HF%20Food%20Poverty%20Action%20Plan.pdf" TargetMode="External"/><Relationship Id="rId44" Type="http://schemas.openxmlformats.org/officeDocument/2006/relationships/hyperlink" Target="https://www.communitysouthwark.org/Handlers/Download.ashx?IDMF=6cc162c1-ff32-49b6-bda8-b0fe89d93e54" TargetMode="External"/><Relationship Id="rId52" Type="http://schemas.openxmlformats.org/officeDocument/2006/relationships/hyperlink" Target="http://sustainablefoodcities.org/Portals/4/Documents/oxford%20FeedingTheGaps_TheReport%20sept13%20(3).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rbanagriculture.org.uk/the-value-of-local-food-partnership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ustainweb.org/publications/food-power-final-evaluation-repor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from: https://speri.dept.shef.ac.uk/2022/02/10/new-report-local-responses-to-household-food-insecurity-across-the-uk-during-the-covid-19-pandemic/</a:t>
            </a:r>
          </a:p>
          <a:p>
            <a:endParaRPr lang="en-GB" dirty="0"/>
          </a:p>
          <a:p>
            <a:r>
              <a:rPr lang="en-GB" dirty="0"/>
              <a:t>This presentation draws on the finding from 10 of the most relevant studies identified in the literature review.</a:t>
            </a:r>
          </a:p>
          <a:p>
            <a:endParaRPr lang="en-GB" dirty="0"/>
          </a:p>
          <a:p>
            <a:pPr marL="342900" lvl="0" indent="-342900">
              <a:buFont typeface="+mj-lt"/>
              <a:buAutoNum type="arabicPeriod"/>
              <a:tabLst>
                <a:tab pos="457200" algn="l"/>
              </a:tabLst>
            </a:pPr>
            <a:r>
              <a:rPr lang="en-GB" sz="1800" dirty="0">
                <a:effectLst/>
                <a:latin typeface="Segoe UI" panose="020B0502040204020203" pitchFamily="34" charset="0"/>
                <a:ea typeface="Calibri" panose="020F0502020204030204" pitchFamily="34" charset="0"/>
                <a:cs typeface="Times New Roman" panose="02020603050405020304" pitchFamily="18" charset="0"/>
              </a:rPr>
              <a:t>Local responses to household food insecurity across the UK during COVID-19 (September 2020 to September 2021). An analysis of experiences from 14 local areas from around the UK and recommendations for future policy and practice.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B" sz="1800" dirty="0">
                <a:effectLst/>
                <a:latin typeface="Segoe UI" panose="020B0502040204020203" pitchFamily="34" charset="0"/>
                <a:ea typeface="Calibri" panose="020F0502020204030204" pitchFamily="34" charset="0"/>
                <a:cs typeface="Times New Roman" panose="02020603050405020304" pitchFamily="18" charset="0"/>
              </a:rPr>
              <a:t>Food Power, Final Evaluation Report (2021)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B" sz="1800" dirty="0">
                <a:effectLst/>
                <a:latin typeface="Segoe UI" panose="020B0502040204020203" pitchFamily="34" charset="0"/>
                <a:ea typeface="Calibri" panose="020F0502020204030204" pitchFamily="34" charset="0"/>
                <a:cs typeface="Times New Roman" panose="02020603050405020304" pitchFamily="18" charset="0"/>
              </a:rPr>
              <a:t>Working in collaboration - Leeds Food Insecurity Taskforce (2022)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B" sz="1800" dirty="0">
                <a:effectLst/>
                <a:latin typeface="Segoe UI" panose="020B0502040204020203" pitchFamily="34" charset="0"/>
                <a:ea typeface="Calibri" panose="020F0502020204030204" pitchFamily="34" charset="0"/>
                <a:cs typeface="Times New Roman" panose="02020603050405020304" pitchFamily="18" charset="0"/>
              </a:rPr>
              <a:t>Food Insecurity: Understanding local delivery, impact and innovation in the North East Riding (2021)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B" sz="1800" dirty="0">
                <a:effectLst/>
                <a:latin typeface="Segoe UI" panose="020B0502040204020203" pitchFamily="34" charset="0"/>
                <a:ea typeface="Calibri" panose="020F0502020204030204" pitchFamily="34" charset="0"/>
                <a:cs typeface="Times New Roman" panose="02020603050405020304" pitchFamily="18" charset="0"/>
              </a:rPr>
              <a:t>The Value of Local Food Partnerships: UK Sustainable Food Places Evaluation Report (2022)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B" sz="1800" dirty="0">
                <a:effectLst/>
                <a:latin typeface="Segoe UI" panose="020B0502040204020203" pitchFamily="34" charset="0"/>
                <a:ea typeface="Calibri" panose="020F0502020204030204" pitchFamily="34" charset="0"/>
                <a:cs typeface="Times New Roman" panose="02020603050405020304" pitchFamily="18" charset="0"/>
              </a:rPr>
              <a:t>Household Food Security in the UK: A Review of Food Aid Final Report (2014)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B" sz="1800" dirty="0">
                <a:effectLst/>
                <a:latin typeface="Segoe UI" panose="020B0502040204020203" pitchFamily="34" charset="0"/>
                <a:ea typeface="Calibri" panose="020F0502020204030204" pitchFamily="34" charset="0"/>
                <a:cs typeface="Times New Roman" panose="02020603050405020304" pitchFamily="18" charset="0"/>
              </a:rPr>
              <a:t>Food Poverty Alliances (2019)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B" sz="1800" dirty="0">
                <a:effectLst/>
                <a:latin typeface="Segoe UI" panose="020B0502040204020203" pitchFamily="34" charset="0"/>
                <a:ea typeface="Calibri" panose="020F0502020204030204" pitchFamily="34" charset="0"/>
                <a:cs typeface="Times New Roman" panose="02020603050405020304" pitchFamily="18" charset="0"/>
              </a:rPr>
              <a:t>Ways to care: Forms and possibilities of compassion within UK food banks (2021)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B" sz="1800" u="none" strike="noStrike" dirty="0">
                <a:effectLst/>
                <a:latin typeface="Segoe UI" panose="020B0502040204020203" pitchFamily="34" charset="0"/>
                <a:ea typeface="Calibri" panose="020F0502020204030204" pitchFamily="34" charset="0"/>
                <a:cs typeface="Times New Roman" panose="02020603050405020304" pitchFamily="18" charset="0"/>
                <a:hlinkClick r:id="rId3"/>
              </a:rPr>
              <a:t>East Riding Food Poverty Alliance End of project feedback for lottery</a:t>
            </a:r>
            <a:r>
              <a:rPr lang="en-GB" sz="1800" dirty="0">
                <a:effectLst/>
                <a:latin typeface="Segoe UI" panose="020B0502040204020203" pitchFamily="34" charset="0"/>
                <a:ea typeface="Calibri" panose="020F0502020204030204" pitchFamily="34" charset="0"/>
                <a:cs typeface="Times New Roman" panose="02020603050405020304" pitchFamily="18" charset="0"/>
              </a:rPr>
              <a:t> (2021)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B" sz="1800" dirty="0">
                <a:effectLst/>
                <a:latin typeface="Segoe UI" panose="020B0502040204020203" pitchFamily="34" charset="0"/>
                <a:ea typeface="Calibri" panose="020F0502020204030204" pitchFamily="34" charset="0"/>
                <a:cs typeface="Times New Roman" panose="02020603050405020304" pitchFamily="18" charset="0"/>
              </a:rPr>
              <a:t>Seeking Justice. How to understand and end food poverty in York (2019)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2B9708-FD8E-4CCA-BCA6-A06015ED0904}" type="slidenum">
              <a:rPr lang="en-GB" smtClean="0"/>
              <a:t>1</a:t>
            </a:fld>
            <a:endParaRPr lang="en-GB"/>
          </a:p>
        </p:txBody>
      </p:sp>
    </p:spTree>
    <p:extLst>
      <p:ext uri="{BB962C8B-B14F-4D97-AF65-F5344CB8AC3E}">
        <p14:creationId xmlns:p14="http://schemas.microsoft.com/office/powerpoint/2010/main" val="331044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p61 http://speri.dept.shef.ac.uk/wp-content/uploads/2022/02/Local-responses-to-food-insecurity-Sept-20-21-Full-Report.pdf</a:t>
            </a:r>
          </a:p>
          <a:p>
            <a:endParaRPr lang="en-GB" dirty="0"/>
          </a:p>
        </p:txBody>
      </p:sp>
      <p:sp>
        <p:nvSpPr>
          <p:cNvPr id="4" name="Slide Number Placeholder 3"/>
          <p:cNvSpPr>
            <a:spLocks noGrp="1"/>
          </p:cNvSpPr>
          <p:nvPr>
            <p:ph type="sldNum" sz="quarter" idx="5"/>
          </p:nvPr>
        </p:nvSpPr>
        <p:spPr/>
        <p:txBody>
          <a:bodyPr/>
          <a:lstStyle/>
          <a:p>
            <a:fld id="{FD2B9708-FD8E-4CCA-BCA6-A06015ED0904}" type="slidenum">
              <a:rPr lang="en-GB" smtClean="0"/>
              <a:t>10</a:t>
            </a:fld>
            <a:endParaRPr lang="en-GB"/>
          </a:p>
        </p:txBody>
      </p:sp>
    </p:spTree>
    <p:extLst>
      <p:ext uri="{BB962C8B-B14F-4D97-AF65-F5344CB8AC3E}">
        <p14:creationId xmlns:p14="http://schemas.microsoft.com/office/powerpoint/2010/main" val="2371349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https://www.gooletimes.info/News/article/New%20social%20supermarket%20opens</a:t>
            </a:r>
          </a:p>
        </p:txBody>
      </p:sp>
      <p:sp>
        <p:nvSpPr>
          <p:cNvPr id="4" name="Slide Number Placeholder 3"/>
          <p:cNvSpPr>
            <a:spLocks noGrp="1"/>
          </p:cNvSpPr>
          <p:nvPr>
            <p:ph type="sldNum" sz="quarter" idx="5"/>
          </p:nvPr>
        </p:nvSpPr>
        <p:spPr/>
        <p:txBody>
          <a:bodyPr/>
          <a:lstStyle/>
          <a:p>
            <a:fld id="{FD2B9708-FD8E-4CCA-BCA6-A06015ED0904}" type="slidenum">
              <a:rPr lang="en-GB" smtClean="0"/>
              <a:t>11</a:t>
            </a:fld>
            <a:endParaRPr lang="en-GB"/>
          </a:p>
        </p:txBody>
      </p:sp>
    </p:spTree>
    <p:extLst>
      <p:ext uri="{BB962C8B-B14F-4D97-AF65-F5344CB8AC3E}">
        <p14:creationId xmlns:p14="http://schemas.microsoft.com/office/powerpoint/2010/main" val="1651724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Leeds Food Insecurity Taskforce brought together  Leeds City Council including Financial Inclusion Team, Catering Leeds, Children &amp; Families and Adults and Health.  Food Partnerships and wider food systems representatives such as Leeds Food Aid Network,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Fareshare</a:t>
            </a:r>
            <a:r>
              <a:rPr lang="en-GB" sz="1200" dirty="0">
                <a:effectLst/>
                <a:latin typeface="Calibri" panose="020F0502020204030204" pitchFamily="34" charset="0"/>
                <a:ea typeface="Calibri" panose="020F0502020204030204" pitchFamily="34" charset="0"/>
                <a:cs typeface="Times New Roman" panose="02020603050405020304" pitchFamily="18" charset="0"/>
              </a:rPr>
              <a:t> Yorkshire, Rethink Food, Trussell Trust, Foodwise,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Foodcycle</a:t>
            </a:r>
            <a:r>
              <a:rPr lang="en-GB" sz="1200" dirty="0">
                <a:effectLst/>
                <a:latin typeface="Calibri" panose="020F0502020204030204" pitchFamily="34" charset="0"/>
                <a:ea typeface="Calibri" panose="020F0502020204030204" pitchFamily="34" charset="0"/>
                <a:cs typeface="Times New Roman" panose="02020603050405020304" pitchFamily="18" charset="0"/>
              </a:rPr>
              <a:t>. Academic partners including University of Leeds Voluntary and community sector organisations including Voluntary Action Leeds.</a:t>
            </a:r>
          </a:p>
          <a:p>
            <a:endParaRPr lang="en-GB" dirty="0"/>
          </a:p>
          <a:p>
            <a:r>
              <a:rPr lang="en-GB" dirty="0"/>
              <a:t>Image: Page 7 of the Food Resilience Toolkit </a:t>
            </a:r>
          </a:p>
          <a:p>
            <a:endParaRPr lang="en-GB" dirty="0"/>
          </a:p>
          <a:p>
            <a:r>
              <a:rPr lang="en-GB" dirty="0"/>
              <a:t>https://foodwiseleeds.org/project/food-resilience/</a:t>
            </a:r>
          </a:p>
        </p:txBody>
      </p:sp>
      <p:sp>
        <p:nvSpPr>
          <p:cNvPr id="4" name="Slide Number Placeholder 3"/>
          <p:cNvSpPr>
            <a:spLocks noGrp="1"/>
          </p:cNvSpPr>
          <p:nvPr>
            <p:ph type="sldNum" sz="quarter" idx="5"/>
          </p:nvPr>
        </p:nvSpPr>
        <p:spPr/>
        <p:txBody>
          <a:bodyPr/>
          <a:lstStyle/>
          <a:p>
            <a:fld id="{FD2B9708-FD8E-4CCA-BCA6-A06015ED0904}" type="slidenum">
              <a:rPr lang="en-GB" smtClean="0"/>
              <a:t>12</a:t>
            </a:fld>
            <a:endParaRPr lang="en-GB"/>
          </a:p>
        </p:txBody>
      </p:sp>
    </p:spTree>
    <p:extLst>
      <p:ext uri="{BB962C8B-B14F-4D97-AF65-F5344CB8AC3E}">
        <p14:creationId xmlns:p14="http://schemas.microsoft.com/office/powerpoint/2010/main" val="2026596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https://www.changing-lives-together.org.uk/cheshire-food-hub</a:t>
            </a:r>
          </a:p>
          <a:p>
            <a:endParaRPr lang="en-GB" dirty="0"/>
          </a:p>
          <a:p>
            <a:r>
              <a:rPr lang="en-GB" dirty="0"/>
              <a:t>Source: https://selbydistrictavs.org.uk/wp-content/uploads/2021/10/Food-insecurity-understanding-local-delivery-impact-and-innovation-in-the-North_compressed.pdf</a:t>
            </a:r>
          </a:p>
        </p:txBody>
      </p:sp>
      <p:sp>
        <p:nvSpPr>
          <p:cNvPr id="4" name="Slide Number Placeholder 3"/>
          <p:cNvSpPr>
            <a:spLocks noGrp="1"/>
          </p:cNvSpPr>
          <p:nvPr>
            <p:ph type="sldNum" sz="quarter" idx="5"/>
          </p:nvPr>
        </p:nvSpPr>
        <p:spPr/>
        <p:txBody>
          <a:bodyPr/>
          <a:lstStyle/>
          <a:p>
            <a:fld id="{FD2B9708-FD8E-4CCA-BCA6-A06015ED0904}" type="slidenum">
              <a:rPr lang="en-GB" smtClean="0"/>
              <a:t>13</a:t>
            </a:fld>
            <a:endParaRPr lang="en-GB"/>
          </a:p>
        </p:txBody>
      </p:sp>
    </p:spTree>
    <p:extLst>
      <p:ext uri="{BB962C8B-B14F-4D97-AF65-F5344CB8AC3E}">
        <p14:creationId xmlns:p14="http://schemas.microsoft.com/office/powerpoint/2010/main" val="1083877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screenshot from inside a food bank from http://www.church-poverty.org.uk/edgelands/</a:t>
            </a:r>
          </a:p>
          <a:p>
            <a:endParaRPr lang="en-GB" dirty="0"/>
          </a:p>
          <a:p>
            <a:r>
              <a:rPr lang="en-GB" dirty="0"/>
              <a:t>https://www.sustainweb.org/foodpower/map/blackburn_with_darwen_food_partnership/</a:t>
            </a:r>
          </a:p>
          <a:p>
            <a:endParaRPr lang="en-GB" dirty="0"/>
          </a:p>
          <a:p>
            <a:pPr algn="l"/>
            <a:r>
              <a:rPr lang="en-GB" b="0" i="0" dirty="0">
                <a:solidFill>
                  <a:srgbClr val="000000"/>
                </a:solidFill>
                <a:effectLst/>
                <a:latin typeface="Inter"/>
              </a:rPr>
              <a:t>Members: Over 40 orgs/depts involved to date, all committed to developing food poverty strategy. Public Health Blackburn with Darwen (</a:t>
            </a:r>
            <a:r>
              <a:rPr lang="en-GB" b="0" i="0" dirty="0" err="1">
                <a:solidFill>
                  <a:srgbClr val="000000"/>
                </a:solidFill>
                <a:effectLst/>
                <a:latin typeface="Inter"/>
              </a:rPr>
              <a:t>BwD</a:t>
            </a:r>
            <a:r>
              <a:rPr lang="en-GB" b="0" i="0" dirty="0">
                <a:solidFill>
                  <a:srgbClr val="000000"/>
                </a:solidFill>
                <a:effectLst/>
                <a:latin typeface="Inter"/>
              </a:rPr>
              <a:t>) Eat Well Strategy; adopted by Borough Council, CCG, East Lancashire Hospitals Trust. Involved VCFS sector - Together Lancashire (supports faith/community groups, experience of networking those responding to food poverty), Healthwatch, Housing </a:t>
            </a:r>
            <a:r>
              <a:rPr lang="en-GB" b="0" i="0" dirty="0" err="1">
                <a:solidFill>
                  <a:srgbClr val="000000"/>
                </a:solidFill>
                <a:effectLst/>
                <a:latin typeface="Inter"/>
              </a:rPr>
              <a:t>Assns</a:t>
            </a:r>
            <a:r>
              <a:rPr lang="en-GB" b="0" i="0" dirty="0">
                <a:solidFill>
                  <a:srgbClr val="000000"/>
                </a:solidFill>
                <a:effectLst/>
                <a:latin typeface="Inter"/>
              </a:rPr>
              <a:t>, mental health, children and youth support services, growing projects, primary and secondary schools.</a:t>
            </a:r>
          </a:p>
          <a:p>
            <a:pPr algn="l"/>
            <a:r>
              <a:rPr lang="en-GB" b="0" i="0" dirty="0">
                <a:solidFill>
                  <a:srgbClr val="000000"/>
                </a:solidFill>
                <a:effectLst/>
                <a:latin typeface="Inter"/>
              </a:rPr>
              <a:t>Established: 14 September 2017 - although the Eat Well Strategy group had been meeting for over 12 months prior to that.</a:t>
            </a:r>
          </a:p>
          <a:p>
            <a:endParaRPr lang="en-GB" dirty="0"/>
          </a:p>
        </p:txBody>
      </p:sp>
      <p:sp>
        <p:nvSpPr>
          <p:cNvPr id="4" name="Slide Number Placeholder 3"/>
          <p:cNvSpPr>
            <a:spLocks noGrp="1"/>
          </p:cNvSpPr>
          <p:nvPr>
            <p:ph type="sldNum" sz="quarter" idx="5"/>
          </p:nvPr>
        </p:nvSpPr>
        <p:spPr/>
        <p:txBody>
          <a:bodyPr/>
          <a:lstStyle/>
          <a:p>
            <a:fld id="{FD2B9708-FD8E-4CCA-BCA6-A06015ED0904}" type="slidenum">
              <a:rPr lang="en-GB" smtClean="0"/>
              <a:t>14</a:t>
            </a:fld>
            <a:endParaRPr lang="en-GB"/>
          </a:p>
        </p:txBody>
      </p:sp>
    </p:spTree>
    <p:extLst>
      <p:ext uri="{BB962C8B-B14F-4D97-AF65-F5344CB8AC3E}">
        <p14:creationId xmlns:p14="http://schemas.microsoft.com/office/powerpoint/2010/main" val="4082949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000000"/>
                </a:solidFill>
                <a:effectLst/>
                <a:latin typeface="Inter"/>
              </a:rPr>
              <a:t>North West, North East and Yorkshire</a:t>
            </a:r>
            <a:endParaRPr lang="en-GB" b="0" i="0" dirty="0">
              <a:solidFill>
                <a:srgbClr val="000000"/>
              </a:solidFill>
              <a:effectLst/>
              <a:latin typeface="Inter"/>
            </a:endParaRPr>
          </a:p>
          <a:p>
            <a:pPr marL="240853" indent="-240853">
              <a:buFont typeface="+mj-lt"/>
              <a:buAutoNum type="arabicPeriod"/>
            </a:pPr>
            <a:r>
              <a:rPr lang="en-GB" b="0" i="0" dirty="0">
                <a:solidFill>
                  <a:srgbClr val="000000"/>
                </a:solidFill>
                <a:effectLst/>
                <a:latin typeface="Inter"/>
              </a:rPr>
              <a:t>Food Poverty in Doncaster: 2019 Action Plan (</a:t>
            </a:r>
            <a:r>
              <a:rPr lang="en-GB" b="0" i="0" dirty="0">
                <a:solidFill>
                  <a:srgbClr val="000000"/>
                </a:solidFill>
                <a:effectLst/>
                <a:latin typeface="Inter"/>
                <a:hlinkClick r:id="rId3"/>
              </a:rPr>
              <a:t>Doncaster, 2019</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Food insecurity: Understanding local delivery, impact and innovation in the North (</a:t>
            </a:r>
            <a:r>
              <a:rPr lang="en-GB" b="0" i="0" dirty="0">
                <a:solidFill>
                  <a:srgbClr val="000000"/>
                </a:solidFill>
                <a:effectLst/>
                <a:latin typeface="Inter"/>
                <a:hlinkClick r:id="rId4"/>
              </a:rPr>
              <a:t>East Riding, 2021</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Food Poverty Strategy 2021 (</a:t>
            </a:r>
            <a:r>
              <a:rPr lang="en-GB" b="0" i="0" dirty="0">
                <a:solidFill>
                  <a:srgbClr val="000000"/>
                </a:solidFill>
                <a:effectLst/>
                <a:latin typeface="Inter"/>
                <a:hlinkClick r:id="rId5"/>
              </a:rPr>
              <a:t>East Riding, 2021</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Food Poverty Action Plan for Greater Manchester (</a:t>
            </a:r>
            <a:r>
              <a:rPr lang="en-GB" b="0" i="0" dirty="0">
                <a:solidFill>
                  <a:srgbClr val="000000"/>
                </a:solidFill>
                <a:effectLst/>
                <a:latin typeface="Inter"/>
                <a:hlinkClick r:id="rId6"/>
              </a:rPr>
              <a:t>Greater Manchester, 2019</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Lancaster District Food Poverty Alliance: Our Five Year Action Plan (</a:t>
            </a:r>
            <a:r>
              <a:rPr lang="en-GB" b="0" i="0" dirty="0">
                <a:solidFill>
                  <a:srgbClr val="000000"/>
                </a:solidFill>
                <a:effectLst/>
                <a:latin typeface="Inter"/>
                <a:hlinkClick r:id="rId7"/>
              </a:rPr>
              <a:t>Lancaster, 2021</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Definition of food poverty (</a:t>
            </a:r>
            <a:r>
              <a:rPr lang="en-GB" b="0" i="0" dirty="0">
                <a:solidFill>
                  <a:srgbClr val="000000"/>
                </a:solidFill>
                <a:effectLst/>
                <a:latin typeface="Inter"/>
                <a:hlinkClick r:id="rId8"/>
              </a:rPr>
              <a:t>Liverpool, 2016</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Good Food Plan (</a:t>
            </a:r>
            <a:r>
              <a:rPr lang="en-GB" b="0" i="0" dirty="0">
                <a:solidFill>
                  <a:srgbClr val="000000"/>
                </a:solidFill>
                <a:effectLst/>
                <a:latin typeface="Inter"/>
                <a:hlinkClick r:id="rId9"/>
              </a:rPr>
              <a:t>Liverpool, 2021</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VS6 Sustainable and Affordable Food Assembly Report (</a:t>
            </a:r>
            <a:r>
              <a:rPr lang="en-GB" b="0" i="0" dirty="0">
                <a:solidFill>
                  <a:srgbClr val="000000"/>
                </a:solidFill>
                <a:effectLst/>
                <a:latin typeface="Inter"/>
                <a:hlinkClick r:id="rId10"/>
              </a:rPr>
              <a:t>Liverpool City Region, 2021</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Seeking justice: How to understand and end food poverty in York (</a:t>
            </a:r>
            <a:r>
              <a:rPr lang="en-GB" b="0" i="0" dirty="0">
                <a:solidFill>
                  <a:srgbClr val="000000"/>
                </a:solidFill>
                <a:effectLst/>
                <a:latin typeface="Inter"/>
                <a:hlinkClick r:id="rId11"/>
              </a:rPr>
              <a:t>York, 2019</a:t>
            </a:r>
            <a:r>
              <a:rPr lang="en-GB" b="0" i="0" dirty="0">
                <a:solidFill>
                  <a:srgbClr val="000000"/>
                </a:solidFill>
                <a:effectLst/>
                <a:latin typeface="Inter"/>
              </a:rPr>
              <a:t>)</a:t>
            </a:r>
          </a:p>
          <a:p>
            <a:endParaRPr lang="en-GB" b="1" i="0" dirty="0">
              <a:solidFill>
                <a:srgbClr val="000000"/>
              </a:solidFill>
              <a:effectLst/>
              <a:latin typeface="Inter"/>
            </a:endParaRPr>
          </a:p>
          <a:p>
            <a:r>
              <a:rPr lang="en-GB" b="1" i="0" dirty="0">
                <a:solidFill>
                  <a:srgbClr val="000000"/>
                </a:solidFill>
                <a:effectLst/>
                <a:latin typeface="Inter"/>
              </a:rPr>
              <a:t>East of England and Midlands</a:t>
            </a:r>
            <a:endParaRPr lang="en-GB" b="0" i="0" dirty="0">
              <a:solidFill>
                <a:srgbClr val="000000"/>
              </a:solidFill>
              <a:effectLst/>
              <a:latin typeface="Inter"/>
            </a:endParaRPr>
          </a:p>
          <a:p>
            <a:pPr marL="240853" indent="-240853">
              <a:buFont typeface="+mj-lt"/>
              <a:buAutoNum type="arabicPeriod"/>
            </a:pPr>
            <a:r>
              <a:rPr lang="en-GB" b="0" i="0" dirty="0">
                <a:solidFill>
                  <a:srgbClr val="000000"/>
                </a:solidFill>
                <a:effectLst/>
                <a:latin typeface="Inter"/>
              </a:rPr>
              <a:t>Food insecurity in Birmingham - A city-level response? (</a:t>
            </a:r>
            <a:r>
              <a:rPr lang="en-GB" b="0" i="0" dirty="0">
                <a:solidFill>
                  <a:srgbClr val="000000"/>
                </a:solidFill>
                <a:effectLst/>
                <a:latin typeface="Inter"/>
                <a:hlinkClick r:id="rId12"/>
              </a:rPr>
              <a:t>Birmingham, 2015</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A collaborative action plan for Cambridge (</a:t>
            </a:r>
            <a:r>
              <a:rPr lang="en-GB" b="0" i="0" dirty="0">
                <a:solidFill>
                  <a:srgbClr val="000000"/>
                </a:solidFill>
                <a:effectLst/>
                <a:latin typeface="Inter"/>
                <a:hlinkClick r:id="rId13"/>
              </a:rPr>
              <a:t>Cambridge, 2019</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Towards a collaborative food action plan (</a:t>
            </a:r>
            <a:r>
              <a:rPr lang="en-GB" b="0" i="0" dirty="0">
                <a:solidFill>
                  <a:srgbClr val="000000"/>
                </a:solidFill>
                <a:effectLst/>
                <a:latin typeface="Inter"/>
                <a:hlinkClick r:id="rId14"/>
              </a:rPr>
              <a:t>Cambridge, 2018</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Informing the Hertfordshire Food Poverty Needs Assessment (</a:t>
            </a:r>
            <a:r>
              <a:rPr lang="en-GB" b="0" i="0" dirty="0">
                <a:solidFill>
                  <a:srgbClr val="000000"/>
                </a:solidFill>
                <a:effectLst/>
                <a:latin typeface="Inter"/>
                <a:hlinkClick r:id="rId15"/>
              </a:rPr>
              <a:t>Hertfordshire</a:t>
            </a:r>
            <a:r>
              <a:rPr lang="en-GB" b="0" i="0" dirty="0">
                <a:solidFill>
                  <a:srgbClr val="000000"/>
                </a:solidFill>
                <a:effectLst/>
                <a:latin typeface="Inter"/>
                <a:hlinkClick r:id="rId16"/>
              </a:rPr>
              <a:t>, 2021</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Luton Food Poverty Alliance: Action Plan (</a:t>
            </a:r>
            <a:r>
              <a:rPr lang="en-GB" b="0" i="0" dirty="0">
                <a:solidFill>
                  <a:srgbClr val="000000"/>
                </a:solidFill>
                <a:effectLst/>
                <a:latin typeface="Inter"/>
                <a:hlinkClick r:id="rId17"/>
              </a:rPr>
              <a:t>Luton, 2020</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Food Poverty Network Pilot Project Evaluation (</a:t>
            </a:r>
            <a:r>
              <a:rPr lang="en-GB" b="0" i="0" dirty="0">
                <a:solidFill>
                  <a:srgbClr val="000000"/>
                </a:solidFill>
                <a:effectLst/>
                <a:latin typeface="Inter"/>
                <a:hlinkClick r:id="rId18"/>
              </a:rPr>
              <a:t>Northamptonshire, 2013</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Food Poverty Action Plan (</a:t>
            </a:r>
            <a:r>
              <a:rPr lang="en-GB" b="0" i="0" dirty="0">
                <a:solidFill>
                  <a:srgbClr val="000000"/>
                </a:solidFill>
                <a:effectLst/>
                <a:latin typeface="Inter"/>
                <a:hlinkClick r:id="rId19"/>
              </a:rPr>
              <a:t>Norwich, 2019</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Food Power Action Plan (</a:t>
            </a:r>
            <a:r>
              <a:rPr lang="en-GB" b="0" i="0" dirty="0">
                <a:solidFill>
                  <a:srgbClr val="000000"/>
                </a:solidFill>
                <a:effectLst/>
                <a:latin typeface="Inter"/>
                <a:hlinkClick r:id="rId20"/>
              </a:rPr>
              <a:t>Sandwell, 2019</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Menu for Action (</a:t>
            </a:r>
            <a:r>
              <a:rPr lang="en-GB" b="0" i="0" dirty="0">
                <a:solidFill>
                  <a:srgbClr val="000000"/>
                </a:solidFill>
                <a:effectLst/>
                <a:latin typeface="Inter"/>
                <a:hlinkClick r:id="rId21"/>
              </a:rPr>
              <a:t>Shropshire, 2018</a:t>
            </a:r>
            <a:r>
              <a:rPr lang="en-GB" b="0" i="0" dirty="0">
                <a:solidFill>
                  <a:srgbClr val="000000"/>
                </a:solidFill>
                <a:effectLst/>
                <a:latin typeface="Inter"/>
              </a:rPr>
              <a:t>)</a:t>
            </a:r>
          </a:p>
          <a:p>
            <a:pPr marL="240853" indent="-240853">
              <a:buFont typeface="+mj-lt"/>
              <a:buAutoNum type="arabicPeriod"/>
            </a:pPr>
            <a:endParaRPr lang="en-GB" b="0" i="0" dirty="0">
              <a:solidFill>
                <a:srgbClr val="000000"/>
              </a:solidFill>
              <a:effectLst/>
              <a:latin typeface="Inter"/>
            </a:endParaRPr>
          </a:p>
          <a:p>
            <a:r>
              <a:rPr lang="en-GB" b="1" i="0" dirty="0">
                <a:solidFill>
                  <a:srgbClr val="000000"/>
                </a:solidFill>
                <a:effectLst/>
                <a:latin typeface="Inter"/>
              </a:rPr>
              <a:t>London</a:t>
            </a:r>
            <a:endParaRPr lang="en-GB" b="0" i="0" dirty="0">
              <a:solidFill>
                <a:srgbClr val="000000"/>
              </a:solidFill>
              <a:effectLst/>
              <a:latin typeface="Inter"/>
            </a:endParaRPr>
          </a:p>
          <a:p>
            <a:pPr marL="240853" indent="-240853">
              <a:buFont typeface="+mj-lt"/>
              <a:buAutoNum type="arabicPeriod"/>
            </a:pPr>
            <a:r>
              <a:rPr lang="en-GB" b="0" i="0" dirty="0">
                <a:solidFill>
                  <a:srgbClr val="000000"/>
                </a:solidFill>
                <a:effectLst/>
                <a:latin typeface="Inter"/>
              </a:rPr>
              <a:t>Food Secure Barnet: Action Plan 2019 - 2021 (</a:t>
            </a:r>
            <a:r>
              <a:rPr lang="en-GB" b="0" i="0" dirty="0">
                <a:solidFill>
                  <a:srgbClr val="000000"/>
                </a:solidFill>
                <a:effectLst/>
                <a:latin typeface="Inter"/>
                <a:hlinkClick r:id="rId22"/>
              </a:rPr>
              <a:t>Barnet, 2019</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The Use of Food Banks in Brent (</a:t>
            </a:r>
            <a:r>
              <a:rPr lang="en-GB" b="0" i="0" dirty="0">
                <a:solidFill>
                  <a:srgbClr val="000000"/>
                </a:solidFill>
                <a:effectLst/>
                <a:latin typeface="Inter"/>
                <a:hlinkClick r:id="rId23"/>
              </a:rPr>
              <a:t>Brent, 2017</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The Collaborative Framework for Action 2020 – 2025 (</a:t>
            </a:r>
            <a:r>
              <a:rPr lang="en-GB" b="0" i="0" dirty="0">
                <a:solidFill>
                  <a:srgbClr val="000000"/>
                </a:solidFill>
                <a:effectLst/>
                <a:latin typeface="Inter"/>
                <a:hlinkClick r:id="rId24"/>
              </a:rPr>
              <a:t>Camden, 2021</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Food poverty in Camden and Islington (</a:t>
            </a:r>
            <a:r>
              <a:rPr lang="en-GB" b="0" i="0" dirty="0">
                <a:solidFill>
                  <a:srgbClr val="000000"/>
                </a:solidFill>
                <a:effectLst/>
                <a:latin typeface="Inter"/>
                <a:hlinkClick r:id="rId25"/>
              </a:rPr>
              <a:t>Camden &amp; Islington, 2018</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Food Poverty Action Plan (</a:t>
            </a:r>
            <a:r>
              <a:rPr lang="en-GB" b="0" i="0" dirty="0">
                <a:solidFill>
                  <a:srgbClr val="000000"/>
                </a:solidFill>
                <a:effectLst/>
                <a:latin typeface="Inter"/>
                <a:hlinkClick r:id="rId26"/>
              </a:rPr>
              <a:t>Croydon, 2017</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Good Food in Greenwich Food Poverty Action Plan (</a:t>
            </a:r>
            <a:r>
              <a:rPr lang="en-GB" b="0" i="0" dirty="0">
                <a:solidFill>
                  <a:srgbClr val="000000"/>
                </a:solidFill>
                <a:effectLst/>
                <a:latin typeface="Inter"/>
                <a:hlinkClick r:id="rId27"/>
              </a:rPr>
              <a:t>Greenwich, 2018</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Food Poverty - summary report (</a:t>
            </a:r>
            <a:r>
              <a:rPr lang="en-GB" b="0" i="0" dirty="0">
                <a:solidFill>
                  <a:srgbClr val="000000"/>
                </a:solidFill>
                <a:effectLst/>
                <a:latin typeface="Inter"/>
                <a:hlinkClick r:id="rId28"/>
              </a:rPr>
              <a:t>Greenwich, 2017</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Food Poverty Needs Assessment - full report (</a:t>
            </a:r>
            <a:r>
              <a:rPr lang="en-GB" b="0" i="0" dirty="0">
                <a:solidFill>
                  <a:srgbClr val="000000"/>
                </a:solidFill>
                <a:effectLst/>
                <a:latin typeface="Inter"/>
                <a:hlinkClick r:id="rId29"/>
              </a:rPr>
              <a:t>Greenwich, 2016</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Hackney Food Poverty Action Plan (</a:t>
            </a:r>
            <a:r>
              <a:rPr lang="en-GB" b="0" i="0" dirty="0">
                <a:solidFill>
                  <a:srgbClr val="000000"/>
                </a:solidFill>
                <a:effectLst/>
                <a:latin typeface="Inter"/>
                <a:hlinkClick r:id="rId30"/>
              </a:rPr>
              <a:t>Hackney, 2020</a:t>
            </a:r>
            <a:r>
              <a:rPr lang="en-GB" b="0" i="0" dirty="0">
                <a:solidFill>
                  <a:srgbClr val="000000"/>
                </a:solidFill>
                <a:effectLst/>
                <a:latin typeface="Inter"/>
              </a:rPr>
              <a:t>) </a:t>
            </a:r>
          </a:p>
          <a:p>
            <a:pPr marL="240853" indent="-240853">
              <a:buFont typeface="+mj-lt"/>
              <a:buAutoNum type="arabicPeriod"/>
            </a:pPr>
            <a:r>
              <a:rPr lang="en-GB" b="0" i="0" dirty="0">
                <a:solidFill>
                  <a:srgbClr val="000000"/>
                </a:solidFill>
                <a:effectLst/>
                <a:latin typeface="Inter"/>
              </a:rPr>
              <a:t>Food Poverty Action Plan for Hammersmith &amp; Fulham (</a:t>
            </a:r>
            <a:r>
              <a:rPr lang="en-GB" b="0" i="0" dirty="0">
                <a:solidFill>
                  <a:srgbClr val="000000"/>
                </a:solidFill>
                <a:effectLst/>
                <a:latin typeface="Inter"/>
                <a:hlinkClick r:id="rId31"/>
              </a:rPr>
              <a:t>Hammersmith &amp; Fulham, 2014</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Islington Food Poverty Action Plan 2019 - 2022 (</a:t>
            </a:r>
            <a:r>
              <a:rPr lang="en-GB" b="0" i="0" dirty="0">
                <a:solidFill>
                  <a:srgbClr val="000000"/>
                </a:solidFill>
                <a:effectLst/>
                <a:latin typeface="Inter"/>
                <a:hlinkClick r:id="rId32"/>
              </a:rPr>
              <a:t>Islington, 2019</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Cooking Up Ideas (</a:t>
            </a:r>
            <a:r>
              <a:rPr lang="en-GB" b="0" i="0" dirty="0">
                <a:solidFill>
                  <a:srgbClr val="000000"/>
                </a:solidFill>
                <a:effectLst/>
                <a:latin typeface="Inter"/>
                <a:hlinkClick r:id="rId33"/>
              </a:rPr>
              <a:t>Kensington &amp; Chelsea, 2016</a:t>
            </a:r>
            <a:r>
              <a:rPr lang="en-GB" b="0" i="0" dirty="0">
                <a:solidFill>
                  <a:srgbClr val="000000"/>
                </a:solidFill>
                <a:effectLst/>
                <a:latin typeface="Inter"/>
              </a:rPr>
              <a:t>)  </a:t>
            </a:r>
          </a:p>
          <a:p>
            <a:pPr marL="240853" indent="-240853">
              <a:buFont typeface="+mj-lt"/>
              <a:buAutoNum type="arabicPeriod"/>
            </a:pPr>
            <a:r>
              <a:rPr lang="en-GB" b="0" i="0" dirty="0">
                <a:solidFill>
                  <a:srgbClr val="000000"/>
                </a:solidFill>
                <a:effectLst/>
                <a:latin typeface="Inter"/>
              </a:rPr>
              <a:t>Food for thought: Food insecurity in 21st century Kingston (</a:t>
            </a:r>
            <a:r>
              <a:rPr lang="en-GB" b="0" i="0" dirty="0">
                <a:solidFill>
                  <a:srgbClr val="000000"/>
                </a:solidFill>
                <a:effectLst/>
                <a:latin typeface="Inter"/>
                <a:hlinkClick r:id="rId34"/>
              </a:rPr>
              <a:t>Kingston, 2018</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Lambeth Food Poverty and </a:t>
            </a:r>
            <a:r>
              <a:rPr lang="en-GB" b="0" i="0" dirty="0" err="1">
                <a:solidFill>
                  <a:srgbClr val="000000"/>
                </a:solidFill>
                <a:effectLst/>
                <a:latin typeface="Inter"/>
              </a:rPr>
              <a:t>Insecuirty</a:t>
            </a:r>
            <a:r>
              <a:rPr lang="en-GB" b="0" i="0" dirty="0">
                <a:solidFill>
                  <a:srgbClr val="000000"/>
                </a:solidFill>
                <a:effectLst/>
                <a:latin typeface="Inter"/>
              </a:rPr>
              <a:t> Action Plan 2021-2024 (</a:t>
            </a:r>
            <a:r>
              <a:rPr lang="en-GB" b="0" i="0" dirty="0">
                <a:solidFill>
                  <a:srgbClr val="000000"/>
                </a:solidFill>
                <a:effectLst/>
                <a:latin typeface="Inter"/>
                <a:hlinkClick r:id="rId35"/>
              </a:rPr>
              <a:t>Lambeth, 2021</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Lambeth Food Insecurity Report (</a:t>
            </a:r>
            <a:r>
              <a:rPr lang="en-GB" b="0" i="0" dirty="0">
                <a:solidFill>
                  <a:srgbClr val="000000"/>
                </a:solidFill>
                <a:effectLst/>
                <a:latin typeface="Inter"/>
                <a:hlinkClick r:id="rId36"/>
              </a:rPr>
              <a:t>Lambeth, 2017</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Putting Food On The Table (</a:t>
            </a:r>
            <a:r>
              <a:rPr lang="en-GB" b="0" i="0" dirty="0">
                <a:solidFill>
                  <a:srgbClr val="000000"/>
                </a:solidFill>
                <a:effectLst/>
                <a:latin typeface="Inter"/>
                <a:hlinkClick r:id="rId37"/>
              </a:rPr>
              <a:t>Lewisham, 2014</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London Food Strategy and Implementation Plan (</a:t>
            </a:r>
            <a:r>
              <a:rPr lang="en-GB" b="0" i="0" dirty="0">
                <a:solidFill>
                  <a:srgbClr val="000000"/>
                </a:solidFill>
                <a:effectLst/>
                <a:latin typeface="Inter"/>
                <a:hlinkClick r:id="rId38"/>
              </a:rPr>
              <a:t>London, 2018</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Beyond the Food Bank: London Food Poverty Profile 2018 (</a:t>
            </a:r>
            <a:r>
              <a:rPr lang="en-GB" b="0" i="0" dirty="0">
                <a:solidFill>
                  <a:srgbClr val="000000"/>
                </a:solidFill>
                <a:effectLst/>
                <a:latin typeface="Inter"/>
                <a:hlinkClick r:id="rId39"/>
              </a:rPr>
              <a:t>London, 2018</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A Food Poverty Action Plan for </a:t>
            </a:r>
            <a:r>
              <a:rPr lang="en-GB" b="0" i="0" dirty="0" err="1">
                <a:solidFill>
                  <a:srgbClr val="000000"/>
                </a:solidFill>
                <a:effectLst/>
                <a:latin typeface="Inter"/>
              </a:rPr>
              <a:t>Mertion</a:t>
            </a:r>
            <a:r>
              <a:rPr lang="en-GB" b="0" i="0" dirty="0">
                <a:solidFill>
                  <a:srgbClr val="000000"/>
                </a:solidFill>
                <a:effectLst/>
                <a:latin typeface="Inter"/>
              </a:rPr>
              <a:t> 2018-2020 (</a:t>
            </a:r>
            <a:r>
              <a:rPr lang="en-GB" b="0" i="0" dirty="0">
                <a:solidFill>
                  <a:srgbClr val="000000"/>
                </a:solidFill>
                <a:effectLst/>
                <a:latin typeface="Inter"/>
                <a:hlinkClick r:id="rId40"/>
              </a:rPr>
              <a:t>Merton, 2018</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We are Food Secure. We are Newham (Newham, 2021 - </a:t>
            </a:r>
            <a:r>
              <a:rPr lang="en-GB" b="0" i="0" dirty="0">
                <a:solidFill>
                  <a:srgbClr val="000000"/>
                </a:solidFill>
                <a:effectLst/>
                <a:latin typeface="Inter"/>
                <a:hlinkClick r:id="rId41"/>
              </a:rPr>
              <a:t>full document</a:t>
            </a:r>
            <a:r>
              <a:rPr lang="en-GB" b="0" i="0" dirty="0">
                <a:solidFill>
                  <a:srgbClr val="000000"/>
                </a:solidFill>
                <a:effectLst/>
                <a:latin typeface="Inter"/>
              </a:rPr>
              <a:t>/ </a:t>
            </a:r>
            <a:r>
              <a:rPr lang="en-GB" b="0" i="0" dirty="0">
                <a:solidFill>
                  <a:srgbClr val="000000"/>
                </a:solidFill>
                <a:effectLst/>
                <a:latin typeface="Inter"/>
                <a:hlinkClick r:id="rId42"/>
              </a:rPr>
              <a:t>online summary</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Redbridge Food Poverty Action Plan (</a:t>
            </a:r>
            <a:r>
              <a:rPr lang="en-GB" b="0" i="0" dirty="0">
                <a:solidFill>
                  <a:srgbClr val="000000"/>
                </a:solidFill>
                <a:effectLst/>
                <a:latin typeface="Inter"/>
                <a:hlinkClick r:id="rId43"/>
              </a:rPr>
              <a:t>Redbridge, 2017</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A borough-wide action plan to increase household food insecurity (</a:t>
            </a:r>
            <a:r>
              <a:rPr lang="en-GB" b="0" i="0" dirty="0">
                <a:solidFill>
                  <a:srgbClr val="000000"/>
                </a:solidFill>
                <a:effectLst/>
                <a:latin typeface="Inter"/>
                <a:hlinkClick r:id="rId44"/>
              </a:rPr>
              <a:t>Southwark, 2019, 2021</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Food Poverty Needs Assessment (</a:t>
            </a:r>
            <a:r>
              <a:rPr lang="en-GB" b="0" i="0" dirty="0">
                <a:solidFill>
                  <a:srgbClr val="000000"/>
                </a:solidFill>
                <a:effectLst/>
                <a:latin typeface="Inter"/>
                <a:hlinkClick r:id="rId45"/>
              </a:rPr>
              <a:t>Sutton, 2015</a:t>
            </a:r>
            <a:r>
              <a:rPr lang="en-GB" b="0" i="0" dirty="0">
                <a:solidFill>
                  <a:srgbClr val="000000"/>
                </a:solidFill>
                <a:effectLst/>
                <a:latin typeface="Inter"/>
              </a:rPr>
              <a:t>)   </a:t>
            </a:r>
          </a:p>
          <a:p>
            <a:pPr marL="240853" indent="-240853">
              <a:buFont typeface="+mj-lt"/>
              <a:buAutoNum type="arabicPeriod"/>
            </a:pPr>
            <a:r>
              <a:rPr lang="en-GB" b="0" i="0" dirty="0">
                <a:solidFill>
                  <a:srgbClr val="000000"/>
                </a:solidFill>
                <a:effectLst/>
                <a:latin typeface="Inter"/>
              </a:rPr>
              <a:t>Food Poverty Action Plan (</a:t>
            </a:r>
            <a:r>
              <a:rPr lang="en-GB" b="0" i="0" dirty="0">
                <a:solidFill>
                  <a:srgbClr val="000000"/>
                </a:solidFill>
                <a:effectLst/>
                <a:latin typeface="Inter"/>
                <a:hlinkClick r:id="rId46"/>
              </a:rPr>
              <a:t>Tower Hamlets, 2017</a:t>
            </a:r>
            <a:r>
              <a:rPr lang="en-GB" b="0" i="0" dirty="0">
                <a:solidFill>
                  <a:srgbClr val="000000"/>
                </a:solidFill>
                <a:effectLst/>
                <a:latin typeface="Inter"/>
              </a:rPr>
              <a:t>)   </a:t>
            </a:r>
          </a:p>
          <a:p>
            <a:pPr marL="240853" indent="-240853">
              <a:buFont typeface="+mj-lt"/>
              <a:buAutoNum type="arabicPeriod"/>
            </a:pPr>
            <a:r>
              <a:rPr lang="en-GB" b="0" i="0" dirty="0">
                <a:solidFill>
                  <a:srgbClr val="000000"/>
                </a:solidFill>
                <a:effectLst/>
                <a:latin typeface="Inter"/>
              </a:rPr>
              <a:t>Food Poverty Action Plan (</a:t>
            </a:r>
            <a:r>
              <a:rPr lang="en-GB" b="0" i="0" dirty="0">
                <a:solidFill>
                  <a:srgbClr val="000000"/>
                </a:solidFill>
                <a:effectLst/>
                <a:latin typeface="Inter"/>
                <a:hlinkClick r:id="rId47"/>
              </a:rPr>
              <a:t>Waltham Forest, 2019</a:t>
            </a:r>
            <a:r>
              <a:rPr lang="en-GB" b="0" i="0" dirty="0">
                <a:solidFill>
                  <a:srgbClr val="000000"/>
                </a:solidFill>
                <a:effectLst/>
                <a:latin typeface="Inter"/>
              </a:rPr>
              <a:t>)</a:t>
            </a:r>
          </a:p>
          <a:p>
            <a:endParaRPr lang="en-GB" b="1" i="0" dirty="0">
              <a:solidFill>
                <a:srgbClr val="000000"/>
              </a:solidFill>
              <a:effectLst/>
              <a:latin typeface="Inter"/>
            </a:endParaRPr>
          </a:p>
          <a:p>
            <a:r>
              <a:rPr lang="en-GB" b="1" i="0" dirty="0">
                <a:solidFill>
                  <a:srgbClr val="000000"/>
                </a:solidFill>
                <a:effectLst/>
                <a:latin typeface="Inter"/>
              </a:rPr>
              <a:t>South East and South West</a:t>
            </a:r>
            <a:endParaRPr lang="en-GB" b="0" i="0" dirty="0">
              <a:solidFill>
                <a:srgbClr val="000000"/>
              </a:solidFill>
              <a:effectLst/>
              <a:latin typeface="Inter"/>
            </a:endParaRPr>
          </a:p>
          <a:p>
            <a:pPr marL="240853" indent="-240853">
              <a:buFont typeface="+mj-lt"/>
              <a:buAutoNum type="arabicPeriod"/>
            </a:pPr>
            <a:r>
              <a:rPr lang="en-GB" b="0" i="0" dirty="0">
                <a:solidFill>
                  <a:srgbClr val="000000"/>
                </a:solidFill>
                <a:effectLst/>
                <a:latin typeface="Inter"/>
              </a:rPr>
              <a:t>Food Strategy Action Plan 2018 - 2023 (</a:t>
            </a:r>
            <a:r>
              <a:rPr lang="en-GB" b="0" i="0" dirty="0">
                <a:solidFill>
                  <a:srgbClr val="000000"/>
                </a:solidFill>
                <a:effectLst/>
                <a:latin typeface="Inter"/>
                <a:hlinkClick r:id="rId48"/>
              </a:rPr>
              <a:t>Brighton &amp; Hove, 2018</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Food Poverty Action Plan 2015 - 2018: Final progress report (</a:t>
            </a:r>
            <a:r>
              <a:rPr lang="en-GB" b="0" i="0" dirty="0">
                <a:solidFill>
                  <a:srgbClr val="000000"/>
                </a:solidFill>
                <a:effectLst/>
                <a:latin typeface="Inter"/>
                <a:hlinkClick r:id="rId49"/>
              </a:rPr>
              <a:t>Brighton &amp; Hove, 2018</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Food Poverty Action Plan 2015 - 2018 (</a:t>
            </a:r>
            <a:r>
              <a:rPr lang="en-GB" b="0" i="0" dirty="0">
                <a:solidFill>
                  <a:srgbClr val="000000"/>
                </a:solidFill>
                <a:effectLst/>
                <a:latin typeface="Inter"/>
                <a:hlinkClick r:id="rId50"/>
              </a:rPr>
              <a:t>Brighton &amp; Hove, 2015</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A Food Strategy for Exeter (</a:t>
            </a:r>
            <a:r>
              <a:rPr lang="en-GB" b="0" i="0" dirty="0">
                <a:solidFill>
                  <a:srgbClr val="000000"/>
                </a:solidFill>
                <a:effectLst/>
                <a:latin typeface="Inter"/>
                <a:hlinkClick r:id="rId51"/>
              </a:rPr>
              <a:t>Exeter, 2017</a:t>
            </a:r>
            <a:r>
              <a:rPr lang="en-GB" b="0" i="0" dirty="0">
                <a:solidFill>
                  <a:srgbClr val="000000"/>
                </a:solidFill>
                <a:effectLst/>
                <a:latin typeface="Inter"/>
              </a:rPr>
              <a:t>)  </a:t>
            </a:r>
          </a:p>
          <a:p>
            <a:pPr marL="240853" indent="-240853">
              <a:buFont typeface="+mj-lt"/>
              <a:buAutoNum type="arabicPeriod"/>
            </a:pPr>
            <a:r>
              <a:rPr lang="en-GB" b="0" i="0" dirty="0">
                <a:solidFill>
                  <a:srgbClr val="000000"/>
                </a:solidFill>
                <a:effectLst/>
                <a:latin typeface="Inter"/>
              </a:rPr>
              <a:t>Feeding the Gaps (</a:t>
            </a:r>
            <a:r>
              <a:rPr lang="en-GB" b="0" i="0" dirty="0">
                <a:solidFill>
                  <a:srgbClr val="000000"/>
                </a:solidFill>
                <a:effectLst/>
                <a:latin typeface="Inter"/>
                <a:hlinkClick r:id="rId52"/>
              </a:rPr>
              <a:t>Oxford, 2014</a:t>
            </a:r>
            <a:r>
              <a:rPr lang="en-GB" b="0" i="0" dirty="0">
                <a:solidFill>
                  <a:srgbClr val="000000"/>
                </a:solidFill>
                <a:effectLst/>
                <a:latin typeface="Inter"/>
              </a:rPr>
              <a:t>)</a:t>
            </a:r>
          </a:p>
          <a:p>
            <a:endParaRPr lang="en-GB" b="1" i="0" dirty="0">
              <a:solidFill>
                <a:srgbClr val="000000"/>
              </a:solidFill>
              <a:effectLst/>
              <a:latin typeface="Inter"/>
            </a:endParaRPr>
          </a:p>
          <a:p>
            <a:r>
              <a:rPr lang="en-GB" b="1" i="0" dirty="0">
                <a:solidFill>
                  <a:srgbClr val="000000"/>
                </a:solidFill>
                <a:effectLst/>
                <a:latin typeface="Inter"/>
              </a:rPr>
              <a:t>Northern Ireland</a:t>
            </a:r>
          </a:p>
          <a:p>
            <a:pPr marL="240853" indent="-240853">
              <a:buFont typeface="+mj-lt"/>
              <a:buAutoNum type="arabicPeriod"/>
            </a:pPr>
            <a:r>
              <a:rPr lang="en-GB" b="0" i="0" dirty="0">
                <a:solidFill>
                  <a:srgbClr val="000000"/>
                </a:solidFill>
                <a:effectLst/>
                <a:latin typeface="Inter"/>
              </a:rPr>
              <a:t>Enough is Enough: Food poverty scoping exercise (</a:t>
            </a:r>
            <a:r>
              <a:rPr lang="en-GB" b="0" i="0" dirty="0">
                <a:solidFill>
                  <a:srgbClr val="000000"/>
                </a:solidFill>
                <a:effectLst/>
                <a:latin typeface="Inter"/>
                <a:hlinkClick r:id="rId53"/>
              </a:rPr>
              <a:t>Belfast, 2015</a:t>
            </a:r>
            <a:r>
              <a:rPr lang="en-GB" b="0" i="0" dirty="0">
                <a:solidFill>
                  <a:srgbClr val="000000"/>
                </a:solidFill>
                <a:effectLst/>
                <a:latin typeface="Inter"/>
              </a:rPr>
              <a:t>)   </a:t>
            </a:r>
          </a:p>
          <a:p>
            <a:endParaRPr lang="en-GB" b="1" i="0" dirty="0">
              <a:solidFill>
                <a:srgbClr val="000000"/>
              </a:solidFill>
              <a:effectLst/>
              <a:latin typeface="Inter"/>
            </a:endParaRPr>
          </a:p>
          <a:p>
            <a:r>
              <a:rPr lang="en-GB" b="1" i="0" dirty="0">
                <a:solidFill>
                  <a:srgbClr val="000000"/>
                </a:solidFill>
                <a:effectLst/>
                <a:latin typeface="Inter"/>
              </a:rPr>
              <a:t>Scotland</a:t>
            </a:r>
          </a:p>
          <a:p>
            <a:pPr marL="240853" indent="-240853">
              <a:buFont typeface="+mj-lt"/>
              <a:buAutoNum type="arabicPeriod"/>
            </a:pPr>
            <a:r>
              <a:rPr lang="en-GB" b="0" i="0" dirty="0">
                <a:solidFill>
                  <a:srgbClr val="000000"/>
                </a:solidFill>
                <a:effectLst/>
                <a:latin typeface="Inter"/>
              </a:rPr>
              <a:t>Food poverty/ insecurity in Aberdeen (</a:t>
            </a:r>
            <a:r>
              <a:rPr lang="en-GB" b="0" i="0" dirty="0">
                <a:solidFill>
                  <a:srgbClr val="000000"/>
                </a:solidFill>
                <a:effectLst/>
                <a:latin typeface="Inter"/>
                <a:hlinkClick r:id="rId54"/>
              </a:rPr>
              <a:t>Aberdeen, 2017</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An Action Plan for Tackling Food Poverty/ Insecurity in Aberdeen (</a:t>
            </a:r>
            <a:r>
              <a:rPr lang="en-GB" b="0" i="0" dirty="0">
                <a:solidFill>
                  <a:srgbClr val="000000"/>
                </a:solidFill>
                <a:effectLst/>
                <a:latin typeface="Inter"/>
                <a:hlinkClick r:id="rId54"/>
              </a:rPr>
              <a:t>Aberdeen, 2019</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Glasgow, Tackling Food Poverty with a City Plan (</a:t>
            </a:r>
            <a:r>
              <a:rPr lang="en-GB" b="0" i="0" dirty="0">
                <a:solidFill>
                  <a:srgbClr val="000000"/>
                </a:solidFill>
                <a:effectLst/>
                <a:latin typeface="Inter"/>
                <a:hlinkClick r:id="rId55"/>
              </a:rPr>
              <a:t>Glasgow, 2021</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Fairer Moray Forum Food Poverty Action Plan (</a:t>
            </a:r>
            <a:r>
              <a:rPr lang="en-GB" b="0" i="0" dirty="0">
                <a:solidFill>
                  <a:srgbClr val="000000"/>
                </a:solidFill>
                <a:effectLst/>
                <a:latin typeface="Inter"/>
                <a:hlinkClick r:id="rId56"/>
              </a:rPr>
              <a:t>Moray, 2019</a:t>
            </a:r>
            <a:r>
              <a:rPr lang="en-GB" b="0" i="0" dirty="0">
                <a:solidFill>
                  <a:srgbClr val="000000"/>
                </a:solidFill>
                <a:effectLst/>
                <a:latin typeface="Inter"/>
              </a:rPr>
              <a:t>)</a:t>
            </a:r>
          </a:p>
          <a:p>
            <a:endParaRPr lang="en-GB" b="1" i="0" dirty="0">
              <a:solidFill>
                <a:srgbClr val="000000"/>
              </a:solidFill>
              <a:effectLst/>
              <a:latin typeface="Inter"/>
            </a:endParaRPr>
          </a:p>
          <a:p>
            <a:r>
              <a:rPr lang="en-GB" b="1" i="0" dirty="0">
                <a:solidFill>
                  <a:srgbClr val="000000"/>
                </a:solidFill>
                <a:effectLst/>
                <a:latin typeface="Inter"/>
              </a:rPr>
              <a:t>Wales</a:t>
            </a:r>
          </a:p>
          <a:p>
            <a:pPr marL="240853" indent="-240853">
              <a:buFont typeface="+mj-lt"/>
              <a:buAutoNum type="arabicPeriod"/>
            </a:pPr>
            <a:r>
              <a:rPr lang="en-GB" b="0" i="0" dirty="0">
                <a:solidFill>
                  <a:srgbClr val="000000"/>
                </a:solidFill>
                <a:effectLst/>
                <a:latin typeface="Inter"/>
              </a:rPr>
              <a:t>Building resilience: Food Cardiff's five year food security plan (</a:t>
            </a:r>
            <a:r>
              <a:rPr lang="en-GB" b="0" i="0" dirty="0">
                <a:solidFill>
                  <a:srgbClr val="000000"/>
                </a:solidFill>
                <a:effectLst/>
                <a:latin typeface="Inter"/>
                <a:hlinkClick r:id="rId57"/>
              </a:rPr>
              <a:t>Cardiff, 2018</a:t>
            </a:r>
            <a:r>
              <a:rPr lang="en-GB" b="0" i="0" dirty="0">
                <a:solidFill>
                  <a:srgbClr val="000000"/>
                </a:solidFill>
                <a:effectLst/>
                <a:latin typeface="Inter"/>
              </a:rPr>
              <a:t>) </a:t>
            </a:r>
          </a:p>
          <a:p>
            <a:pPr marL="240853" indent="-240853">
              <a:buFont typeface="+mj-lt"/>
              <a:buAutoNum type="arabicPeriod"/>
            </a:pPr>
            <a:r>
              <a:rPr lang="en-GB" b="0" i="0" dirty="0">
                <a:solidFill>
                  <a:srgbClr val="000000"/>
                </a:solidFill>
                <a:effectLst/>
                <a:latin typeface="Inter"/>
              </a:rPr>
              <a:t>Good Food Charter: Good Food for Everyone / </a:t>
            </a:r>
            <a:r>
              <a:rPr lang="en-GB" b="0" i="0" dirty="0" err="1">
                <a:solidFill>
                  <a:srgbClr val="000000"/>
                </a:solidFill>
                <a:effectLst/>
                <a:latin typeface="Inter"/>
              </a:rPr>
              <a:t>Siarter</a:t>
            </a:r>
            <a:r>
              <a:rPr lang="en-GB" b="0" i="0" dirty="0">
                <a:solidFill>
                  <a:srgbClr val="000000"/>
                </a:solidFill>
                <a:effectLst/>
                <a:latin typeface="Inter"/>
              </a:rPr>
              <a:t> </a:t>
            </a:r>
            <a:r>
              <a:rPr lang="en-GB" b="0" i="0" dirty="0" err="1">
                <a:solidFill>
                  <a:srgbClr val="000000"/>
                </a:solidFill>
                <a:effectLst/>
                <a:latin typeface="Inter"/>
              </a:rPr>
              <a:t>Bwyd</a:t>
            </a:r>
            <a:r>
              <a:rPr lang="en-GB" b="0" i="0" dirty="0">
                <a:solidFill>
                  <a:srgbClr val="000000"/>
                </a:solidFill>
                <a:effectLst/>
                <a:latin typeface="Inter"/>
              </a:rPr>
              <a:t> Da: </a:t>
            </a:r>
            <a:r>
              <a:rPr lang="en-GB" b="0" i="0" dirty="0" err="1">
                <a:solidFill>
                  <a:srgbClr val="000000"/>
                </a:solidFill>
                <a:effectLst/>
                <a:latin typeface="Inter"/>
              </a:rPr>
              <a:t>Bywd</a:t>
            </a:r>
            <a:r>
              <a:rPr lang="en-GB" b="0" i="0" dirty="0">
                <a:solidFill>
                  <a:srgbClr val="000000"/>
                </a:solidFill>
                <a:effectLst/>
                <a:latin typeface="Inter"/>
              </a:rPr>
              <a:t> Da I </a:t>
            </a:r>
            <a:r>
              <a:rPr lang="en-GB" b="0" i="0" dirty="0" err="1">
                <a:solidFill>
                  <a:srgbClr val="000000"/>
                </a:solidFill>
                <a:effectLst/>
                <a:latin typeface="Inter"/>
              </a:rPr>
              <a:t>Bawb</a:t>
            </a:r>
            <a:r>
              <a:rPr lang="en-GB" b="0" i="0" dirty="0">
                <a:solidFill>
                  <a:srgbClr val="000000"/>
                </a:solidFill>
                <a:effectLst/>
                <a:latin typeface="Inter"/>
              </a:rPr>
              <a:t> (</a:t>
            </a:r>
            <a:r>
              <a:rPr lang="en-GB" b="0" i="0" dirty="0">
                <a:solidFill>
                  <a:srgbClr val="000000"/>
                </a:solidFill>
                <a:effectLst/>
                <a:latin typeface="Inter"/>
                <a:hlinkClick r:id="rId58"/>
              </a:rPr>
              <a:t>North Wales, 2018</a:t>
            </a:r>
            <a:r>
              <a:rPr lang="en-GB" b="0" i="0" dirty="0">
                <a:solidFill>
                  <a:srgbClr val="000000"/>
                </a:solidFill>
                <a:effectLst/>
                <a:latin typeface="Inter"/>
              </a:rPr>
              <a:t>)</a:t>
            </a:r>
          </a:p>
          <a:p>
            <a:pPr marL="240853" indent="-240853">
              <a:buFont typeface="+mj-lt"/>
              <a:buAutoNum type="arabicPeriod"/>
            </a:pPr>
            <a:r>
              <a:rPr lang="en-GB" b="0" i="0" dirty="0">
                <a:solidFill>
                  <a:srgbClr val="000000"/>
                </a:solidFill>
                <a:effectLst/>
                <a:latin typeface="Inter"/>
              </a:rPr>
              <a:t>Food Poverty in South Wales: A call to action / </a:t>
            </a:r>
            <a:r>
              <a:rPr lang="en-GB" b="0" i="0" dirty="0" err="1">
                <a:solidFill>
                  <a:srgbClr val="000000"/>
                </a:solidFill>
                <a:effectLst/>
                <a:latin typeface="Inter"/>
              </a:rPr>
              <a:t>Tlodi</a:t>
            </a:r>
            <a:r>
              <a:rPr lang="en-GB" b="0" i="0" dirty="0">
                <a:solidFill>
                  <a:srgbClr val="000000"/>
                </a:solidFill>
                <a:effectLst/>
                <a:latin typeface="Inter"/>
              </a:rPr>
              <a:t> </a:t>
            </a:r>
            <a:r>
              <a:rPr lang="en-GB" b="0" i="0" dirty="0" err="1">
                <a:solidFill>
                  <a:srgbClr val="000000"/>
                </a:solidFill>
                <a:effectLst/>
                <a:latin typeface="Inter"/>
              </a:rPr>
              <a:t>Bwyd</a:t>
            </a:r>
            <a:r>
              <a:rPr lang="en-GB" b="0" i="0" dirty="0">
                <a:solidFill>
                  <a:srgbClr val="000000"/>
                </a:solidFill>
                <a:effectLst/>
                <a:latin typeface="Inter"/>
              </a:rPr>
              <a:t> </a:t>
            </a:r>
            <a:r>
              <a:rPr lang="en-GB" b="0" i="0" dirty="0" err="1">
                <a:solidFill>
                  <a:srgbClr val="000000"/>
                </a:solidFill>
                <a:effectLst/>
                <a:latin typeface="Inter"/>
              </a:rPr>
              <a:t>Yn</a:t>
            </a:r>
            <a:r>
              <a:rPr lang="en-GB" b="0" i="0" dirty="0">
                <a:solidFill>
                  <a:srgbClr val="000000"/>
                </a:solidFill>
                <a:effectLst/>
                <a:latin typeface="Inter"/>
              </a:rPr>
              <a:t> Ne Cymru: </a:t>
            </a:r>
            <a:r>
              <a:rPr lang="en-GB" b="0" i="0" dirty="0" err="1">
                <a:solidFill>
                  <a:srgbClr val="000000"/>
                </a:solidFill>
                <a:effectLst/>
                <a:latin typeface="Inter"/>
              </a:rPr>
              <a:t>Galwad</a:t>
            </a:r>
            <a:r>
              <a:rPr lang="en-GB" b="0" i="0" dirty="0">
                <a:solidFill>
                  <a:srgbClr val="000000"/>
                </a:solidFill>
                <a:effectLst/>
                <a:latin typeface="Inter"/>
              </a:rPr>
              <a:t> I </a:t>
            </a:r>
            <a:r>
              <a:rPr lang="en-GB" b="0" i="0" dirty="0" err="1">
                <a:solidFill>
                  <a:srgbClr val="000000"/>
                </a:solidFill>
                <a:effectLst/>
                <a:latin typeface="Inter"/>
              </a:rPr>
              <a:t>Weithredu</a:t>
            </a:r>
            <a:r>
              <a:rPr lang="en-GB" b="0" i="0" dirty="0">
                <a:solidFill>
                  <a:srgbClr val="000000"/>
                </a:solidFill>
                <a:effectLst/>
                <a:latin typeface="Inter"/>
              </a:rPr>
              <a:t> (</a:t>
            </a:r>
            <a:r>
              <a:rPr lang="en-GB" b="0" i="0" dirty="0">
                <a:solidFill>
                  <a:srgbClr val="000000"/>
                </a:solidFill>
                <a:effectLst/>
                <a:latin typeface="Inter"/>
                <a:hlinkClick r:id="rId59"/>
              </a:rPr>
              <a:t>South Wales, 2019</a:t>
            </a:r>
            <a:r>
              <a:rPr lang="en-GB" b="0" i="0" dirty="0">
                <a:solidFill>
                  <a:srgbClr val="000000"/>
                </a:solidFill>
                <a:effectLst/>
                <a:latin typeface="Inter"/>
              </a:rPr>
              <a:t>) </a:t>
            </a:r>
          </a:p>
          <a:p>
            <a:endParaRPr lang="en-US" dirty="0"/>
          </a:p>
        </p:txBody>
      </p:sp>
      <p:sp>
        <p:nvSpPr>
          <p:cNvPr id="4" name="Slide Number Placeholder 3"/>
          <p:cNvSpPr>
            <a:spLocks noGrp="1"/>
          </p:cNvSpPr>
          <p:nvPr>
            <p:ph type="sldNum" sz="quarter" idx="10"/>
          </p:nvPr>
        </p:nvSpPr>
        <p:spPr/>
        <p:txBody>
          <a:bodyPr/>
          <a:lstStyle/>
          <a:p>
            <a:fld id="{5EA54082-0EDA-40C0-B23E-AB88047B2438}" type="slidenum">
              <a:rPr lang="en-US" smtClean="0"/>
              <a:t>15</a:t>
            </a:fld>
            <a:endParaRPr lang="en-US"/>
          </a:p>
        </p:txBody>
      </p:sp>
    </p:spTree>
    <p:extLst>
      <p:ext uri="{BB962C8B-B14F-4D97-AF65-F5344CB8AC3E}">
        <p14:creationId xmlns:p14="http://schemas.microsoft.com/office/powerpoint/2010/main" val="2715784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FD2B9708-FD8E-4CCA-BCA6-A06015ED0904}" type="slidenum">
              <a:rPr lang="en-GB" smtClean="0"/>
              <a:t>16</a:t>
            </a:fld>
            <a:endParaRPr lang="en-GB"/>
          </a:p>
        </p:txBody>
      </p:sp>
    </p:spTree>
    <p:extLst>
      <p:ext uri="{BB962C8B-B14F-4D97-AF65-F5344CB8AC3E}">
        <p14:creationId xmlns:p14="http://schemas.microsoft.com/office/powerpoint/2010/main" val="4231218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FD2B9708-FD8E-4CCA-BCA6-A06015ED0904}" type="slidenum">
              <a:rPr lang="en-GB" smtClean="0"/>
              <a:t>17</a:t>
            </a:fld>
            <a:endParaRPr lang="en-GB"/>
          </a:p>
        </p:txBody>
      </p:sp>
    </p:spTree>
    <p:extLst>
      <p:ext uri="{BB962C8B-B14F-4D97-AF65-F5344CB8AC3E}">
        <p14:creationId xmlns:p14="http://schemas.microsoft.com/office/powerpoint/2010/main" val="46644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Segoe UI" panose="020B0502040204020203" pitchFamily="34" charset="0"/>
                <a:ea typeface="Calibri" panose="020F0502020204030204" pitchFamily="34" charset="0"/>
                <a:cs typeface="Times New Roman" panose="02020603050405020304" pitchFamily="18" charset="0"/>
              </a:rPr>
              <a:t>Evaluations of LFPs and FPAs were found in the evidence review, whilst ‘food insecurity alliances’ or ‘taskforces’ appear to be a more recent development and nomenclature with fewer published evaluations of their effects to date.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2B9708-FD8E-4CCA-BCA6-A06015ED0904}" type="slidenum">
              <a:rPr lang="en-GB" smtClean="0"/>
              <a:t>2</a:t>
            </a:fld>
            <a:endParaRPr lang="en-GB"/>
          </a:p>
        </p:txBody>
      </p:sp>
    </p:spTree>
    <p:extLst>
      <p:ext uri="{BB962C8B-B14F-4D97-AF65-F5344CB8AC3E}">
        <p14:creationId xmlns:p14="http://schemas.microsoft.com/office/powerpoint/2010/main" val="33984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Outcomes drawn primarily from </a:t>
            </a:r>
            <a:r>
              <a:rPr lang="en-GB" sz="1800" b="0" dirty="0">
                <a:solidFill>
                  <a:srgbClr val="2C363A"/>
                </a:solidFill>
                <a:effectLst/>
                <a:latin typeface="Calibri" panose="020F0502020204030204" pitchFamily="34" charset="0"/>
                <a:ea typeface="Calibri" panose="020F0502020204030204" pitchFamily="34" charset="0"/>
              </a:rPr>
              <a:t>Food Power, Final Evaluation Report, 2021</a:t>
            </a:r>
            <a:endParaRPr lang="en-GB" b="0" dirty="0"/>
          </a:p>
          <a:p>
            <a:r>
              <a:rPr lang="en-GB" dirty="0"/>
              <a:t>Quote: </a:t>
            </a:r>
            <a:r>
              <a:rPr lang="en-GB" sz="1800" b="0" i="0" u="none" strike="noStrike" dirty="0">
                <a:solidFill>
                  <a:srgbClr val="000000"/>
                </a:solidFill>
                <a:effectLst/>
                <a:latin typeface="Arial" panose="020B0604020202020204" pitchFamily="34" charset="0"/>
              </a:rPr>
              <a:t>The Value of Local Food Partnerships: UK Sustainable Food Places Evaluation Report. 2022</a:t>
            </a:r>
            <a:r>
              <a:rPr lang="en-GB" dirty="0"/>
              <a:t> </a:t>
            </a:r>
          </a:p>
          <a:p>
            <a:endParaRPr lang="en-GB" dirty="0"/>
          </a:p>
          <a:p>
            <a:r>
              <a:rPr lang="en-GB" sz="1800" dirty="0">
                <a:effectLst/>
                <a:latin typeface="Segoe UI" panose="020B0502040204020203" pitchFamily="34" charset="0"/>
                <a:ea typeface="Times New Roman" panose="02020603050405020304" pitchFamily="18" charset="0"/>
              </a:rPr>
              <a:t>‘Local Food Partnerships have already brought together councils and partners from the public sector, voluntary and community groups, and businesses to reduce diet-related ill health and inequality, while supporting a prosperous local food economy. We will learn from their approaches and work to understand and identify best practice in addressing food affordability and accessibility to healthy food. As part of our levelling up mission to narrow the gap in healthy life expectancy, government will identify the areas most in need of this insight, and Defra will work with local authorities and food charities in these priority areas</a:t>
            </a:r>
            <a:endParaRPr lang="en-GB" dirty="0"/>
          </a:p>
        </p:txBody>
      </p:sp>
      <p:sp>
        <p:nvSpPr>
          <p:cNvPr id="4" name="Slide Number Placeholder 3"/>
          <p:cNvSpPr>
            <a:spLocks noGrp="1"/>
          </p:cNvSpPr>
          <p:nvPr>
            <p:ph type="sldNum" sz="quarter" idx="5"/>
          </p:nvPr>
        </p:nvSpPr>
        <p:spPr/>
        <p:txBody>
          <a:bodyPr/>
          <a:lstStyle/>
          <a:p>
            <a:fld id="{FD2B9708-FD8E-4CCA-BCA6-A06015ED0904}" type="slidenum">
              <a:rPr lang="en-GB" smtClean="0"/>
              <a:t>3</a:t>
            </a:fld>
            <a:endParaRPr lang="en-GB"/>
          </a:p>
        </p:txBody>
      </p:sp>
    </p:spTree>
    <p:extLst>
      <p:ext uri="{BB962C8B-B14F-4D97-AF65-F5344CB8AC3E}">
        <p14:creationId xmlns:p14="http://schemas.microsoft.com/office/powerpoint/2010/main" val="415518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The Value of Local Food Partnerships. - Urban Agriculture Consortium</a:t>
            </a:r>
            <a:endParaRPr lang="en-GB" dirty="0"/>
          </a:p>
          <a:p>
            <a:endParaRPr lang="en-GB" dirty="0"/>
          </a:p>
          <a:p>
            <a:r>
              <a:rPr lang="en-GB" dirty="0"/>
              <a:t>UK Sustainable Food Places Evaluation Report</a:t>
            </a:r>
          </a:p>
          <a:p>
            <a:r>
              <a:rPr lang="en-GB" dirty="0"/>
              <a:t>March 2022</a:t>
            </a:r>
          </a:p>
          <a:p>
            <a:endParaRPr lang="en-GB" dirty="0"/>
          </a:p>
          <a:p>
            <a:r>
              <a:rPr lang="en-GB" dirty="0"/>
              <a:t>Introducing Local Food Partnerships and the Sustainable Food Places programme </a:t>
            </a:r>
          </a:p>
          <a:p>
            <a:endParaRPr lang="en-GB" dirty="0"/>
          </a:p>
          <a:p>
            <a:r>
              <a:rPr lang="en-GB" dirty="0"/>
              <a:t>Local Food Partnerships (LFPs) are cross-sector bodies that own and drive forward agendas on their local food system. </a:t>
            </a:r>
          </a:p>
          <a:p>
            <a:endParaRPr lang="en-GB" dirty="0"/>
          </a:p>
          <a:p>
            <a:r>
              <a:rPr lang="en-GB" dirty="0"/>
              <a:t>These partnerships involve local authorities and other public bodies working together with third sector, business, and academic organisations with the goals </a:t>
            </a:r>
            <a:r>
              <a:rPr lang="en-GB" b="1" dirty="0"/>
              <a:t>of promoting public health and wellbeing; fostering community connection and resilience; building prosperous and diverse local food economies; and helping to tackle the sustainability issues of waste and the climate and nature emergency</a:t>
            </a:r>
            <a:r>
              <a:rPr lang="en-GB" dirty="0"/>
              <a:t>. </a:t>
            </a:r>
          </a:p>
          <a:p>
            <a:endParaRPr lang="en-GB" dirty="0"/>
          </a:p>
          <a:p>
            <a:r>
              <a:rPr lang="en-GB" dirty="0"/>
              <a:t>Currently, 69 Local Food Partnerships are members of </a:t>
            </a:r>
            <a:r>
              <a:rPr lang="en-GB" b="1" dirty="0"/>
              <a:t>Sustainable Food Places (SFP), </a:t>
            </a:r>
            <a:r>
              <a:rPr lang="en-GB" dirty="0"/>
              <a:t>a UK programme led by three national sustainable food organisations – the Soil Association, Sustain and Food Matters. </a:t>
            </a:r>
          </a:p>
          <a:p>
            <a:endParaRPr lang="en-GB" dirty="0"/>
          </a:p>
          <a:p>
            <a:r>
              <a:rPr lang="en-GB" dirty="0"/>
              <a:t>The aim of SFP has been to bring about a fundamental change in the food system. SFP has sought to catalyse, inspire, and support multi-sector, local food partnerships to take a strategic and holistic approach to the sustainable food agenda. </a:t>
            </a:r>
          </a:p>
          <a:p>
            <a:endParaRPr lang="en-GB" dirty="0"/>
          </a:p>
          <a:p>
            <a:r>
              <a:rPr lang="en-GB" dirty="0"/>
              <a:t>Alongside funding, specialist resources, networking, campaigns, advocacy and tailored support, </a:t>
            </a:r>
            <a:r>
              <a:rPr lang="en-GB" b="1" dirty="0"/>
              <a:t>SFP provide an awards-based framework of six issues for member local food partnerships to help shape and benchmark their work </a:t>
            </a:r>
            <a:r>
              <a:rPr lang="en-GB" dirty="0"/>
              <a:t>(Figure 1). The six issues framework has been adapted and refined to reflect the insights of member places as they feed practical learning through the SFP member network. The first two phases of the UK programme were funded between 2012–2016 and 2016–2019 by the Esmée Fairbairn Foundation. In late 2019, the Esmée Fairbairn Foundation (EFF) and the National Lottery Community Fund (TNLCF) provided funding for a five-year phase 3 of the programme. This was accompanied with a rebranding from “</a:t>
            </a:r>
            <a:r>
              <a:rPr lang="en-GB" b="1" dirty="0"/>
              <a:t>Sustainable Food Cities” to “Sustainable Food Places” </a:t>
            </a:r>
            <a:r>
              <a:rPr lang="en-GB" dirty="0"/>
              <a:t>to reflect work with both cities and a broader range of localities. By the end of Phases 1 and 2 of the programme in 2019, research2 found that SFC had evolved into a mature and increasingly stable network of active member cities and other geographical areas. Local food partnerships were represented in local authority areas that covered a total UK population of 20.4 million people. SFC had a diverse membership including some of the UK’s most economically deprived urban areas</a:t>
            </a:r>
          </a:p>
        </p:txBody>
      </p:sp>
      <p:sp>
        <p:nvSpPr>
          <p:cNvPr id="4" name="Slide Number Placeholder 3"/>
          <p:cNvSpPr>
            <a:spLocks noGrp="1"/>
          </p:cNvSpPr>
          <p:nvPr>
            <p:ph type="sldNum" sz="quarter" idx="5"/>
          </p:nvPr>
        </p:nvSpPr>
        <p:spPr/>
        <p:txBody>
          <a:bodyPr/>
          <a:lstStyle/>
          <a:p>
            <a:fld id="{5EA54082-0EDA-40C0-B23E-AB88047B2438}" type="slidenum">
              <a:rPr lang="en-US" noProof="0" smtClean="0"/>
              <a:t>4</a:t>
            </a:fld>
            <a:endParaRPr lang="en-US" noProof="0"/>
          </a:p>
        </p:txBody>
      </p:sp>
    </p:spTree>
    <p:extLst>
      <p:ext uri="{BB962C8B-B14F-4D97-AF65-F5344CB8AC3E}">
        <p14:creationId xmlns:p14="http://schemas.microsoft.com/office/powerpoint/2010/main" val="15903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Food Power: Final evaluation report | Sustain (sustainweb.org)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EA54082-0EDA-40C0-B23E-AB88047B2438}" type="slidenum">
              <a:rPr lang="en-US" noProof="0" smtClean="0"/>
              <a:t>5</a:t>
            </a:fld>
            <a:endParaRPr lang="en-US" noProof="0"/>
          </a:p>
        </p:txBody>
      </p:sp>
    </p:spTree>
    <p:extLst>
      <p:ext uri="{BB962C8B-B14F-4D97-AF65-F5344CB8AC3E}">
        <p14:creationId xmlns:p14="http://schemas.microsoft.com/office/powerpoint/2010/main" val="43392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Outcomes drawn primarily from </a:t>
            </a:r>
            <a:r>
              <a:rPr lang="en-GB" sz="1800" b="0" dirty="0">
                <a:solidFill>
                  <a:srgbClr val="2C363A"/>
                </a:solidFill>
                <a:effectLst/>
                <a:latin typeface="Calibri" panose="020F0502020204030204" pitchFamily="34" charset="0"/>
                <a:ea typeface="Calibri" panose="020F0502020204030204" pitchFamily="34" charset="0"/>
              </a:rPr>
              <a:t>Food Power, Final Evaluation Report, 2021</a:t>
            </a:r>
            <a:endParaRPr lang="en-GB" b="0" dirty="0"/>
          </a:p>
          <a:p>
            <a:r>
              <a:rPr lang="en-GB" dirty="0"/>
              <a:t>Quote: </a:t>
            </a:r>
            <a:r>
              <a:rPr lang="en-GB" sz="1800" b="0" i="0" u="none" strike="noStrike" dirty="0">
                <a:solidFill>
                  <a:srgbClr val="000000"/>
                </a:solidFill>
                <a:effectLst/>
                <a:latin typeface="Arial" panose="020B0604020202020204" pitchFamily="34" charset="0"/>
              </a:rPr>
              <a:t>The Value of Local Food Partnerships: UK Sustainable Food Places Evaluation Report. 2022</a:t>
            </a:r>
            <a:r>
              <a:rPr lang="en-GB" dirty="0"/>
              <a:t> </a:t>
            </a:r>
          </a:p>
        </p:txBody>
      </p:sp>
      <p:sp>
        <p:nvSpPr>
          <p:cNvPr id="4" name="Slide Number Placeholder 3"/>
          <p:cNvSpPr>
            <a:spLocks noGrp="1"/>
          </p:cNvSpPr>
          <p:nvPr>
            <p:ph type="sldNum" sz="quarter" idx="5"/>
          </p:nvPr>
        </p:nvSpPr>
        <p:spPr/>
        <p:txBody>
          <a:bodyPr/>
          <a:lstStyle/>
          <a:p>
            <a:fld id="{FD2B9708-FD8E-4CCA-BCA6-A06015ED0904}" type="slidenum">
              <a:rPr lang="en-GB" smtClean="0"/>
              <a:t>6</a:t>
            </a:fld>
            <a:endParaRPr lang="en-GB"/>
          </a:p>
        </p:txBody>
      </p:sp>
    </p:spTree>
    <p:extLst>
      <p:ext uri="{BB962C8B-B14F-4D97-AF65-F5344CB8AC3E}">
        <p14:creationId xmlns:p14="http://schemas.microsoft.com/office/powerpoint/2010/main" val="416508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Outcomes drawn primarily from </a:t>
            </a:r>
            <a:r>
              <a:rPr lang="en-GB" sz="1800" b="0" dirty="0">
                <a:solidFill>
                  <a:srgbClr val="2C363A"/>
                </a:solidFill>
                <a:effectLst/>
                <a:latin typeface="Calibri" panose="020F0502020204030204" pitchFamily="34" charset="0"/>
                <a:ea typeface="Calibri" panose="020F0502020204030204" pitchFamily="34" charset="0"/>
              </a:rPr>
              <a:t>Food Power, Final Evaluation Report, 2021</a:t>
            </a:r>
            <a:endParaRPr lang="en-GB" b="0" dirty="0"/>
          </a:p>
          <a:p>
            <a:r>
              <a:rPr lang="en-GB" dirty="0"/>
              <a:t>Quote: </a:t>
            </a:r>
            <a:r>
              <a:rPr lang="en-GB" sz="1800" b="0" i="0" u="none" strike="noStrike" dirty="0">
                <a:solidFill>
                  <a:srgbClr val="000000"/>
                </a:solidFill>
                <a:effectLst/>
                <a:latin typeface="Arial" panose="020B0604020202020204" pitchFamily="34" charset="0"/>
              </a:rPr>
              <a:t>The Value of Local Food Partnerships: UK Sustainable Food Places Evaluation Report. 2022</a:t>
            </a:r>
            <a:r>
              <a:rPr lang="en-GB" dirty="0"/>
              <a:t> </a:t>
            </a:r>
          </a:p>
        </p:txBody>
      </p:sp>
      <p:sp>
        <p:nvSpPr>
          <p:cNvPr id="4" name="Slide Number Placeholder 3"/>
          <p:cNvSpPr>
            <a:spLocks noGrp="1"/>
          </p:cNvSpPr>
          <p:nvPr>
            <p:ph type="sldNum" sz="quarter" idx="5"/>
          </p:nvPr>
        </p:nvSpPr>
        <p:spPr/>
        <p:txBody>
          <a:bodyPr/>
          <a:lstStyle/>
          <a:p>
            <a:fld id="{FD2B9708-FD8E-4CCA-BCA6-A06015ED0904}" type="slidenum">
              <a:rPr lang="en-GB" smtClean="0"/>
              <a:t>7</a:t>
            </a:fld>
            <a:endParaRPr lang="en-GB"/>
          </a:p>
        </p:txBody>
      </p:sp>
    </p:spTree>
    <p:extLst>
      <p:ext uri="{BB962C8B-B14F-4D97-AF65-F5344CB8AC3E}">
        <p14:creationId xmlns:p14="http://schemas.microsoft.com/office/powerpoint/2010/main" val="428008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Segoe UI" panose="020B0502040204020203" pitchFamily="34" charset="0"/>
                <a:ea typeface="Calibri" panose="020F0502020204030204" pitchFamily="34" charset="0"/>
                <a:cs typeface="Times New Roman" panose="02020603050405020304" pitchFamily="18" charset="0"/>
              </a:rPr>
              <a:t>Lambie-Mumford, H., Gordon, K., Loopstra, R. and Shaw, S. (2021) ‘Comparing local responses to household food insecurity during COVID-19 across the UK (March – August 2020), published July 2021, available online http://speri.dept.shef.ac.uk/food-vulnerability-during-covid-19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2C363A"/>
                </a:solidFill>
                <a:effectLst/>
                <a:latin typeface="Calibri" panose="020F0502020204030204" pitchFamily="34" charset="0"/>
                <a:ea typeface="Times New Roman" panose="02020603050405020304" pitchFamily="18" charset="0"/>
              </a:rPr>
              <a:t>Local responses to household food insecurity across the UK during COVID-19  (September 2020  September 2021). An analysis of experiences from 14 local areas from around the UK and recommendations for future policy and practice.</a:t>
            </a:r>
            <a:endParaRPr lang="en-GB" sz="1200" b="0" dirty="0">
              <a:effectLst/>
              <a:latin typeface="Times New Roman" panose="02020603050405020304" pitchFamily="18" charset="0"/>
              <a:ea typeface="Times New Roman" panose="02020603050405020304" pitchFamily="18" charset="0"/>
            </a:endParaRPr>
          </a:p>
          <a:p>
            <a:endParaRPr lang="en-GB" dirty="0"/>
          </a:p>
          <a:p>
            <a:endParaRPr lang="en-GB" sz="1800" b="0" i="0" u="none" strike="noStrike" dirty="0">
              <a:solidFill>
                <a:srgbClr val="000000"/>
              </a:solidFill>
              <a:effectLst/>
              <a:latin typeface="Arial" panose="020B0604020202020204" pitchFamily="34" charset="0"/>
            </a:endParaRPr>
          </a:p>
          <a:p>
            <a:r>
              <a:rPr lang="en-GB" sz="1800" b="0" i="0" u="none" strike="noStrike" dirty="0">
                <a:solidFill>
                  <a:srgbClr val="000000"/>
                </a:solidFill>
                <a:effectLst/>
                <a:latin typeface="Arial" panose="020B0604020202020204" pitchFamily="34" charset="0"/>
              </a:rPr>
              <a:t>Food Poverty Alliances. 2019. Evaluation by Dr Spud Knowles, Dr Poppy Nicol &amp; Dr Hannah Pitt Sustainable Places Research Institute, Cardiff University; </a:t>
            </a:r>
            <a:r>
              <a:rPr lang="en-GB" sz="1800" b="0" i="0" u="none" strike="noStrike" dirty="0" err="1">
                <a:solidFill>
                  <a:srgbClr val="000000"/>
                </a:solidFill>
                <a:effectLst/>
                <a:latin typeface="Arial" panose="020B0604020202020204" pitchFamily="34" charset="0"/>
              </a:rPr>
              <a:t>Barbora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Adlerova</a:t>
            </a:r>
            <a:r>
              <a:rPr lang="en-GB" sz="1800" b="0" i="0" u="none" strike="noStrike" dirty="0">
                <a:solidFill>
                  <a:srgbClr val="000000"/>
                </a:solidFill>
                <a:effectLst/>
                <a:latin typeface="Arial" panose="020B0604020202020204" pitchFamily="34" charset="0"/>
              </a:rPr>
              <a:t>́ &amp; Dr Andrew Williams School of Geography and Planning, Cardiff University</a:t>
            </a:r>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FD2B9708-FD8E-4CCA-BCA6-A06015ED0904}" type="slidenum">
              <a:rPr lang="en-GB" smtClean="0"/>
              <a:t>8</a:t>
            </a:fld>
            <a:endParaRPr lang="en-GB"/>
          </a:p>
        </p:txBody>
      </p:sp>
    </p:spTree>
    <p:extLst>
      <p:ext uri="{BB962C8B-B14F-4D97-AF65-F5344CB8AC3E}">
        <p14:creationId xmlns:p14="http://schemas.microsoft.com/office/powerpoint/2010/main" val="2255937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Segoe UI" panose="020B0502040204020203" pitchFamily="34" charset="0"/>
                <a:ea typeface="Calibri" panose="020F0502020204030204" pitchFamily="34" charset="0"/>
                <a:cs typeface="Times New Roman" panose="02020603050405020304" pitchFamily="18" charset="0"/>
              </a:rPr>
              <a:t>Lambie-Mumford, H., Gordon, K., Loopstra, R. and Shaw, S. (2021) ‘Comparing local responses to household food insecurity during COVID-19 across the UK (March – August 2020), published July 2021, available online http://speri.dept.shef.ac.uk/food-vulnerability-during-covid-19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2C363A"/>
                </a:solidFill>
                <a:effectLst/>
                <a:latin typeface="Calibri" panose="020F0502020204030204" pitchFamily="34" charset="0"/>
                <a:ea typeface="Times New Roman" panose="02020603050405020304" pitchFamily="18" charset="0"/>
              </a:rPr>
              <a:t>Local responses to household food insecurity across the UK during COVID-19  (September 2020  September 2021). An analysis of experiences from 14 local areas from around the UK and recommendations for future policy and practice.</a:t>
            </a:r>
            <a:endParaRPr lang="en-GB" sz="1200" b="0" dirty="0">
              <a:effectLst/>
              <a:latin typeface="Times New Roman" panose="02020603050405020304" pitchFamily="18" charset="0"/>
              <a:ea typeface="Times New Roman" panose="02020603050405020304" pitchFamily="18" charset="0"/>
            </a:endParaRPr>
          </a:p>
          <a:p>
            <a:endParaRPr lang="en-GB" dirty="0"/>
          </a:p>
          <a:p>
            <a:endParaRPr lang="en-GB" sz="1800" b="0" i="0" u="none" strike="noStrike" dirty="0">
              <a:solidFill>
                <a:srgbClr val="000000"/>
              </a:solidFill>
              <a:effectLst/>
              <a:latin typeface="Arial" panose="020B0604020202020204" pitchFamily="34" charset="0"/>
            </a:endParaRPr>
          </a:p>
          <a:p>
            <a:r>
              <a:rPr lang="en-GB" sz="1800" b="0" i="0" u="none" strike="noStrike" dirty="0">
                <a:solidFill>
                  <a:srgbClr val="000000"/>
                </a:solidFill>
                <a:effectLst/>
                <a:latin typeface="Arial" panose="020B0604020202020204" pitchFamily="34" charset="0"/>
              </a:rPr>
              <a:t>Food Poverty Alliances. 2019. Evaluation by Dr Spud Knowles, Dr Poppy Nicol &amp; Dr Hannah Pitt Sustainable Places Research Institute, Cardiff University; </a:t>
            </a:r>
            <a:r>
              <a:rPr lang="en-GB" sz="1800" b="0" i="0" u="none" strike="noStrike" dirty="0" err="1">
                <a:solidFill>
                  <a:srgbClr val="000000"/>
                </a:solidFill>
                <a:effectLst/>
                <a:latin typeface="Arial" panose="020B0604020202020204" pitchFamily="34" charset="0"/>
              </a:rPr>
              <a:t>Barbora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Adlerova</a:t>
            </a:r>
            <a:r>
              <a:rPr lang="en-GB" sz="1800" b="0" i="0" u="none" strike="noStrike" dirty="0">
                <a:solidFill>
                  <a:srgbClr val="000000"/>
                </a:solidFill>
                <a:effectLst/>
                <a:latin typeface="Arial" panose="020B0604020202020204" pitchFamily="34" charset="0"/>
              </a:rPr>
              <a:t>́ &amp; Dr Andrew Williams School of Geography and Planning, Cardiff University</a:t>
            </a:r>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FD2B9708-FD8E-4CCA-BCA6-A06015ED0904}" type="slidenum">
              <a:rPr lang="en-GB" smtClean="0"/>
              <a:t>9</a:t>
            </a:fld>
            <a:endParaRPr lang="en-GB"/>
          </a:p>
        </p:txBody>
      </p:sp>
    </p:spTree>
    <p:extLst>
      <p:ext uri="{BB962C8B-B14F-4D97-AF65-F5344CB8AC3E}">
        <p14:creationId xmlns:p14="http://schemas.microsoft.com/office/powerpoint/2010/main" val="371960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9539-0621-EB2E-2C94-FA4EA5ABED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EC2EA2-97DC-9B82-D907-3B6FE7B3C9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B4890F-1627-0D7E-27D6-2D7C5236F6C8}"/>
              </a:ext>
            </a:extLst>
          </p:cNvPr>
          <p:cNvSpPr>
            <a:spLocks noGrp="1"/>
          </p:cNvSpPr>
          <p:nvPr>
            <p:ph type="dt" sz="half" idx="10"/>
          </p:nvPr>
        </p:nvSpPr>
        <p:spPr/>
        <p:txBody>
          <a:bodyPr/>
          <a:lstStyle/>
          <a:p>
            <a:fld id="{89DDA4E8-3716-4DA9-BEC7-00FCF2A4698F}" type="datetimeFigureOut">
              <a:rPr lang="en-GB" smtClean="0"/>
              <a:t>06/12/2022</a:t>
            </a:fld>
            <a:endParaRPr lang="en-GB"/>
          </a:p>
        </p:txBody>
      </p:sp>
      <p:sp>
        <p:nvSpPr>
          <p:cNvPr id="5" name="Footer Placeholder 4">
            <a:extLst>
              <a:ext uri="{FF2B5EF4-FFF2-40B4-BE49-F238E27FC236}">
                <a16:creationId xmlns:a16="http://schemas.microsoft.com/office/drawing/2014/main" id="{0659357C-243F-0AC9-8C0E-1EF369BE58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99B4E8-27E4-AF20-989C-90B2F0CE8101}"/>
              </a:ext>
            </a:extLst>
          </p:cNvPr>
          <p:cNvSpPr>
            <a:spLocks noGrp="1"/>
          </p:cNvSpPr>
          <p:nvPr>
            <p:ph type="sldNum" sz="quarter" idx="12"/>
          </p:nvPr>
        </p:nvSpPr>
        <p:spPr/>
        <p:txBody>
          <a:bodyPr/>
          <a:lstStyle/>
          <a:p>
            <a:fld id="{4935A4A3-0C71-4C8A-A472-0CD4986C1BCE}" type="slidenum">
              <a:rPr lang="en-GB" smtClean="0"/>
              <a:t>‹#›</a:t>
            </a:fld>
            <a:endParaRPr lang="en-GB"/>
          </a:p>
        </p:txBody>
      </p:sp>
    </p:spTree>
    <p:extLst>
      <p:ext uri="{BB962C8B-B14F-4D97-AF65-F5344CB8AC3E}">
        <p14:creationId xmlns:p14="http://schemas.microsoft.com/office/powerpoint/2010/main" val="3823357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59D6-0AD8-6B60-A3D9-630CB8A50F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166674-5016-30EE-E43A-F3663AF452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A14063-B820-7E30-2FB5-AEADF2E422FF}"/>
              </a:ext>
            </a:extLst>
          </p:cNvPr>
          <p:cNvSpPr>
            <a:spLocks noGrp="1"/>
          </p:cNvSpPr>
          <p:nvPr>
            <p:ph type="dt" sz="half" idx="10"/>
          </p:nvPr>
        </p:nvSpPr>
        <p:spPr/>
        <p:txBody>
          <a:bodyPr/>
          <a:lstStyle/>
          <a:p>
            <a:fld id="{89DDA4E8-3716-4DA9-BEC7-00FCF2A4698F}" type="datetimeFigureOut">
              <a:rPr lang="en-GB" smtClean="0"/>
              <a:t>06/12/2022</a:t>
            </a:fld>
            <a:endParaRPr lang="en-GB"/>
          </a:p>
        </p:txBody>
      </p:sp>
      <p:sp>
        <p:nvSpPr>
          <p:cNvPr id="5" name="Footer Placeholder 4">
            <a:extLst>
              <a:ext uri="{FF2B5EF4-FFF2-40B4-BE49-F238E27FC236}">
                <a16:creationId xmlns:a16="http://schemas.microsoft.com/office/drawing/2014/main" id="{E6E07006-812D-0C41-C24A-22280C22C7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16148C-ABEE-CD49-2427-C02B25E9F71B}"/>
              </a:ext>
            </a:extLst>
          </p:cNvPr>
          <p:cNvSpPr>
            <a:spLocks noGrp="1"/>
          </p:cNvSpPr>
          <p:nvPr>
            <p:ph type="sldNum" sz="quarter" idx="12"/>
          </p:nvPr>
        </p:nvSpPr>
        <p:spPr/>
        <p:txBody>
          <a:bodyPr/>
          <a:lstStyle/>
          <a:p>
            <a:fld id="{4935A4A3-0C71-4C8A-A472-0CD4986C1BCE}" type="slidenum">
              <a:rPr lang="en-GB" smtClean="0"/>
              <a:t>‹#›</a:t>
            </a:fld>
            <a:endParaRPr lang="en-GB"/>
          </a:p>
        </p:txBody>
      </p:sp>
    </p:spTree>
    <p:extLst>
      <p:ext uri="{BB962C8B-B14F-4D97-AF65-F5344CB8AC3E}">
        <p14:creationId xmlns:p14="http://schemas.microsoft.com/office/powerpoint/2010/main" val="22059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00BEAF-73CC-8A47-89F4-ED431A65C4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499270-AC2B-C64F-23FF-4BCAF1038F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7CADD6-55DE-A303-D2E0-69962D7B6476}"/>
              </a:ext>
            </a:extLst>
          </p:cNvPr>
          <p:cNvSpPr>
            <a:spLocks noGrp="1"/>
          </p:cNvSpPr>
          <p:nvPr>
            <p:ph type="dt" sz="half" idx="10"/>
          </p:nvPr>
        </p:nvSpPr>
        <p:spPr/>
        <p:txBody>
          <a:bodyPr/>
          <a:lstStyle/>
          <a:p>
            <a:fld id="{89DDA4E8-3716-4DA9-BEC7-00FCF2A4698F}" type="datetimeFigureOut">
              <a:rPr lang="en-GB" smtClean="0"/>
              <a:t>06/12/2022</a:t>
            </a:fld>
            <a:endParaRPr lang="en-GB"/>
          </a:p>
        </p:txBody>
      </p:sp>
      <p:sp>
        <p:nvSpPr>
          <p:cNvPr id="5" name="Footer Placeholder 4">
            <a:extLst>
              <a:ext uri="{FF2B5EF4-FFF2-40B4-BE49-F238E27FC236}">
                <a16:creationId xmlns:a16="http://schemas.microsoft.com/office/drawing/2014/main" id="{49FEAA04-61DD-2840-D42E-C225F64EA6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08F50A-C118-E8A0-BECD-81F4CD7E8423}"/>
              </a:ext>
            </a:extLst>
          </p:cNvPr>
          <p:cNvSpPr>
            <a:spLocks noGrp="1"/>
          </p:cNvSpPr>
          <p:nvPr>
            <p:ph type="sldNum" sz="quarter" idx="12"/>
          </p:nvPr>
        </p:nvSpPr>
        <p:spPr/>
        <p:txBody>
          <a:bodyPr/>
          <a:lstStyle/>
          <a:p>
            <a:fld id="{4935A4A3-0C71-4C8A-A472-0CD4986C1BCE}" type="slidenum">
              <a:rPr lang="en-GB" smtClean="0"/>
              <a:t>‹#›</a:t>
            </a:fld>
            <a:endParaRPr lang="en-GB"/>
          </a:p>
        </p:txBody>
      </p:sp>
    </p:spTree>
    <p:extLst>
      <p:ext uri="{BB962C8B-B14F-4D97-AF65-F5344CB8AC3E}">
        <p14:creationId xmlns:p14="http://schemas.microsoft.com/office/powerpoint/2010/main" val="321862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AB35-22F0-8F8E-F429-E3CAE2F1C3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B87A07-F9BC-1251-B6E8-2B0717D94C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2488EE-8D66-CEC7-E5D3-4C656685EAD8}"/>
              </a:ext>
            </a:extLst>
          </p:cNvPr>
          <p:cNvSpPr>
            <a:spLocks noGrp="1"/>
          </p:cNvSpPr>
          <p:nvPr>
            <p:ph type="dt" sz="half" idx="10"/>
          </p:nvPr>
        </p:nvSpPr>
        <p:spPr/>
        <p:txBody>
          <a:bodyPr/>
          <a:lstStyle/>
          <a:p>
            <a:fld id="{89DDA4E8-3716-4DA9-BEC7-00FCF2A4698F}" type="datetimeFigureOut">
              <a:rPr lang="en-GB" smtClean="0"/>
              <a:t>06/12/2022</a:t>
            </a:fld>
            <a:endParaRPr lang="en-GB"/>
          </a:p>
        </p:txBody>
      </p:sp>
      <p:sp>
        <p:nvSpPr>
          <p:cNvPr id="5" name="Footer Placeholder 4">
            <a:extLst>
              <a:ext uri="{FF2B5EF4-FFF2-40B4-BE49-F238E27FC236}">
                <a16:creationId xmlns:a16="http://schemas.microsoft.com/office/drawing/2014/main" id="{309247C0-B95E-7271-6741-1D4D98FE1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582E84-DFE0-A8A7-BC69-5708B9A06CD6}"/>
              </a:ext>
            </a:extLst>
          </p:cNvPr>
          <p:cNvSpPr>
            <a:spLocks noGrp="1"/>
          </p:cNvSpPr>
          <p:nvPr>
            <p:ph type="sldNum" sz="quarter" idx="12"/>
          </p:nvPr>
        </p:nvSpPr>
        <p:spPr/>
        <p:txBody>
          <a:bodyPr/>
          <a:lstStyle/>
          <a:p>
            <a:fld id="{4935A4A3-0C71-4C8A-A472-0CD4986C1BCE}" type="slidenum">
              <a:rPr lang="en-GB" smtClean="0"/>
              <a:t>‹#›</a:t>
            </a:fld>
            <a:endParaRPr lang="en-GB"/>
          </a:p>
        </p:txBody>
      </p:sp>
    </p:spTree>
    <p:extLst>
      <p:ext uri="{BB962C8B-B14F-4D97-AF65-F5344CB8AC3E}">
        <p14:creationId xmlns:p14="http://schemas.microsoft.com/office/powerpoint/2010/main" val="245541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373E6-4902-B9BF-6593-69796ED638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065FD9-4AAD-F928-5661-C62CDAB4D1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2927F0-54E6-D225-1207-8F343A3BAAAF}"/>
              </a:ext>
            </a:extLst>
          </p:cNvPr>
          <p:cNvSpPr>
            <a:spLocks noGrp="1"/>
          </p:cNvSpPr>
          <p:nvPr>
            <p:ph type="dt" sz="half" idx="10"/>
          </p:nvPr>
        </p:nvSpPr>
        <p:spPr/>
        <p:txBody>
          <a:bodyPr/>
          <a:lstStyle/>
          <a:p>
            <a:fld id="{89DDA4E8-3716-4DA9-BEC7-00FCF2A4698F}" type="datetimeFigureOut">
              <a:rPr lang="en-GB" smtClean="0"/>
              <a:t>06/12/2022</a:t>
            </a:fld>
            <a:endParaRPr lang="en-GB"/>
          </a:p>
        </p:txBody>
      </p:sp>
      <p:sp>
        <p:nvSpPr>
          <p:cNvPr id="5" name="Footer Placeholder 4">
            <a:extLst>
              <a:ext uri="{FF2B5EF4-FFF2-40B4-BE49-F238E27FC236}">
                <a16:creationId xmlns:a16="http://schemas.microsoft.com/office/drawing/2014/main" id="{711AE4BA-C569-EF40-A317-1AE178166A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A08AE4-41F1-D6A9-8C00-B5E8CD59D78F}"/>
              </a:ext>
            </a:extLst>
          </p:cNvPr>
          <p:cNvSpPr>
            <a:spLocks noGrp="1"/>
          </p:cNvSpPr>
          <p:nvPr>
            <p:ph type="sldNum" sz="quarter" idx="12"/>
          </p:nvPr>
        </p:nvSpPr>
        <p:spPr/>
        <p:txBody>
          <a:bodyPr/>
          <a:lstStyle/>
          <a:p>
            <a:fld id="{4935A4A3-0C71-4C8A-A472-0CD4986C1BCE}" type="slidenum">
              <a:rPr lang="en-GB" smtClean="0"/>
              <a:t>‹#›</a:t>
            </a:fld>
            <a:endParaRPr lang="en-GB"/>
          </a:p>
        </p:txBody>
      </p:sp>
    </p:spTree>
    <p:extLst>
      <p:ext uri="{BB962C8B-B14F-4D97-AF65-F5344CB8AC3E}">
        <p14:creationId xmlns:p14="http://schemas.microsoft.com/office/powerpoint/2010/main" val="247715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F24D-82AB-292B-19BE-BFB427EC35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118FA5-23FA-8AB9-EEFE-C6FFA1DE9A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0C968E-A17F-1054-64C0-362693FC7F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5FEE08-21F5-07F5-3673-566763F68C9D}"/>
              </a:ext>
            </a:extLst>
          </p:cNvPr>
          <p:cNvSpPr>
            <a:spLocks noGrp="1"/>
          </p:cNvSpPr>
          <p:nvPr>
            <p:ph type="dt" sz="half" idx="10"/>
          </p:nvPr>
        </p:nvSpPr>
        <p:spPr/>
        <p:txBody>
          <a:bodyPr/>
          <a:lstStyle/>
          <a:p>
            <a:fld id="{89DDA4E8-3716-4DA9-BEC7-00FCF2A4698F}" type="datetimeFigureOut">
              <a:rPr lang="en-GB" smtClean="0"/>
              <a:t>06/12/2022</a:t>
            </a:fld>
            <a:endParaRPr lang="en-GB"/>
          </a:p>
        </p:txBody>
      </p:sp>
      <p:sp>
        <p:nvSpPr>
          <p:cNvPr id="6" name="Footer Placeholder 5">
            <a:extLst>
              <a:ext uri="{FF2B5EF4-FFF2-40B4-BE49-F238E27FC236}">
                <a16:creationId xmlns:a16="http://schemas.microsoft.com/office/drawing/2014/main" id="{EF06EF92-8205-9136-7F49-B045B48CB2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8CA9F5-52E5-E8EE-EFBC-2407F01AF82C}"/>
              </a:ext>
            </a:extLst>
          </p:cNvPr>
          <p:cNvSpPr>
            <a:spLocks noGrp="1"/>
          </p:cNvSpPr>
          <p:nvPr>
            <p:ph type="sldNum" sz="quarter" idx="12"/>
          </p:nvPr>
        </p:nvSpPr>
        <p:spPr/>
        <p:txBody>
          <a:bodyPr/>
          <a:lstStyle/>
          <a:p>
            <a:fld id="{4935A4A3-0C71-4C8A-A472-0CD4986C1BCE}" type="slidenum">
              <a:rPr lang="en-GB" smtClean="0"/>
              <a:t>‹#›</a:t>
            </a:fld>
            <a:endParaRPr lang="en-GB"/>
          </a:p>
        </p:txBody>
      </p:sp>
    </p:spTree>
    <p:extLst>
      <p:ext uri="{BB962C8B-B14F-4D97-AF65-F5344CB8AC3E}">
        <p14:creationId xmlns:p14="http://schemas.microsoft.com/office/powerpoint/2010/main" val="61715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C023-C9CF-CDEF-558B-8D80FEDBC9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27C298-6BD8-EEC9-C067-C0BA97126F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F8058C-E2AF-0EE9-6F2F-3C2ABC6BA7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3E181F-7D0C-DA71-D23D-35389DE26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E88367-CD66-E83C-13A4-71C56B5A4D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ECFFE9-FC11-51A3-C8C4-8FC679B1E966}"/>
              </a:ext>
            </a:extLst>
          </p:cNvPr>
          <p:cNvSpPr>
            <a:spLocks noGrp="1"/>
          </p:cNvSpPr>
          <p:nvPr>
            <p:ph type="dt" sz="half" idx="10"/>
          </p:nvPr>
        </p:nvSpPr>
        <p:spPr/>
        <p:txBody>
          <a:bodyPr/>
          <a:lstStyle/>
          <a:p>
            <a:fld id="{89DDA4E8-3716-4DA9-BEC7-00FCF2A4698F}" type="datetimeFigureOut">
              <a:rPr lang="en-GB" smtClean="0"/>
              <a:t>06/12/2022</a:t>
            </a:fld>
            <a:endParaRPr lang="en-GB"/>
          </a:p>
        </p:txBody>
      </p:sp>
      <p:sp>
        <p:nvSpPr>
          <p:cNvPr id="8" name="Footer Placeholder 7">
            <a:extLst>
              <a:ext uri="{FF2B5EF4-FFF2-40B4-BE49-F238E27FC236}">
                <a16:creationId xmlns:a16="http://schemas.microsoft.com/office/drawing/2014/main" id="{94C84599-8270-E116-74BB-26D343CA0D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7D4809-D6EF-EB31-8CF2-66273BE2F88A}"/>
              </a:ext>
            </a:extLst>
          </p:cNvPr>
          <p:cNvSpPr>
            <a:spLocks noGrp="1"/>
          </p:cNvSpPr>
          <p:nvPr>
            <p:ph type="sldNum" sz="quarter" idx="12"/>
          </p:nvPr>
        </p:nvSpPr>
        <p:spPr/>
        <p:txBody>
          <a:bodyPr/>
          <a:lstStyle/>
          <a:p>
            <a:fld id="{4935A4A3-0C71-4C8A-A472-0CD4986C1BCE}" type="slidenum">
              <a:rPr lang="en-GB" smtClean="0"/>
              <a:t>‹#›</a:t>
            </a:fld>
            <a:endParaRPr lang="en-GB"/>
          </a:p>
        </p:txBody>
      </p:sp>
    </p:spTree>
    <p:extLst>
      <p:ext uri="{BB962C8B-B14F-4D97-AF65-F5344CB8AC3E}">
        <p14:creationId xmlns:p14="http://schemas.microsoft.com/office/powerpoint/2010/main" val="382597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26AF-BCD1-6CC4-0193-6D62C0AB8D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EF501B-1B0A-EC28-B03E-05EECF5CEDA1}"/>
              </a:ext>
            </a:extLst>
          </p:cNvPr>
          <p:cNvSpPr>
            <a:spLocks noGrp="1"/>
          </p:cNvSpPr>
          <p:nvPr>
            <p:ph type="dt" sz="half" idx="10"/>
          </p:nvPr>
        </p:nvSpPr>
        <p:spPr/>
        <p:txBody>
          <a:bodyPr/>
          <a:lstStyle/>
          <a:p>
            <a:fld id="{89DDA4E8-3716-4DA9-BEC7-00FCF2A4698F}" type="datetimeFigureOut">
              <a:rPr lang="en-GB" smtClean="0"/>
              <a:t>06/12/2022</a:t>
            </a:fld>
            <a:endParaRPr lang="en-GB"/>
          </a:p>
        </p:txBody>
      </p:sp>
      <p:sp>
        <p:nvSpPr>
          <p:cNvPr id="4" name="Footer Placeholder 3">
            <a:extLst>
              <a:ext uri="{FF2B5EF4-FFF2-40B4-BE49-F238E27FC236}">
                <a16:creationId xmlns:a16="http://schemas.microsoft.com/office/drawing/2014/main" id="{ED451410-1E3A-A299-1151-D4197F75EF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BCC807-0E67-DD93-62AD-E71030BB79B3}"/>
              </a:ext>
            </a:extLst>
          </p:cNvPr>
          <p:cNvSpPr>
            <a:spLocks noGrp="1"/>
          </p:cNvSpPr>
          <p:nvPr>
            <p:ph type="sldNum" sz="quarter" idx="12"/>
          </p:nvPr>
        </p:nvSpPr>
        <p:spPr/>
        <p:txBody>
          <a:bodyPr/>
          <a:lstStyle/>
          <a:p>
            <a:fld id="{4935A4A3-0C71-4C8A-A472-0CD4986C1BCE}" type="slidenum">
              <a:rPr lang="en-GB" smtClean="0"/>
              <a:t>‹#›</a:t>
            </a:fld>
            <a:endParaRPr lang="en-GB"/>
          </a:p>
        </p:txBody>
      </p:sp>
    </p:spTree>
    <p:extLst>
      <p:ext uri="{BB962C8B-B14F-4D97-AF65-F5344CB8AC3E}">
        <p14:creationId xmlns:p14="http://schemas.microsoft.com/office/powerpoint/2010/main" val="62591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2D2B1-8C17-37CB-5EA3-328EB49DC14B}"/>
              </a:ext>
            </a:extLst>
          </p:cNvPr>
          <p:cNvSpPr>
            <a:spLocks noGrp="1"/>
          </p:cNvSpPr>
          <p:nvPr>
            <p:ph type="dt" sz="half" idx="10"/>
          </p:nvPr>
        </p:nvSpPr>
        <p:spPr/>
        <p:txBody>
          <a:bodyPr/>
          <a:lstStyle/>
          <a:p>
            <a:fld id="{89DDA4E8-3716-4DA9-BEC7-00FCF2A4698F}" type="datetimeFigureOut">
              <a:rPr lang="en-GB" smtClean="0"/>
              <a:t>06/12/2022</a:t>
            </a:fld>
            <a:endParaRPr lang="en-GB"/>
          </a:p>
        </p:txBody>
      </p:sp>
      <p:sp>
        <p:nvSpPr>
          <p:cNvPr id="3" name="Footer Placeholder 2">
            <a:extLst>
              <a:ext uri="{FF2B5EF4-FFF2-40B4-BE49-F238E27FC236}">
                <a16:creationId xmlns:a16="http://schemas.microsoft.com/office/drawing/2014/main" id="{CC4C8525-5DAB-F208-228C-8B8C719918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98D0B8-77F9-AE9D-0EF8-F95649939F32}"/>
              </a:ext>
            </a:extLst>
          </p:cNvPr>
          <p:cNvSpPr>
            <a:spLocks noGrp="1"/>
          </p:cNvSpPr>
          <p:nvPr>
            <p:ph type="sldNum" sz="quarter" idx="12"/>
          </p:nvPr>
        </p:nvSpPr>
        <p:spPr/>
        <p:txBody>
          <a:bodyPr/>
          <a:lstStyle/>
          <a:p>
            <a:fld id="{4935A4A3-0C71-4C8A-A472-0CD4986C1BCE}" type="slidenum">
              <a:rPr lang="en-GB" smtClean="0"/>
              <a:t>‹#›</a:t>
            </a:fld>
            <a:endParaRPr lang="en-GB"/>
          </a:p>
        </p:txBody>
      </p:sp>
    </p:spTree>
    <p:extLst>
      <p:ext uri="{BB962C8B-B14F-4D97-AF65-F5344CB8AC3E}">
        <p14:creationId xmlns:p14="http://schemas.microsoft.com/office/powerpoint/2010/main" val="420048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3F831-4AFD-C26C-DB6B-E8F7699D8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B6061C-E5C8-F039-D1EC-E80DD6AD83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A19033-50A1-B24E-77FE-A163BAC5E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CD0986-531B-5EA9-F315-414E10565C47}"/>
              </a:ext>
            </a:extLst>
          </p:cNvPr>
          <p:cNvSpPr>
            <a:spLocks noGrp="1"/>
          </p:cNvSpPr>
          <p:nvPr>
            <p:ph type="dt" sz="half" idx="10"/>
          </p:nvPr>
        </p:nvSpPr>
        <p:spPr/>
        <p:txBody>
          <a:bodyPr/>
          <a:lstStyle/>
          <a:p>
            <a:fld id="{89DDA4E8-3716-4DA9-BEC7-00FCF2A4698F}" type="datetimeFigureOut">
              <a:rPr lang="en-GB" smtClean="0"/>
              <a:t>06/12/2022</a:t>
            </a:fld>
            <a:endParaRPr lang="en-GB"/>
          </a:p>
        </p:txBody>
      </p:sp>
      <p:sp>
        <p:nvSpPr>
          <p:cNvPr id="6" name="Footer Placeholder 5">
            <a:extLst>
              <a:ext uri="{FF2B5EF4-FFF2-40B4-BE49-F238E27FC236}">
                <a16:creationId xmlns:a16="http://schemas.microsoft.com/office/drawing/2014/main" id="{E36C3AC4-192D-1355-217E-533A53D3D4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4D0055-8911-F56D-3411-26661AB6287F}"/>
              </a:ext>
            </a:extLst>
          </p:cNvPr>
          <p:cNvSpPr>
            <a:spLocks noGrp="1"/>
          </p:cNvSpPr>
          <p:nvPr>
            <p:ph type="sldNum" sz="quarter" idx="12"/>
          </p:nvPr>
        </p:nvSpPr>
        <p:spPr/>
        <p:txBody>
          <a:bodyPr/>
          <a:lstStyle/>
          <a:p>
            <a:fld id="{4935A4A3-0C71-4C8A-A472-0CD4986C1BCE}" type="slidenum">
              <a:rPr lang="en-GB" smtClean="0"/>
              <a:t>‹#›</a:t>
            </a:fld>
            <a:endParaRPr lang="en-GB"/>
          </a:p>
        </p:txBody>
      </p:sp>
    </p:spTree>
    <p:extLst>
      <p:ext uri="{BB962C8B-B14F-4D97-AF65-F5344CB8AC3E}">
        <p14:creationId xmlns:p14="http://schemas.microsoft.com/office/powerpoint/2010/main" val="248539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EBA6-AD35-EA88-B226-5E252D6A2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641DB2-4CB0-217B-A4BA-EC8B4BFA72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C91159-5857-8B22-2CED-94FA441D0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58BF2A-0767-CD29-3E34-D275EF2A96B6}"/>
              </a:ext>
            </a:extLst>
          </p:cNvPr>
          <p:cNvSpPr>
            <a:spLocks noGrp="1"/>
          </p:cNvSpPr>
          <p:nvPr>
            <p:ph type="dt" sz="half" idx="10"/>
          </p:nvPr>
        </p:nvSpPr>
        <p:spPr/>
        <p:txBody>
          <a:bodyPr/>
          <a:lstStyle/>
          <a:p>
            <a:fld id="{89DDA4E8-3716-4DA9-BEC7-00FCF2A4698F}" type="datetimeFigureOut">
              <a:rPr lang="en-GB" smtClean="0"/>
              <a:t>06/12/2022</a:t>
            </a:fld>
            <a:endParaRPr lang="en-GB"/>
          </a:p>
        </p:txBody>
      </p:sp>
      <p:sp>
        <p:nvSpPr>
          <p:cNvPr id="6" name="Footer Placeholder 5">
            <a:extLst>
              <a:ext uri="{FF2B5EF4-FFF2-40B4-BE49-F238E27FC236}">
                <a16:creationId xmlns:a16="http://schemas.microsoft.com/office/drawing/2014/main" id="{E40FE3A3-583E-4F52-89B8-ABD1749379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4BF5FF-184F-EDBA-E179-B3C7FC31AD5F}"/>
              </a:ext>
            </a:extLst>
          </p:cNvPr>
          <p:cNvSpPr>
            <a:spLocks noGrp="1"/>
          </p:cNvSpPr>
          <p:nvPr>
            <p:ph type="sldNum" sz="quarter" idx="12"/>
          </p:nvPr>
        </p:nvSpPr>
        <p:spPr/>
        <p:txBody>
          <a:bodyPr/>
          <a:lstStyle/>
          <a:p>
            <a:fld id="{4935A4A3-0C71-4C8A-A472-0CD4986C1BCE}" type="slidenum">
              <a:rPr lang="en-GB" smtClean="0"/>
              <a:t>‹#›</a:t>
            </a:fld>
            <a:endParaRPr lang="en-GB"/>
          </a:p>
        </p:txBody>
      </p:sp>
    </p:spTree>
    <p:extLst>
      <p:ext uri="{BB962C8B-B14F-4D97-AF65-F5344CB8AC3E}">
        <p14:creationId xmlns:p14="http://schemas.microsoft.com/office/powerpoint/2010/main" val="126099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ABB6B9-C391-29E3-F0D0-CB773EAE55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C66B2C-EBD5-9845-60BD-19A147B2A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0A6D6E-58F7-A2AF-E9DA-5693AD593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DA4E8-3716-4DA9-BEC7-00FCF2A4698F}" type="datetimeFigureOut">
              <a:rPr lang="en-GB" smtClean="0"/>
              <a:t>06/12/2022</a:t>
            </a:fld>
            <a:endParaRPr lang="en-GB"/>
          </a:p>
        </p:txBody>
      </p:sp>
      <p:sp>
        <p:nvSpPr>
          <p:cNvPr id="5" name="Footer Placeholder 4">
            <a:extLst>
              <a:ext uri="{FF2B5EF4-FFF2-40B4-BE49-F238E27FC236}">
                <a16:creationId xmlns:a16="http://schemas.microsoft.com/office/drawing/2014/main" id="{0FCE768D-6015-F789-17D3-9062F18977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35A4366-3617-0764-39EE-C0C913D043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5A4A3-0C71-4C8A-A472-0CD4986C1BCE}" type="slidenum">
              <a:rPr lang="en-GB" smtClean="0"/>
              <a:t>‹#›</a:t>
            </a:fld>
            <a:endParaRPr lang="en-GB"/>
          </a:p>
        </p:txBody>
      </p:sp>
    </p:spTree>
    <p:extLst>
      <p:ext uri="{BB962C8B-B14F-4D97-AF65-F5344CB8AC3E}">
        <p14:creationId xmlns:p14="http://schemas.microsoft.com/office/powerpoint/2010/main" val="1230960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sustainweb.org/foodpoverty/actionplan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Lewes%20District%20Food%20Partnership:%20Partnering%20with%20Lewes%20District%20Council%20to%20develop%20a%20food%20security%20strategy%20|%20Local%20Government%20Association"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sustainweb.org/foodpoverty/actionpla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8">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EF3DBC85-E2A0-1AFD-AED7-2FE3A980245E}"/>
              </a:ext>
            </a:extLst>
          </p:cNvPr>
          <p:cNvSpPr>
            <a:spLocks noGrp="1"/>
          </p:cNvSpPr>
          <p:nvPr>
            <p:ph type="title"/>
          </p:nvPr>
        </p:nvSpPr>
        <p:spPr>
          <a:xfrm>
            <a:off x="1255060" y="5279511"/>
            <a:ext cx="9681882" cy="739880"/>
          </a:xfrm>
        </p:spPr>
        <p:txBody>
          <a:bodyPr vert="horz" lIns="91440" tIns="45720" rIns="91440" bIns="45720" rtlCol="0" anchor="b">
            <a:normAutofit fontScale="90000"/>
          </a:bodyPr>
          <a:lstStyle/>
          <a:p>
            <a:pPr algn="ctr"/>
            <a:r>
              <a:rPr lang="en-US" sz="3600" dirty="0">
                <a:solidFill>
                  <a:schemeClr val="tx1">
                    <a:lumMod val="85000"/>
                    <a:lumOff val="15000"/>
                  </a:schemeClr>
                </a:solidFill>
                <a:latin typeface="Segoe UI" panose="020B0502040204020203" pitchFamily="34" charset="0"/>
                <a:cs typeface="Segoe UI" panose="020B0502040204020203" pitchFamily="34" charset="0"/>
              </a:rPr>
              <a:t>Collaborative Models</a:t>
            </a:r>
            <a:br>
              <a:rPr lang="en-US" sz="3600" dirty="0">
                <a:solidFill>
                  <a:schemeClr val="tx1">
                    <a:lumMod val="85000"/>
                    <a:lumOff val="15000"/>
                  </a:schemeClr>
                </a:solidFill>
                <a:latin typeface="Segoe UI" panose="020B0502040204020203" pitchFamily="34" charset="0"/>
                <a:cs typeface="Segoe UI" panose="020B0502040204020203" pitchFamily="34" charset="0"/>
              </a:rPr>
            </a:br>
            <a:r>
              <a:rPr lang="en-US" sz="3600" dirty="0">
                <a:solidFill>
                  <a:schemeClr val="tx1">
                    <a:lumMod val="85000"/>
                    <a:lumOff val="15000"/>
                  </a:schemeClr>
                </a:solidFill>
                <a:latin typeface="Segoe UI" panose="020B0502040204020203" pitchFamily="34" charset="0"/>
                <a:cs typeface="Segoe UI" panose="020B0502040204020203" pitchFamily="34" charset="0"/>
              </a:rPr>
              <a:t>Food Partnerships, Networks, Alliances, Taskforces</a:t>
            </a:r>
          </a:p>
        </p:txBody>
      </p:sp>
      <p:pic>
        <p:nvPicPr>
          <p:cNvPr id="3" name="Picture 2" descr="A picture containing text, indoor, ceiling, kitchen&#10;&#10;Description automatically generated">
            <a:extLst>
              <a:ext uri="{FF2B5EF4-FFF2-40B4-BE49-F238E27FC236}">
                <a16:creationId xmlns:a16="http://schemas.microsoft.com/office/drawing/2014/main" id="{53230110-1DC9-3C53-6055-6FFE974BCA58}"/>
              </a:ext>
            </a:extLst>
          </p:cNvPr>
          <p:cNvPicPr>
            <a:picLocks noChangeAspect="1"/>
          </p:cNvPicPr>
          <p:nvPr/>
        </p:nvPicPr>
        <p:blipFill rotWithShape="1">
          <a:blip r:embed="rId3">
            <a:extLst>
              <a:ext uri="{28A0092B-C50C-407E-A947-70E740481C1C}">
                <a14:useLocalDpi xmlns:a14="http://schemas.microsoft.com/office/drawing/2010/main" val="0"/>
              </a:ext>
            </a:extLst>
          </a:blip>
          <a:srcRect t="7458" b="6708"/>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pic>
        <p:nvPicPr>
          <p:cNvPr id="2" name="Content Placeholder 4" descr="Logo, company name&#10;&#10;Description automatically generated">
            <a:extLst>
              <a:ext uri="{FF2B5EF4-FFF2-40B4-BE49-F238E27FC236}">
                <a16:creationId xmlns:a16="http://schemas.microsoft.com/office/drawing/2014/main" id="{31789ED2-D37E-4D44-0AAF-F6E8ED12D955}"/>
              </a:ext>
            </a:extLst>
          </p:cNvPr>
          <p:cNvPicPr>
            <a:picLocks noChangeAspect="1"/>
          </p:cNvPicPr>
          <p:nvPr/>
        </p:nvPicPr>
        <p:blipFill>
          <a:blip r:embed="rId4"/>
          <a:stretch>
            <a:fillRect/>
          </a:stretch>
        </p:blipFill>
        <p:spPr>
          <a:xfrm>
            <a:off x="10187189" y="76352"/>
            <a:ext cx="1860223" cy="1010239"/>
          </a:xfrm>
          <a:prstGeom prst="rect">
            <a:avLst/>
          </a:prstGeom>
        </p:spPr>
      </p:pic>
      <p:sp>
        <p:nvSpPr>
          <p:cNvPr id="4" name="Title 1">
            <a:extLst>
              <a:ext uri="{FF2B5EF4-FFF2-40B4-BE49-F238E27FC236}">
                <a16:creationId xmlns:a16="http://schemas.microsoft.com/office/drawing/2014/main" id="{716B6E1D-75FD-F8FB-A529-9907B46C6E55}"/>
              </a:ext>
            </a:extLst>
          </p:cNvPr>
          <p:cNvSpPr txBox="1">
            <a:spLocks/>
          </p:cNvSpPr>
          <p:nvPr/>
        </p:nvSpPr>
        <p:spPr>
          <a:xfrm>
            <a:off x="0" y="76352"/>
            <a:ext cx="3838132" cy="15841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chemeClr val="bg1"/>
                </a:solidFill>
                <a:latin typeface="Segoe UI" panose="020B0502040204020203" pitchFamily="34" charset="0"/>
                <a:ea typeface="Cambria" panose="02040503050406030204" pitchFamily="18" charset="0"/>
                <a:cs typeface="Segoe UI" panose="020B0502040204020203" pitchFamily="34" charset="0"/>
              </a:rPr>
              <a:t>Covid Recovery Insight Project: Food Insecurity</a:t>
            </a:r>
          </a:p>
        </p:txBody>
      </p:sp>
    </p:spTree>
    <p:extLst>
      <p:ext uri="{BB962C8B-B14F-4D97-AF65-F5344CB8AC3E}">
        <p14:creationId xmlns:p14="http://schemas.microsoft.com/office/powerpoint/2010/main" val="184545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E5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Text&#10;&#10;Description automatically generated with low confidence">
            <a:extLst>
              <a:ext uri="{FF2B5EF4-FFF2-40B4-BE49-F238E27FC236}">
                <a16:creationId xmlns:a16="http://schemas.microsoft.com/office/drawing/2014/main" id="{549E8915-0DED-80B7-9AF1-360EF5528B96}"/>
              </a:ext>
            </a:extLst>
          </p:cNvPr>
          <p:cNvPicPr>
            <a:picLocks noGrp="1" noChangeAspect="1"/>
          </p:cNvPicPr>
          <p:nvPr>
            <p:ph idx="1"/>
          </p:nvPr>
        </p:nvPicPr>
        <p:blipFill>
          <a:blip r:embed="rId3"/>
          <a:stretch>
            <a:fillRect/>
          </a:stretch>
        </p:blipFill>
        <p:spPr>
          <a:xfrm>
            <a:off x="1121834" y="594360"/>
            <a:ext cx="9948331" cy="5620173"/>
          </a:xfrm>
          <a:prstGeom prst="rect">
            <a:avLst/>
          </a:prstGeom>
        </p:spPr>
      </p:pic>
      <p:sp>
        <p:nvSpPr>
          <p:cNvPr id="8" name="Title 1">
            <a:extLst>
              <a:ext uri="{FF2B5EF4-FFF2-40B4-BE49-F238E27FC236}">
                <a16:creationId xmlns:a16="http://schemas.microsoft.com/office/drawing/2014/main" id="{F135CA00-837B-B09A-46EF-83C8D3FC3F8C}"/>
              </a:ext>
            </a:extLst>
          </p:cNvPr>
          <p:cNvSpPr>
            <a:spLocks noGrp="1"/>
          </p:cNvSpPr>
          <p:nvPr>
            <p:ph type="title"/>
          </p:nvPr>
        </p:nvSpPr>
        <p:spPr>
          <a:xfrm>
            <a:off x="573157" y="18255"/>
            <a:ext cx="11353800" cy="461805"/>
          </a:xfrm>
        </p:spPr>
        <p:txBody>
          <a:bodyPr>
            <a:normAutofit fontScale="90000"/>
          </a:bodyPr>
          <a:lstStyle/>
          <a:p>
            <a:r>
              <a:rPr lang="en-GB" sz="3600" dirty="0">
                <a:solidFill>
                  <a:schemeClr val="bg1"/>
                </a:solidFill>
                <a:latin typeface="Segoe UI" panose="020B0502040204020203" pitchFamily="34" charset="0"/>
                <a:cs typeface="Segoe UI" panose="020B0502040204020203" pitchFamily="34" charset="0"/>
              </a:rPr>
              <a:t>Evidence: Recommendations for Local Authorities </a:t>
            </a:r>
          </a:p>
        </p:txBody>
      </p:sp>
    </p:spTree>
    <p:extLst>
      <p:ext uri="{BB962C8B-B14F-4D97-AF65-F5344CB8AC3E}">
        <p14:creationId xmlns:p14="http://schemas.microsoft.com/office/powerpoint/2010/main" val="118507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AF4C281-3CB6-0D5B-EFBC-E09D01F13FC6}"/>
              </a:ext>
            </a:extLst>
          </p:cNvPr>
          <p:cNvSpPr txBox="1"/>
          <p:nvPr/>
        </p:nvSpPr>
        <p:spPr>
          <a:xfrm>
            <a:off x="0" y="3908880"/>
            <a:ext cx="1692344" cy="2452687"/>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3600" b="1" dirty="0">
                <a:effectLst/>
                <a:latin typeface="+mj-lt"/>
                <a:ea typeface="+mj-ea"/>
                <a:cs typeface="+mj-cs"/>
              </a:rPr>
              <a:t>The East Riding Food Poverty Alliance</a:t>
            </a:r>
            <a:endParaRPr lang="en-US" sz="3600" b="1" dirty="0">
              <a:latin typeface="+mj-lt"/>
              <a:ea typeface="+mj-ea"/>
              <a:cs typeface="+mj-cs"/>
            </a:endParaRPr>
          </a:p>
        </p:txBody>
      </p:sp>
      <p:pic>
        <p:nvPicPr>
          <p:cNvPr id="3" name="Picture 2" descr="A picture containing text, person, indoor, table&#10;&#10;Description automatically generated">
            <a:extLst>
              <a:ext uri="{FF2B5EF4-FFF2-40B4-BE49-F238E27FC236}">
                <a16:creationId xmlns:a16="http://schemas.microsoft.com/office/drawing/2014/main" id="{37901D86-064A-F8D9-5E1F-B223FC05932F}"/>
              </a:ext>
            </a:extLst>
          </p:cNvPr>
          <p:cNvPicPr>
            <a:picLocks noChangeAspect="1"/>
          </p:cNvPicPr>
          <p:nvPr/>
        </p:nvPicPr>
        <p:blipFill rotWithShape="1">
          <a:blip r:embed="rId3">
            <a:extLst>
              <a:ext uri="{28A0092B-C50C-407E-A947-70E740481C1C}">
                <a14:useLocalDpi xmlns:a14="http://schemas.microsoft.com/office/drawing/2010/main" val="0"/>
              </a:ext>
            </a:extLst>
          </a:blip>
          <a:srcRect t="11099" b="3620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8486B739-DF33-6F21-E2D8-ED2D4CDD1F80}"/>
              </a:ext>
            </a:extLst>
          </p:cNvPr>
          <p:cNvSpPr txBox="1"/>
          <p:nvPr/>
        </p:nvSpPr>
        <p:spPr>
          <a:xfrm>
            <a:off x="1630017" y="3710613"/>
            <a:ext cx="10561963" cy="3157326"/>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1700" dirty="0">
                <a:effectLst/>
                <a:latin typeface="Segoe UI" panose="020B0502040204020203" pitchFamily="34" charset="0"/>
                <a:cs typeface="Segoe UI" panose="020B0502040204020203" pitchFamily="34" charset="0"/>
              </a:rPr>
              <a:t>Their vision ‘to achieve food security for all individuals across the East Riding of Yorkshire’.  </a:t>
            </a:r>
          </a:p>
          <a:p>
            <a:pPr indent="-228600">
              <a:lnSpc>
                <a:spcPct val="90000"/>
              </a:lnSpc>
              <a:spcAft>
                <a:spcPts val="600"/>
              </a:spcAft>
              <a:buFont typeface="Arial" panose="020B0604020202020204" pitchFamily="34" charset="0"/>
              <a:buChar char="•"/>
            </a:pPr>
            <a:r>
              <a:rPr lang="en-US" sz="1700" dirty="0">
                <a:latin typeface="Segoe UI" panose="020B0502040204020203" pitchFamily="34" charset="0"/>
                <a:cs typeface="Segoe UI" panose="020B0502040204020203" pitchFamily="34" charset="0"/>
              </a:rPr>
              <a:t>N</a:t>
            </a:r>
            <a:r>
              <a:rPr lang="en-US" sz="1700" dirty="0">
                <a:effectLst/>
                <a:latin typeface="Segoe UI" panose="020B0502040204020203" pitchFamily="34" charset="0"/>
                <a:cs typeface="Segoe UI" panose="020B0502040204020203" pitchFamily="34" charset="0"/>
              </a:rPr>
              <a:t>early 12,000 food parcels were distributed to almost 40,000 people. There are 127 volunteers.</a:t>
            </a:r>
          </a:p>
          <a:p>
            <a:pPr indent="-228600">
              <a:lnSpc>
                <a:spcPct val="90000"/>
              </a:lnSpc>
              <a:spcAft>
                <a:spcPts val="600"/>
              </a:spcAft>
              <a:buFont typeface="Arial" panose="020B0604020202020204" pitchFamily="34" charset="0"/>
              <a:buChar char="•"/>
            </a:pPr>
            <a:r>
              <a:rPr lang="en-US" sz="1700" dirty="0">
                <a:effectLst/>
                <a:latin typeface="Segoe UI" panose="020B0502040204020203" pitchFamily="34" charset="0"/>
                <a:cs typeface="Segoe UI" panose="020B0502040204020203" pitchFamily="34" charset="0"/>
              </a:rPr>
              <a:t>Key to the partnership was a Development Officer role (subsequently extended) to support the food banks and also to develop systems and processes and explore progression beyond food bank provision.</a:t>
            </a:r>
          </a:p>
          <a:p>
            <a:pPr indent="-228600">
              <a:lnSpc>
                <a:spcPct val="90000"/>
              </a:lnSpc>
              <a:spcAft>
                <a:spcPts val="600"/>
              </a:spcAft>
              <a:buFont typeface="Arial" panose="020B0604020202020204" pitchFamily="34" charset="0"/>
              <a:buChar char="•"/>
            </a:pPr>
            <a:r>
              <a:rPr lang="en-US" sz="1700" dirty="0">
                <a:latin typeface="Segoe UI" panose="020B0502040204020203" pitchFamily="34" charset="0"/>
                <a:cs typeface="Segoe UI" panose="020B0502040204020203" pitchFamily="34" charset="0"/>
              </a:rPr>
              <a:t>Strategic </a:t>
            </a:r>
            <a:r>
              <a:rPr lang="en-US" sz="1700" dirty="0">
                <a:effectLst/>
                <a:latin typeface="Segoe UI" panose="020B0502040204020203" pitchFamily="34" charset="0"/>
                <a:cs typeface="Segoe UI" panose="020B0502040204020203" pitchFamily="34" charset="0"/>
              </a:rPr>
              <a:t>development is an aim of the Alliance; to meet, share ideas, support each other, share distribution of food, share supplier information</a:t>
            </a:r>
          </a:p>
          <a:p>
            <a:pPr indent="-228600">
              <a:lnSpc>
                <a:spcPct val="90000"/>
              </a:lnSpc>
              <a:spcAft>
                <a:spcPts val="600"/>
              </a:spcAft>
              <a:buFont typeface="Arial" panose="020B0604020202020204" pitchFamily="34" charset="0"/>
              <a:buChar char="•"/>
            </a:pPr>
            <a:r>
              <a:rPr lang="en-US" sz="1700" dirty="0">
                <a:latin typeface="Segoe UI" panose="020B0502040204020203" pitchFamily="34" charset="0"/>
                <a:cs typeface="Segoe UI" panose="020B0502040204020203" pitchFamily="34" charset="0"/>
              </a:rPr>
              <a:t>A</a:t>
            </a:r>
            <a:r>
              <a:rPr lang="en-US" sz="1700" dirty="0">
                <a:effectLst/>
                <a:latin typeface="Segoe UI" panose="020B0502040204020203" pitchFamily="34" charset="0"/>
                <a:cs typeface="Segoe UI" panose="020B0502040204020203" pitchFamily="34" charset="0"/>
              </a:rPr>
              <a:t> monitoring tool has been developed to provide a consistent </a:t>
            </a:r>
            <a:r>
              <a:rPr lang="en-US" sz="1700" dirty="0">
                <a:latin typeface="Segoe UI" panose="020B0502040204020203" pitchFamily="34" charset="0"/>
                <a:cs typeface="Segoe UI" panose="020B0502040204020203" pitchFamily="34" charset="0"/>
              </a:rPr>
              <a:t>measurement.</a:t>
            </a:r>
            <a:endParaRPr lang="en-US" sz="1700" dirty="0">
              <a:effectLst/>
              <a:latin typeface="Segoe UI" panose="020B0502040204020203" pitchFamily="34" charset="0"/>
              <a:cs typeface="Segoe UI" panose="020B0502040204020203" pitchFamily="34" charset="0"/>
            </a:endParaRPr>
          </a:p>
          <a:p>
            <a:pPr indent="-228600">
              <a:lnSpc>
                <a:spcPct val="90000"/>
              </a:lnSpc>
              <a:spcAft>
                <a:spcPts val="600"/>
              </a:spcAft>
              <a:buFont typeface="Arial" panose="020B0604020202020204" pitchFamily="34" charset="0"/>
              <a:buChar char="•"/>
            </a:pPr>
            <a:r>
              <a:rPr lang="en-US" sz="1700" dirty="0">
                <a:effectLst/>
                <a:latin typeface="Segoe UI" panose="020B0502040204020203" pitchFamily="34" charset="0"/>
                <a:cs typeface="Segoe UI" panose="020B0502040204020203" pitchFamily="34" charset="0"/>
              </a:rPr>
              <a:t>This model successfully leveraged over  £220k from other sources. </a:t>
            </a:r>
          </a:p>
          <a:p>
            <a:pPr indent="-228600">
              <a:lnSpc>
                <a:spcPct val="90000"/>
              </a:lnSpc>
              <a:spcAft>
                <a:spcPts val="600"/>
              </a:spcAft>
              <a:buFont typeface="Arial" panose="020B0604020202020204" pitchFamily="34" charset="0"/>
              <a:buChar char="•"/>
            </a:pPr>
            <a:r>
              <a:rPr lang="en-US" sz="1700" dirty="0">
                <a:effectLst/>
                <a:latin typeface="Segoe UI" panose="020B0502040204020203" pitchFamily="34" charset="0"/>
                <a:cs typeface="Segoe UI" panose="020B0502040204020203" pitchFamily="34" charset="0"/>
              </a:rPr>
              <a:t>To support volunteers further training was developed around the National Occupational Standards for food bank, food pantry and social supermarket volunteers, and there is a training log and record book, with plans to develop these into a ‘volunteer passport’. </a:t>
            </a:r>
          </a:p>
        </p:txBody>
      </p:sp>
    </p:spTree>
    <p:extLst>
      <p:ext uri="{BB962C8B-B14F-4D97-AF65-F5344CB8AC3E}">
        <p14:creationId xmlns:p14="http://schemas.microsoft.com/office/powerpoint/2010/main" val="146689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10;&#10;Description automatically generated">
            <a:extLst>
              <a:ext uri="{FF2B5EF4-FFF2-40B4-BE49-F238E27FC236}">
                <a16:creationId xmlns:a16="http://schemas.microsoft.com/office/drawing/2014/main" id="{031212B7-F0E3-E74F-C7B0-34C2301A5330}"/>
              </a:ext>
            </a:extLst>
          </p:cNvPr>
          <p:cNvPicPr>
            <a:picLocks noGrp="1" noChangeAspect="1"/>
          </p:cNvPicPr>
          <p:nvPr>
            <p:ph idx="1"/>
          </p:nvPr>
        </p:nvPicPr>
        <p:blipFill rotWithShape="1">
          <a:blip r:embed="rId3" cstate="print">
            <a:alphaModFix amt="50000"/>
            <a:duotone>
              <a:prstClr val="black"/>
              <a:schemeClr val="tx2">
                <a:tint val="45000"/>
                <a:satMod val="400000"/>
              </a:schemeClr>
            </a:duotone>
            <a:extLst>
              <a:ext uri="{28A0092B-C50C-407E-A947-70E740481C1C}">
                <a14:useLocalDpi xmlns:a14="http://schemas.microsoft.com/office/drawing/2010/main" val="0"/>
              </a:ext>
            </a:extLst>
          </a:blip>
          <a:srcRect l="35122" t="26488" r="16718" b="12495"/>
          <a:stretch/>
        </p:blipFill>
        <p:spPr bwMode="auto">
          <a:xfrm>
            <a:off x="0" y="-30849"/>
            <a:ext cx="12473160" cy="8632099"/>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F47D5AC-DE5D-8A15-3166-1F3E028D3EAA}"/>
              </a:ext>
            </a:extLst>
          </p:cNvPr>
          <p:cNvSpPr>
            <a:spLocks noGrp="1"/>
          </p:cNvSpPr>
          <p:nvPr>
            <p:ph type="title"/>
          </p:nvPr>
        </p:nvSpPr>
        <p:spPr>
          <a:xfrm>
            <a:off x="5804449" y="147806"/>
            <a:ext cx="6268281" cy="578392"/>
          </a:xfrm>
        </p:spPr>
        <p:txBody>
          <a:bodyPr>
            <a:normAutofit fontScale="90000"/>
          </a:bodyPr>
          <a:lstStyle/>
          <a:p>
            <a:r>
              <a:rPr lang="en-GB" sz="3300" b="1" dirty="0">
                <a:effectLst/>
                <a:latin typeface="Segoe UI" panose="020B0502040204020203" pitchFamily="34" charset="0"/>
                <a:ea typeface="Calibri" panose="020F0502020204030204" pitchFamily="34" charset="0"/>
                <a:cs typeface="Segoe UI" panose="020B0502040204020203" pitchFamily="34" charset="0"/>
              </a:rPr>
              <a:t>Leeds Food Insecurity Taskforce</a:t>
            </a:r>
            <a:endParaRPr lang="en-GB" sz="33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3DACF7BC-5646-A28D-A195-F722C05BC59D}"/>
              </a:ext>
            </a:extLst>
          </p:cNvPr>
          <p:cNvSpPr txBox="1"/>
          <p:nvPr/>
        </p:nvSpPr>
        <p:spPr>
          <a:xfrm>
            <a:off x="357807" y="931357"/>
            <a:ext cx="11476386" cy="4062651"/>
          </a:xfrm>
          <a:prstGeom prst="rect">
            <a:avLst/>
          </a:prstGeom>
          <a:noFill/>
        </p:spPr>
        <p:txBody>
          <a:bodyPr wrap="square" rtlCol="0">
            <a:spAutoFit/>
          </a:bodyPr>
          <a:lstStyle/>
          <a:p>
            <a:r>
              <a:rPr lang="en-GB" sz="2000" dirty="0">
                <a:effectLst/>
                <a:latin typeface="Segoe UI" panose="020B0502040204020203" pitchFamily="34" charset="0"/>
                <a:ea typeface="Calibri" panose="020F0502020204030204" pitchFamily="34" charset="0"/>
                <a:cs typeface="Segoe UI" panose="020B0502040204020203" pitchFamily="34" charset="0"/>
              </a:rPr>
              <a:t>The Leeds Food Aid Network exists to bring together a range of food aid providers, agency workers, the Council and members of the wider public, to tackle food poverty. </a:t>
            </a:r>
          </a:p>
          <a:p>
            <a:endParaRPr lang="en-GB" sz="2000" dirty="0">
              <a:latin typeface="Segoe UI" panose="020B0502040204020203" pitchFamily="34" charset="0"/>
              <a:ea typeface="Calibri" panose="020F0502020204030204" pitchFamily="34" charset="0"/>
              <a:cs typeface="Segoe UI" panose="020B0502040204020203" pitchFamily="34" charset="0"/>
            </a:endParaRPr>
          </a:p>
          <a:p>
            <a:r>
              <a:rPr lang="en-GB" sz="2000" dirty="0">
                <a:effectLst/>
                <a:latin typeface="Segoe UI" panose="020B0502040204020203" pitchFamily="34" charset="0"/>
                <a:ea typeface="Calibri" panose="020F0502020204030204" pitchFamily="34" charset="0"/>
                <a:cs typeface="Segoe UI" panose="020B0502040204020203" pitchFamily="34" charset="0"/>
              </a:rPr>
              <a:t>Partners agreed on a common vision for their work.</a:t>
            </a:r>
          </a:p>
          <a:p>
            <a:r>
              <a:rPr lang="en-GB" sz="2000" dirty="0">
                <a:effectLst/>
                <a:latin typeface="Segoe UI" panose="020B0502040204020203" pitchFamily="34" charset="0"/>
                <a:ea typeface="Calibri" panose="020F0502020204030204" pitchFamily="34" charset="0"/>
                <a:cs typeface="Segoe UI" panose="020B0502040204020203" pitchFamily="34" charset="0"/>
              </a:rPr>
              <a:t> </a:t>
            </a:r>
          </a:p>
          <a:p>
            <a:pPr marL="457200"/>
            <a:r>
              <a:rPr lang="en-GB" sz="2000" i="1" dirty="0">
                <a:effectLst/>
                <a:latin typeface="Segoe UI" panose="020B0502040204020203" pitchFamily="34" charset="0"/>
                <a:ea typeface="Calibri" panose="020F0502020204030204" pitchFamily="34" charset="0"/>
                <a:cs typeface="Segoe UI" panose="020B0502040204020203" pitchFamily="34" charset="0"/>
              </a:rPr>
              <a:t>“Leeds has a vibrant food economy where everyone is able to access local healthy and affordable food, produced in a way which improves our natural environment and embraces innovation.”</a:t>
            </a:r>
          </a:p>
          <a:p>
            <a:pPr marL="457200"/>
            <a:endParaRPr lang="en-GB" sz="2000" i="1" dirty="0">
              <a:latin typeface="Segoe UI" panose="020B0502040204020203" pitchFamily="34" charset="0"/>
              <a:ea typeface="Calibri" panose="020F0502020204030204" pitchFamily="34" charset="0"/>
              <a:cs typeface="Segoe UI" panose="020B0502040204020203" pitchFamily="34" charset="0"/>
            </a:endParaRPr>
          </a:p>
          <a:p>
            <a:r>
              <a:rPr lang="en-GB" sz="2000" dirty="0">
                <a:latin typeface="Segoe UI" panose="020B0502040204020203" pitchFamily="34" charset="0"/>
                <a:ea typeface="Calibri" panose="020F0502020204030204" pitchFamily="34" charset="0"/>
                <a:cs typeface="Segoe UI" panose="020B0502040204020203" pitchFamily="34" charset="0"/>
              </a:rPr>
              <a:t>The infrastructure has evolved to enable a broader focus. Most recently, a Food Resilience Toolkit was produced.</a:t>
            </a:r>
          </a:p>
          <a:p>
            <a:pPr marL="457200"/>
            <a:endParaRPr lang="en-GB" sz="2000" i="1" dirty="0">
              <a:effectLst/>
              <a:latin typeface="Segoe UI" panose="020B0502040204020203" pitchFamily="34" charset="0"/>
              <a:ea typeface="Calibri" panose="020F0502020204030204" pitchFamily="34" charset="0"/>
              <a:cs typeface="Segoe UI" panose="020B0502040204020203" pitchFamily="34" charset="0"/>
            </a:endParaRPr>
          </a:p>
          <a:p>
            <a:pPr marL="457200" indent="-457200"/>
            <a:r>
              <a:rPr lang="en-GB" sz="2000" dirty="0">
                <a:latin typeface="Segoe UI" panose="020B0502040204020203" pitchFamily="34" charset="0"/>
                <a:cs typeface="Segoe UI" panose="020B0502040204020203" pitchFamily="34" charset="0"/>
              </a:rPr>
              <a:t>Key enabling factors were:</a:t>
            </a:r>
          </a:p>
          <a:p>
            <a:endParaRPr lang="en-GB" dirty="0">
              <a:latin typeface="Segoe UI" panose="020B0502040204020203" pitchFamily="34" charset="0"/>
              <a:cs typeface="Segoe UI" panose="020B0502040204020203" pitchFamily="34" charset="0"/>
            </a:endParaRPr>
          </a:p>
        </p:txBody>
      </p:sp>
      <p:graphicFrame>
        <p:nvGraphicFramePr>
          <p:cNvPr id="9" name="Diagram 8">
            <a:extLst>
              <a:ext uri="{FF2B5EF4-FFF2-40B4-BE49-F238E27FC236}">
                <a16:creationId xmlns:a16="http://schemas.microsoft.com/office/drawing/2014/main" id="{316FCCBA-FAD8-DF52-8A7E-D4713A9870D1}"/>
              </a:ext>
            </a:extLst>
          </p:cNvPr>
          <p:cNvGraphicFramePr/>
          <p:nvPr>
            <p:extLst>
              <p:ext uri="{D42A27DB-BD31-4B8C-83A1-F6EECF244321}">
                <p14:modId xmlns:p14="http://schemas.microsoft.com/office/powerpoint/2010/main" val="1316171099"/>
              </p:ext>
            </p:extLst>
          </p:nvPr>
        </p:nvGraphicFramePr>
        <p:xfrm>
          <a:off x="1" y="4346713"/>
          <a:ext cx="12192000" cy="2347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256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AF4C281-3CB6-0D5B-EFBC-E09D01F13FC6}"/>
              </a:ext>
            </a:extLst>
          </p:cNvPr>
          <p:cNvSpPr txBox="1"/>
          <p:nvPr/>
        </p:nvSpPr>
        <p:spPr>
          <a:xfrm>
            <a:off x="0" y="0"/>
            <a:ext cx="8240038" cy="821635"/>
          </a:xfrm>
          <a:prstGeom prst="rect">
            <a:avLst/>
          </a:prstGeom>
        </p:spPr>
        <p:txBody>
          <a:bodyPr vert="horz" lIns="91440" tIns="45720" rIns="91440" bIns="45720" rtlCol="0" anchor="ctr">
            <a:noAutofit/>
          </a:bodyPr>
          <a:lstStyle/>
          <a:p>
            <a:pPr>
              <a:lnSpc>
                <a:spcPct val="90000"/>
              </a:lnSpc>
              <a:spcBef>
                <a:spcPct val="0"/>
              </a:spcBef>
              <a:spcAft>
                <a:spcPts val="600"/>
              </a:spcAft>
            </a:pPr>
            <a:r>
              <a:rPr lang="en-GB" sz="2400" b="1" dirty="0">
                <a:effectLst/>
                <a:latin typeface="Segoe UI" panose="020B0502040204020203" pitchFamily="34" charset="0"/>
                <a:ea typeface="Calibri" panose="020F0502020204030204" pitchFamily="34" charset="0"/>
                <a:cs typeface="Segoe UI" panose="020B0502040204020203" pitchFamily="34" charset="0"/>
              </a:rPr>
              <a:t>Cheshire East and Warrington Food Networks – developing a sub regional response </a:t>
            </a:r>
            <a:endParaRPr lang="en-US" sz="2400" b="1" dirty="0">
              <a:latin typeface="Segoe UI" panose="020B0502040204020203" pitchFamily="34" charset="0"/>
              <a:ea typeface="+mj-ea"/>
              <a:cs typeface="Segoe UI" panose="020B0502040204020203" pitchFamily="34" charset="0"/>
            </a:endParaRPr>
          </a:p>
        </p:txBody>
      </p:sp>
      <p:sp>
        <p:nvSpPr>
          <p:cNvPr id="4" name="TextBox 3">
            <a:extLst>
              <a:ext uri="{FF2B5EF4-FFF2-40B4-BE49-F238E27FC236}">
                <a16:creationId xmlns:a16="http://schemas.microsoft.com/office/drawing/2014/main" id="{8486B739-DF33-6F21-E2D8-ED2D4CDD1F80}"/>
              </a:ext>
            </a:extLst>
          </p:cNvPr>
          <p:cNvSpPr txBox="1"/>
          <p:nvPr/>
        </p:nvSpPr>
        <p:spPr>
          <a:xfrm>
            <a:off x="0" y="944217"/>
            <a:ext cx="8607136" cy="5913783"/>
          </a:xfrm>
          <a:prstGeom prst="rect">
            <a:avLst/>
          </a:prstGeom>
        </p:spPr>
        <p:txBody>
          <a:bodyPr vert="horz" lIns="91440" tIns="45720" rIns="91440" bIns="45720" rtlCol="0" anchor="ctr">
            <a:noAutofit/>
          </a:bodyPr>
          <a:lstStyle/>
          <a:p>
            <a:pPr>
              <a:lnSpc>
                <a:spcPct val="90000"/>
              </a:lnSpc>
              <a:spcAft>
                <a:spcPts val="600"/>
              </a:spcAft>
            </a:pPr>
            <a:r>
              <a:rPr lang="en-GB" i="1" dirty="0">
                <a:effectLst/>
                <a:latin typeface="Segoe UI" panose="020B0502040204020203" pitchFamily="34" charset="0"/>
                <a:cs typeface="Segoe UI" panose="020B0502040204020203" pitchFamily="34" charset="0"/>
              </a:rPr>
              <a:t>"Investment is needed to enable community-led change - compelling evidence of success of community projects, yet there is instability in short-term project funding and an over reliance on volunteers and small VCSE organisations that struggle to access appropriate support when required.”</a:t>
            </a:r>
          </a:p>
          <a:p>
            <a:pPr indent="-228600">
              <a:lnSpc>
                <a:spcPct val="90000"/>
              </a:lnSpc>
              <a:spcAft>
                <a:spcPts val="600"/>
              </a:spcAft>
              <a:buFont typeface="Arial" panose="020B0604020202020204" pitchFamily="34" charset="0"/>
              <a:buChar char="•"/>
            </a:pPr>
            <a:endParaRPr lang="en-GB"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dirty="0">
                <a:effectLst/>
                <a:latin typeface="Segoe UI" panose="020B0502040204020203" pitchFamily="34" charset="0"/>
                <a:ea typeface="Calibri" panose="020F0502020204030204" pitchFamily="34" charset="0"/>
                <a:cs typeface="Segoe UI" panose="020B0502040204020203" pitchFamily="34" charset="0"/>
              </a:rPr>
              <a:t>Created as part of the pandemic response in June 2020. Whist there is a clear need and desire for the Cheshire East Food Network, it was the prospect of financial support that was the catalyst that brought it together. </a:t>
            </a:r>
          </a:p>
          <a:p>
            <a:pPr marL="285750" indent="-285750">
              <a:buFont typeface="Arial" panose="020B0604020202020204" pitchFamily="34" charset="0"/>
              <a:buChar char="•"/>
            </a:pPr>
            <a:endParaRPr lang="en-GB" sz="1400" dirty="0">
              <a:latin typeface="Segoe UI" panose="020B0502040204020203" pitchFamily="34" charset="0"/>
              <a:ea typeface="Calibri" panose="020F0502020204030204" pitchFamily="34" charset="0"/>
              <a:cs typeface="Segoe UI" panose="020B0502040204020203" pitchFamily="34" charset="0"/>
            </a:endParaRPr>
          </a:p>
          <a:p>
            <a:pPr marL="285750" indent="-285750">
              <a:buFont typeface="Arial" panose="020B0604020202020204" pitchFamily="34" charset="0"/>
              <a:buChar char="•"/>
            </a:pPr>
            <a:r>
              <a:rPr lang="en-GB" dirty="0">
                <a:effectLst/>
                <a:latin typeface="Segoe UI" panose="020B0502040204020203" pitchFamily="34" charset="0"/>
                <a:ea typeface="Calibri" panose="020F0502020204030204" pitchFamily="34" charset="0"/>
                <a:cs typeface="Segoe UI" panose="020B0502040204020203" pitchFamily="34" charset="0"/>
              </a:rPr>
              <a:t>The Cheshire Food Hub is facilitated by CVS, and without this facilitation is unlikely to come together. </a:t>
            </a:r>
          </a:p>
          <a:p>
            <a:pPr marL="285750" indent="-285750">
              <a:buFont typeface="Arial" panose="020B0604020202020204" pitchFamily="34" charset="0"/>
              <a:buChar char="•"/>
            </a:pPr>
            <a:endParaRPr lang="en-GB" sz="1200" dirty="0">
              <a:effectLst/>
              <a:latin typeface="Segoe UI" panose="020B0502040204020203" pitchFamily="34" charset="0"/>
              <a:ea typeface="Calibri" panose="020F0502020204030204" pitchFamily="34" charset="0"/>
              <a:cs typeface="Segoe UI" panose="020B0502040204020203" pitchFamily="34" charset="0"/>
            </a:endParaRPr>
          </a:p>
          <a:p>
            <a:pPr marL="285750" indent="-285750">
              <a:buFont typeface="Arial" panose="020B0604020202020204" pitchFamily="34" charset="0"/>
              <a:buChar char="•"/>
            </a:pPr>
            <a:r>
              <a:rPr lang="en-GB" dirty="0">
                <a:effectLst/>
                <a:latin typeface="Segoe UI" panose="020B0502040204020203" pitchFamily="34" charset="0"/>
                <a:ea typeface="Calibri" panose="020F0502020204030204" pitchFamily="34" charset="0"/>
                <a:cs typeface="Segoe UI" panose="020B0502040204020203" pitchFamily="34" charset="0"/>
              </a:rPr>
              <a:t>Building relationships across the area was important. </a:t>
            </a:r>
            <a:r>
              <a:rPr lang="en-GB" dirty="0">
                <a:latin typeface="Segoe UI" panose="020B0502040204020203" pitchFamily="34" charset="0"/>
                <a:ea typeface="Calibri" panose="020F0502020204030204" pitchFamily="34" charset="0"/>
                <a:cs typeface="Segoe UI" panose="020B0502040204020203" pitchFamily="34" charset="0"/>
              </a:rPr>
              <a:t>F</a:t>
            </a:r>
            <a:r>
              <a:rPr lang="en-GB" dirty="0">
                <a:effectLst/>
                <a:latin typeface="Segoe UI" panose="020B0502040204020203" pitchFamily="34" charset="0"/>
                <a:ea typeface="Calibri" panose="020F0502020204030204" pitchFamily="34" charset="0"/>
                <a:cs typeface="Segoe UI" panose="020B0502040204020203" pitchFamily="34" charset="0"/>
              </a:rPr>
              <a:t>ood groups have been able to swap or sell food to each other, distribute surplus fresh food quickly, and share plans and ambitions to support people to move out of food poverty. </a:t>
            </a:r>
          </a:p>
          <a:p>
            <a:pPr marL="285750" indent="-285750">
              <a:buFont typeface="Arial" panose="020B0604020202020204" pitchFamily="34" charset="0"/>
              <a:buChar char="•"/>
            </a:pPr>
            <a:endParaRPr lang="en-GB" sz="1400" dirty="0">
              <a:effectLst/>
              <a:latin typeface="Segoe UI" panose="020B0502040204020203" pitchFamily="34" charset="0"/>
              <a:ea typeface="Calibri" panose="020F0502020204030204" pitchFamily="34" charset="0"/>
              <a:cs typeface="Segoe UI" panose="020B0502040204020203" pitchFamily="34" charset="0"/>
            </a:endParaRPr>
          </a:p>
          <a:p>
            <a:pPr marL="285750" indent="-285750">
              <a:buFont typeface="Arial" panose="020B0604020202020204" pitchFamily="34" charset="0"/>
              <a:buChar char="•"/>
            </a:pPr>
            <a:r>
              <a:rPr lang="en-GB" dirty="0">
                <a:effectLst/>
                <a:latin typeface="Segoe UI" panose="020B0502040204020203" pitchFamily="34" charset="0"/>
                <a:ea typeface="Calibri" panose="020F0502020204030204" pitchFamily="34" charset="0"/>
                <a:cs typeface="Segoe UI" panose="020B0502040204020203" pitchFamily="34" charset="0"/>
              </a:rPr>
              <a:t>Participants identified the following success factors: * Supportive local community;    * Passionate and committed volunteers * Strong local partnerships and positive working relationships with stakeholders; * Sharing data and best practice with others; * Building on local assets and taking a co-production approach to project design and delivery; * Communication - with beneficiaries, partners and wider stakeholders.</a:t>
            </a:r>
          </a:p>
        </p:txBody>
      </p:sp>
      <p:pic>
        <p:nvPicPr>
          <p:cNvPr id="5" name="Picture 4" descr="A picture containing indoor, container&#10;&#10;Description automatically generated">
            <a:extLst>
              <a:ext uri="{FF2B5EF4-FFF2-40B4-BE49-F238E27FC236}">
                <a16:creationId xmlns:a16="http://schemas.microsoft.com/office/drawing/2014/main" id="{0F053782-B5DA-DE6C-304D-F254E15BF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7136" y="0"/>
            <a:ext cx="3584864" cy="6858000"/>
          </a:xfrm>
          <a:prstGeom prst="rect">
            <a:avLst/>
          </a:prstGeom>
        </p:spPr>
      </p:pic>
    </p:spTree>
    <p:extLst>
      <p:ext uri="{BB962C8B-B14F-4D97-AF65-F5344CB8AC3E}">
        <p14:creationId xmlns:p14="http://schemas.microsoft.com/office/powerpoint/2010/main" val="209701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196705-F7F1-05BE-73DB-58D596CE9607}"/>
              </a:ext>
            </a:extLst>
          </p:cNvPr>
          <p:cNvPicPr>
            <a:picLocks noChangeAspect="1"/>
          </p:cNvPicPr>
          <p:nvPr/>
        </p:nvPicPr>
        <p:blipFill rotWithShape="1">
          <a:blip r:embed="rId3">
            <a:grayscl/>
            <a:alphaModFix amt="57000"/>
          </a:blip>
          <a:srcRect l="19891" t="36135" r="47717" b="32367"/>
          <a:stretch/>
        </p:blipFill>
        <p:spPr>
          <a:xfrm>
            <a:off x="13253" y="0"/>
            <a:ext cx="12178747" cy="6661531"/>
          </a:xfrm>
          <a:prstGeom prst="rect">
            <a:avLst/>
          </a:prstGeom>
        </p:spPr>
      </p:pic>
      <p:sp>
        <p:nvSpPr>
          <p:cNvPr id="2" name="TextBox 1">
            <a:extLst>
              <a:ext uri="{FF2B5EF4-FFF2-40B4-BE49-F238E27FC236}">
                <a16:creationId xmlns:a16="http://schemas.microsoft.com/office/drawing/2014/main" id="{83C7BF17-D2DA-4B6C-6285-81AA1FF67DB5}"/>
              </a:ext>
            </a:extLst>
          </p:cNvPr>
          <p:cNvSpPr txBox="1"/>
          <p:nvPr/>
        </p:nvSpPr>
        <p:spPr>
          <a:xfrm>
            <a:off x="344557" y="2002385"/>
            <a:ext cx="11519783"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0" i="0" dirty="0">
                <a:solidFill>
                  <a:srgbClr val="000000"/>
                </a:solidFill>
                <a:effectLst/>
                <a:latin typeface="Segoe UI" panose="020B0502040204020203" pitchFamily="34" charset="0"/>
                <a:cs typeface="Segoe UI" panose="020B0502040204020203" pitchFamily="34" charset="0"/>
              </a:rPr>
              <a:t>‘We aim to achieve cohesion, increased collaboration by sharing expertise and resources to grow, provide, cook and eat food to improve the health and wellbeing of the borough’s residents across our diverse community.’</a:t>
            </a:r>
          </a:p>
        </p:txBody>
      </p:sp>
      <p:sp>
        <p:nvSpPr>
          <p:cNvPr id="4" name="TextBox 3">
            <a:extLst>
              <a:ext uri="{FF2B5EF4-FFF2-40B4-BE49-F238E27FC236}">
                <a16:creationId xmlns:a16="http://schemas.microsoft.com/office/drawing/2014/main" id="{D672524F-EBC8-6F46-4FEF-C58856619422}"/>
              </a:ext>
            </a:extLst>
          </p:cNvPr>
          <p:cNvSpPr txBox="1"/>
          <p:nvPr/>
        </p:nvSpPr>
        <p:spPr>
          <a:xfrm>
            <a:off x="-1" y="0"/>
            <a:ext cx="11979965" cy="821635"/>
          </a:xfrm>
          <a:prstGeom prst="rect">
            <a:avLst/>
          </a:prstGeom>
        </p:spPr>
        <p:txBody>
          <a:bodyPr vert="horz" lIns="91440" tIns="45720" rIns="91440" bIns="45720" rtlCol="0" anchor="ctr">
            <a:noAutofit/>
          </a:bodyPr>
          <a:lstStyle/>
          <a:p>
            <a:pPr algn="l"/>
            <a:r>
              <a:rPr lang="en-GB" sz="3600" b="1" i="0" dirty="0">
                <a:solidFill>
                  <a:srgbClr val="000000"/>
                </a:solidFill>
                <a:effectLst/>
                <a:latin typeface="Inter"/>
              </a:rPr>
              <a:t>Blackburn with Darwen Food Resilience Alliance</a:t>
            </a:r>
          </a:p>
        </p:txBody>
      </p:sp>
      <p:sp>
        <p:nvSpPr>
          <p:cNvPr id="5" name="TextBox 4">
            <a:extLst>
              <a:ext uri="{FF2B5EF4-FFF2-40B4-BE49-F238E27FC236}">
                <a16:creationId xmlns:a16="http://schemas.microsoft.com/office/drawing/2014/main" id="{B2F2E79D-24CA-AAD0-38B2-E8DA8DD11A9A}"/>
              </a:ext>
            </a:extLst>
          </p:cNvPr>
          <p:cNvSpPr txBox="1"/>
          <p:nvPr/>
        </p:nvSpPr>
        <p:spPr>
          <a:xfrm>
            <a:off x="125894" y="2749541"/>
            <a:ext cx="11979965" cy="3662541"/>
          </a:xfrm>
          <a:prstGeom prst="rect">
            <a:avLst/>
          </a:prstGeom>
          <a:noFill/>
        </p:spPr>
        <p:txBody>
          <a:bodyPr wrap="square" rtlCol="0">
            <a:spAutoFit/>
          </a:bodyPr>
          <a:lstStyle/>
          <a:p>
            <a:endParaRPr lang="en-GB" sz="2000" dirty="0">
              <a:solidFill>
                <a:srgbClr val="00000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a:effectLst/>
                <a:latin typeface="Segoe UI" panose="020B0502040204020203" pitchFamily="34" charset="0"/>
                <a:ea typeface="Calibri" panose="020F0502020204030204" pitchFamily="34" charset="0"/>
                <a:cs typeface="Segoe UI" panose="020B0502040204020203" pitchFamily="34" charset="0"/>
              </a:rPr>
              <a:t>Their youth empowerment exchanges, where young people lead conversations with other young people developed into dynamic forums, changed perceptions and responses to the impact of food poverty. A small group of young people were ambassadors and champions in the borough and beyond for Blackburn with Darwen Food Alliance and their school.</a:t>
            </a:r>
          </a:p>
          <a:p>
            <a:pPr marL="285750" indent="-285750">
              <a:buFont typeface="Arial" panose="020B0604020202020204" pitchFamily="34" charset="0"/>
              <a:buChar char="•"/>
            </a:pPr>
            <a:r>
              <a:rPr lang="en-GB" sz="2000" dirty="0">
                <a:effectLst/>
                <a:latin typeface="Segoe UI" panose="020B0502040204020203" pitchFamily="34" charset="0"/>
                <a:ea typeface="Calibri" panose="020F0502020204030204" pitchFamily="34" charset="0"/>
                <a:cs typeface="Segoe UI" panose="020B0502040204020203" pitchFamily="34" charset="0"/>
              </a:rPr>
              <a:t>As a result, the partnership has raised the issue of food poverty in a community of young people. They have provided life changing experiences for four young people to act as ambassadors on a bigger stage– their school is so proud of what they have achieved. Longer term, the partnership will encourage all schools to be part of the youth empowerment forums and poverty proof schools.</a:t>
            </a:r>
          </a:p>
          <a:p>
            <a:pPr marL="285750" indent="-285750">
              <a:buFont typeface="Arial" panose="020B0604020202020204" pitchFamily="34" charset="0"/>
              <a:buChar char="•"/>
            </a:pPr>
            <a:endParaRPr lang="en-GB" sz="1200" dirty="0">
              <a:effectLst/>
              <a:latin typeface="Segoe UI" panose="020B0502040204020203" pitchFamily="34" charset="0"/>
              <a:ea typeface="Calibri" panose="020F0502020204030204" pitchFamily="34" charset="0"/>
              <a:cs typeface="Segoe UI" panose="020B0502040204020203" pitchFamily="34" charset="0"/>
            </a:endParaRPr>
          </a:p>
          <a:p>
            <a:pPr marL="285750" indent="-285750">
              <a:buFont typeface="Arial" panose="020B0604020202020204" pitchFamily="34" charset="0"/>
              <a:buChar char="•"/>
            </a:pPr>
            <a:r>
              <a:rPr lang="en-GB" sz="2000" dirty="0">
                <a:effectLst/>
                <a:latin typeface="Segoe UI" panose="020B0502040204020203" pitchFamily="34" charset="0"/>
                <a:ea typeface="Calibri" panose="020F0502020204030204" pitchFamily="34" charset="0"/>
                <a:cs typeface="Segoe UI" panose="020B0502040204020203" pitchFamily="34" charset="0"/>
              </a:rPr>
              <a:t>The partnership co-produced a film with young people ‘</a:t>
            </a:r>
            <a:r>
              <a:rPr lang="en-GB" sz="2000" dirty="0" err="1">
                <a:effectLst/>
                <a:latin typeface="Segoe UI" panose="020B0502040204020203" pitchFamily="34" charset="0"/>
                <a:ea typeface="Calibri" panose="020F0502020204030204" pitchFamily="34" charset="0"/>
                <a:cs typeface="Segoe UI" panose="020B0502040204020203" pitchFamily="34" charset="0"/>
              </a:rPr>
              <a:t>Edgelands</a:t>
            </a:r>
            <a:r>
              <a:rPr lang="en-GB" sz="2000" dirty="0">
                <a:effectLst/>
                <a:latin typeface="Segoe UI" panose="020B0502040204020203" pitchFamily="34" charset="0"/>
                <a:ea typeface="Calibri" panose="020F0502020204030204" pitchFamily="34" charset="0"/>
                <a:cs typeface="Segoe UI" panose="020B0502040204020203" pitchFamily="34" charset="0"/>
              </a:rPr>
              <a:t>’ and a campaign ‘’#DarwenGetsHangry’</a:t>
            </a:r>
          </a:p>
        </p:txBody>
      </p:sp>
    </p:spTree>
    <p:extLst>
      <p:ext uri="{BB962C8B-B14F-4D97-AF65-F5344CB8AC3E}">
        <p14:creationId xmlns:p14="http://schemas.microsoft.com/office/powerpoint/2010/main" val="3812562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98354" y="218176"/>
            <a:ext cx="6777539" cy="1421068"/>
          </a:xfrm>
          <a:noFill/>
        </p:spPr>
        <p:txBody>
          <a:bodyPr vert="horz" lIns="91440" tIns="45720" rIns="91440" bIns="45720" rtlCol="0" anchor="b">
            <a:normAutofit/>
          </a:bodyPr>
          <a:lstStyle/>
          <a:p>
            <a:pPr algn="ctr"/>
            <a:r>
              <a:rPr lang="en-US" b="1" dirty="0">
                <a:solidFill>
                  <a:schemeClr val="tx1"/>
                </a:solidFill>
                <a:latin typeface="+mn-lt"/>
              </a:rPr>
              <a:t>Resources</a:t>
            </a:r>
            <a:r>
              <a:rPr lang="en-US" b="1" dirty="0">
                <a:latin typeface="+mn-lt"/>
              </a:rPr>
              <a:t>: </a:t>
            </a:r>
            <a:r>
              <a:rPr lang="en-US" dirty="0">
                <a:solidFill>
                  <a:schemeClr val="tx1"/>
                </a:solidFill>
                <a:latin typeface="+mn-lt"/>
              </a:rPr>
              <a:t>Food Poverty Alliance Action Plans</a:t>
            </a:r>
          </a:p>
        </p:txBody>
      </p:sp>
      <p:sp>
        <p:nvSpPr>
          <p:cNvPr id="5" name="Text Placeholder 4"/>
          <p:cNvSpPr>
            <a:spLocks noGrp="1"/>
          </p:cNvSpPr>
          <p:nvPr>
            <p:ph type="body" sz="quarter" idx="4294967295"/>
          </p:nvPr>
        </p:nvSpPr>
        <p:spPr>
          <a:xfrm>
            <a:off x="4746916" y="1639244"/>
            <a:ext cx="6929100" cy="2028636"/>
          </a:xfrm>
          <a:noFill/>
        </p:spPr>
        <p:txBody>
          <a:bodyPr vert="horz" lIns="91440" tIns="45720" rIns="91440" bIns="45720" rtlCol="0">
            <a:normAutofit/>
          </a:bodyPr>
          <a:lstStyle/>
          <a:p>
            <a:pPr marL="0" indent="0" algn="ctr">
              <a:buNone/>
            </a:pPr>
            <a:r>
              <a:rPr lang="en-US" sz="2400" dirty="0"/>
              <a:t>56 real examples available around the UK – all linked in the notes for this slide. </a:t>
            </a:r>
          </a:p>
          <a:p>
            <a:pPr marL="0" indent="0" algn="ctr">
              <a:buNone/>
            </a:pPr>
            <a:r>
              <a:rPr lang="en-GB" sz="1600" dirty="0">
                <a:hlinkClick r:id="rId3"/>
              </a:rPr>
              <a:t>Food poverty action plans | Sustain (sustainweb.org)</a:t>
            </a:r>
            <a:r>
              <a:rPr lang="en-US" sz="2400" dirty="0"/>
              <a:t> </a:t>
            </a:r>
          </a:p>
          <a:p>
            <a:pPr marL="0" indent="0" algn="ctr">
              <a:buNone/>
            </a:pPr>
            <a:r>
              <a:rPr lang="en-US" sz="2400" dirty="0"/>
              <a:t>What can we learn from York’s experience?</a:t>
            </a:r>
          </a:p>
          <a:p>
            <a:pPr marL="0" indent="0" algn="ctr">
              <a:buNone/>
            </a:pPr>
            <a:endParaRPr lang="en-US" sz="2400" dirty="0"/>
          </a:p>
        </p:txBody>
      </p:sp>
      <p:pic>
        <p:nvPicPr>
          <p:cNvPr id="18" name="Picture 17">
            <a:extLst>
              <a:ext uri="{FF2B5EF4-FFF2-40B4-BE49-F238E27FC236}">
                <a16:creationId xmlns:a16="http://schemas.microsoft.com/office/drawing/2014/main" id="{0B6B2D99-0D91-E849-EAE3-6CCB88775AE7}"/>
              </a:ext>
            </a:extLst>
          </p:cNvPr>
          <p:cNvPicPr>
            <a:picLocks noChangeAspect="1"/>
          </p:cNvPicPr>
          <p:nvPr/>
        </p:nvPicPr>
        <p:blipFill rotWithShape="1">
          <a:blip r:embed="rId4"/>
          <a:srcRect l="2487" r="1249"/>
          <a:stretch/>
        </p:blipFill>
        <p:spPr>
          <a:xfrm>
            <a:off x="316107" y="218175"/>
            <a:ext cx="4358166" cy="6421649"/>
          </a:xfrm>
          <a:prstGeom prst="rect">
            <a:avLst/>
          </a:prstGeom>
        </p:spPr>
      </p:pic>
      <p:pic>
        <p:nvPicPr>
          <p:cNvPr id="59" name="Picture 58">
            <a:extLst>
              <a:ext uri="{FF2B5EF4-FFF2-40B4-BE49-F238E27FC236}">
                <a16:creationId xmlns:a16="http://schemas.microsoft.com/office/drawing/2014/main" id="{E5F23F23-9604-833F-7D07-4FFEB829A094}"/>
              </a:ext>
            </a:extLst>
          </p:cNvPr>
          <p:cNvPicPr>
            <a:picLocks noChangeAspect="1"/>
          </p:cNvPicPr>
          <p:nvPr/>
        </p:nvPicPr>
        <p:blipFill>
          <a:blip r:embed="rId5"/>
          <a:stretch>
            <a:fillRect/>
          </a:stretch>
        </p:blipFill>
        <p:spPr>
          <a:xfrm>
            <a:off x="4946793" y="3667880"/>
            <a:ext cx="6929100" cy="2971944"/>
          </a:xfrm>
          <a:prstGeom prst="rect">
            <a:avLst/>
          </a:prstGeom>
        </p:spPr>
      </p:pic>
    </p:spTree>
    <p:extLst>
      <p:ext uri="{BB962C8B-B14F-4D97-AF65-F5344CB8AC3E}">
        <p14:creationId xmlns:p14="http://schemas.microsoft.com/office/powerpoint/2010/main" val="1642324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4DF5016-1109-4C53-B2F0-033C8C3AEA2A}"/>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rgbClr val="FFFFFF"/>
                </a:solidFill>
                <a:latin typeface="Segoe UI" panose="020B0502040204020203" pitchFamily="34" charset="0"/>
                <a:cs typeface="Segoe UI" panose="020B0502040204020203" pitchFamily="34" charset="0"/>
              </a:rPr>
              <a:t>Questions Arising </a:t>
            </a:r>
          </a:p>
        </p:txBody>
      </p:sp>
      <p:sp>
        <p:nvSpPr>
          <p:cNvPr id="33"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01321834-ADC3-61D7-3023-CBB1DED91A71}"/>
              </a:ext>
            </a:extLst>
          </p:cNvPr>
          <p:cNvSpPr>
            <a:spLocks noGrp="1"/>
          </p:cNvSpPr>
          <p:nvPr>
            <p:ph sz="half" idx="2"/>
          </p:nvPr>
        </p:nvSpPr>
        <p:spPr>
          <a:xfrm>
            <a:off x="4187689" y="159027"/>
            <a:ext cx="6906491" cy="6698974"/>
          </a:xfrm>
        </p:spPr>
        <p:txBody>
          <a:bodyPr vert="horz" lIns="91440" tIns="45720" rIns="91440" bIns="45720" rtlCol="0" anchor="ctr">
            <a:normAutofit/>
          </a:bodyPr>
          <a:lstStyle/>
          <a:p>
            <a:pPr marL="0" lvl="0" indent="0">
              <a:buNone/>
            </a:pPr>
            <a:r>
              <a:rPr lang="en-GB" sz="1800" dirty="0">
                <a:effectLst/>
                <a:latin typeface="Segoe UI" panose="020B0502040204020203" pitchFamily="34" charset="0"/>
                <a:ea typeface="Calibri" panose="020F0502020204030204" pitchFamily="34" charset="0"/>
                <a:cs typeface="Times New Roman" panose="02020603050405020304" pitchFamily="18" charset="0"/>
              </a:rPr>
              <a:t>There are a variety of collaborative models across the UK. Food Partnerships command the current weight of evidence around efficacy and value, however, national studies completed during COVID point to other forms being ‘powerful mechanisms’ too such as Food Poverty Alliances and Networks. </a:t>
            </a:r>
          </a:p>
          <a:p>
            <a:pPr marL="0" lvl="0" indent="0">
              <a:buNone/>
            </a:pPr>
            <a:r>
              <a:rPr lang="en-GB" sz="1800" dirty="0">
                <a:effectLst/>
                <a:latin typeface="Segoe UI" panose="020B0502040204020203" pitchFamily="34" charset="0"/>
                <a:ea typeface="Calibri" panose="020F0502020204030204" pitchFamily="34" charset="0"/>
                <a:cs typeface="Times New Roman" panose="02020603050405020304" pitchFamily="18" charset="0"/>
              </a:rPr>
              <a:t>York has had a Food Poverty Alliance which evolved into a Food Justice Alliance so its experiences and impact would be useful insight for this study. In North Yorkshire there is the Craven Food Partnership, Whitby Food Alliance, Ryedale Food Network and Selby Anti-Poverty Alliance. </a:t>
            </a:r>
          </a:p>
          <a:p>
            <a:pPr marL="0" lvl="0" indent="0">
              <a:buNone/>
            </a:pPr>
            <a:r>
              <a:rPr lang="en-GB" sz="1800" dirty="0">
                <a:effectLst/>
                <a:latin typeface="Segoe UI" panose="020B0502040204020203" pitchFamily="34" charset="0"/>
                <a:ea typeface="Calibri" panose="020F0502020204030204" pitchFamily="34" charset="0"/>
                <a:cs typeface="Times New Roman" panose="02020603050405020304" pitchFamily="18" charset="0"/>
              </a:rPr>
              <a:t>Insights about the effects of these collaborative models would be helpful for this study in order to inform any wider strategic decision to be made about </a:t>
            </a:r>
            <a:r>
              <a:rPr lang="en-GB" sz="1800" b="1" dirty="0">
                <a:effectLst/>
                <a:latin typeface="Segoe UI" panose="020B0502040204020203" pitchFamily="34" charset="0"/>
                <a:ea typeface="Calibri" panose="020F0502020204030204" pitchFamily="34" charset="0"/>
                <a:cs typeface="Times New Roman" panose="02020603050405020304" pitchFamily="18" charset="0"/>
              </a:rPr>
              <a:t>whether and how to encourage more or different collaborative models across York and North Yorkshire </a:t>
            </a:r>
            <a:r>
              <a:rPr lang="en-GB" sz="1800" dirty="0">
                <a:effectLst/>
                <a:latin typeface="Segoe UI" panose="020B0502040204020203" pitchFamily="34" charset="0"/>
                <a:ea typeface="Calibri" panose="020F0502020204030204" pitchFamily="34" charset="0"/>
                <a:cs typeface="Times New Roman" panose="02020603050405020304" pitchFamily="18" charset="0"/>
              </a:rPr>
              <a:t>where this would lead to the desired outcomes referenced in this report section.</a:t>
            </a:r>
            <a:endParaRPr lang="en-US" sz="1300" dirty="0"/>
          </a:p>
        </p:txBody>
      </p:sp>
    </p:spTree>
    <p:extLst>
      <p:ext uri="{BB962C8B-B14F-4D97-AF65-F5344CB8AC3E}">
        <p14:creationId xmlns:p14="http://schemas.microsoft.com/office/powerpoint/2010/main" val="2463626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4DF5016-1109-4C53-B2F0-033C8C3AEA2A}"/>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rgbClr val="FFFFFF"/>
                </a:solidFill>
                <a:latin typeface="Segoe UI" panose="020B0502040204020203" pitchFamily="34" charset="0"/>
                <a:cs typeface="Segoe UI" panose="020B0502040204020203" pitchFamily="34" charset="0"/>
              </a:rPr>
              <a:t>Questions Arising </a:t>
            </a:r>
          </a:p>
        </p:txBody>
      </p:sp>
      <p:sp>
        <p:nvSpPr>
          <p:cNvPr id="33"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01321834-ADC3-61D7-3023-CBB1DED91A71}"/>
              </a:ext>
            </a:extLst>
          </p:cNvPr>
          <p:cNvSpPr>
            <a:spLocks noGrp="1"/>
          </p:cNvSpPr>
          <p:nvPr>
            <p:ph sz="half" idx="2"/>
          </p:nvPr>
        </p:nvSpPr>
        <p:spPr>
          <a:xfrm>
            <a:off x="4187689" y="159027"/>
            <a:ext cx="6906491" cy="6698974"/>
          </a:xfrm>
        </p:spPr>
        <p:txBody>
          <a:bodyPr vert="horz" lIns="91440" tIns="45720" rIns="91440" bIns="45720" rtlCol="0" anchor="ctr">
            <a:normAutofit/>
          </a:bodyPr>
          <a:lstStyle/>
          <a:p>
            <a:pPr marL="0" lvl="0" indent="0">
              <a:buNone/>
            </a:pPr>
            <a:r>
              <a:rPr lang="en-GB" sz="1800" dirty="0">
                <a:effectLst/>
                <a:latin typeface="Segoe UI" panose="020B0502040204020203" pitchFamily="34" charset="0"/>
                <a:ea typeface="Calibri" panose="020F0502020204030204" pitchFamily="34" charset="0"/>
                <a:cs typeface="Times New Roman" panose="02020603050405020304" pitchFamily="18" charset="0"/>
              </a:rPr>
              <a:t>How could any existing / new collaborative model root the importance of </a:t>
            </a:r>
            <a:r>
              <a:rPr lang="en-GB" sz="1800" b="1" dirty="0">
                <a:effectLst/>
                <a:latin typeface="Segoe UI" panose="020B0502040204020203" pitchFamily="34" charset="0"/>
                <a:ea typeface="Calibri" panose="020F0502020204030204" pitchFamily="34" charset="0"/>
                <a:cs typeface="Times New Roman" panose="02020603050405020304" pitchFamily="18" charset="0"/>
              </a:rPr>
              <a:t>lived experience </a:t>
            </a:r>
            <a:r>
              <a:rPr lang="en-GB" sz="1800" dirty="0">
                <a:effectLst/>
                <a:latin typeface="Segoe UI" panose="020B0502040204020203" pitchFamily="34" charset="0"/>
                <a:ea typeface="Calibri" panose="020F0502020204030204" pitchFamily="34" charset="0"/>
                <a:cs typeface="Times New Roman" panose="02020603050405020304" pitchFamily="18" charset="0"/>
              </a:rPr>
              <a:t>into its design and production?</a:t>
            </a:r>
          </a:p>
          <a:p>
            <a:pPr marL="0" lv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sz="1800" dirty="0">
                <a:effectLst/>
                <a:latin typeface="Segoe UI" panose="020B0502040204020203" pitchFamily="34" charset="0"/>
                <a:ea typeface="Calibri" panose="020F0502020204030204" pitchFamily="34" charset="0"/>
                <a:cs typeface="Times New Roman" panose="02020603050405020304" pitchFamily="18" charset="0"/>
              </a:rPr>
              <a:t>How can any collaborative model be </a:t>
            </a:r>
            <a:r>
              <a:rPr lang="en-GB" sz="1800" b="1" dirty="0">
                <a:effectLst/>
                <a:latin typeface="Segoe UI" panose="020B0502040204020203" pitchFamily="34" charset="0"/>
                <a:ea typeface="Calibri" panose="020F0502020204030204" pitchFamily="34" charset="0"/>
                <a:cs typeface="Times New Roman" panose="02020603050405020304" pitchFamily="18" charset="0"/>
              </a:rPr>
              <a:t>viable</a:t>
            </a:r>
            <a:r>
              <a:rPr lang="en-GB" sz="1800" dirty="0">
                <a:effectLst/>
                <a:latin typeface="Segoe UI" panose="020B0502040204020203" pitchFamily="34" charset="0"/>
                <a:ea typeface="Calibri" panose="020F0502020204030204" pitchFamily="34" charset="0"/>
                <a:cs typeface="Times New Roman" panose="02020603050405020304" pitchFamily="18" charset="0"/>
              </a:rPr>
              <a:t> beyond a time of heightened emergency and secure proportionate, adequate, dedicated co-ordinator resourcing?</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sz="1800" dirty="0">
                <a:effectLst/>
                <a:latin typeface="Segoe UI" panose="020B0502040204020203" pitchFamily="34" charset="0"/>
                <a:ea typeface="Calibri" panose="020F0502020204030204" pitchFamily="34" charset="0"/>
                <a:cs typeface="Times New Roman" panose="02020603050405020304" pitchFamily="18" charset="0"/>
              </a:rPr>
              <a:t>How could any investment in new or existing collaborative models link into – indeed be supported by the resourcing - of wider strategies or local cost of living arrangements?</a:t>
            </a:r>
          </a:p>
          <a:p>
            <a:pPr marL="0" lvl="0" indent="0">
              <a:buNone/>
            </a:pPr>
            <a:r>
              <a:rPr lang="en-GB" sz="1800" dirty="0">
                <a:latin typeface="Segoe UI" panose="020B0502040204020203" pitchFamily="34" charset="0"/>
                <a:ea typeface="Calibri" panose="020F0502020204030204" pitchFamily="34" charset="0"/>
                <a:cs typeface="Times New Roman" panose="02020603050405020304" pitchFamily="18" charset="0"/>
              </a:rPr>
              <a:t>Examples</a:t>
            </a:r>
          </a:p>
          <a:p>
            <a:pPr marL="0" lvl="0" indent="0">
              <a:buNone/>
            </a:pPr>
            <a:r>
              <a:rPr lang="en-GB" sz="1800" dirty="0">
                <a:effectLst/>
                <a:latin typeface="Segoe UI" panose="020B0502040204020203" pitchFamily="34" charset="0"/>
                <a:ea typeface="Calibri" panose="020F0502020204030204" pitchFamily="34" charset="0"/>
                <a:cs typeface="Times New Roman" panose="02020603050405020304" pitchFamily="18" charset="0"/>
              </a:rPr>
              <a:t>Food Strategies being developed in York and North Yorkshire by Public Health</a:t>
            </a:r>
          </a:p>
          <a:p>
            <a:pPr marL="0" lvl="0" indent="0">
              <a:buNone/>
            </a:pPr>
            <a:r>
              <a:rPr lang="en-GB" sz="1800" dirty="0">
                <a:latin typeface="Segoe UI" panose="020B0502040204020203" pitchFamily="34" charset="0"/>
                <a:ea typeface="Calibri" panose="020F0502020204030204" pitchFamily="34" charset="0"/>
                <a:cs typeface="Times New Roman" panose="02020603050405020304" pitchFamily="18" charset="0"/>
              </a:rPr>
              <a:t>T</a:t>
            </a:r>
            <a:r>
              <a:rPr lang="en-GB" sz="1800" dirty="0">
                <a:effectLst/>
                <a:latin typeface="Segoe UI" panose="020B0502040204020203" pitchFamily="34" charset="0"/>
                <a:ea typeface="Calibri" panose="020F0502020204030204" pitchFamily="34" charset="0"/>
                <a:cs typeface="Times New Roman" panose="02020603050405020304" pitchFamily="18" charset="0"/>
              </a:rPr>
              <a:t>he development of Community Networks as part of local government reform in North Yorkshire</a:t>
            </a:r>
          </a:p>
          <a:p>
            <a:pPr marL="0" lvl="0" indent="0">
              <a:buNone/>
            </a:pPr>
            <a:r>
              <a:rPr lang="en-GB" sz="1800" dirty="0">
                <a:effectLst/>
                <a:latin typeface="Segoe UI" panose="020B0502040204020203" pitchFamily="34" charset="0"/>
                <a:ea typeface="Calibri" panose="020F0502020204030204" pitchFamily="34" charset="0"/>
                <a:cs typeface="Times New Roman" panose="02020603050405020304" pitchFamily="18" charset="0"/>
              </a:rPr>
              <a:t>Examples around the UK where local authorities are developing collaborative approaches aligned to cost of living responses e.g. the Lewes Food Partnership - see the </a:t>
            </a:r>
            <a:r>
              <a:rPr lang="en-GB" sz="1800" dirty="0">
                <a:effectLst/>
                <a:latin typeface="Segoe UI" panose="020B0502040204020203" pitchFamily="34" charset="0"/>
                <a:ea typeface="Calibri" panose="020F0502020204030204" pitchFamily="34" charset="0"/>
                <a:cs typeface="Times New Roman" panose="02020603050405020304" pitchFamily="18" charset="0"/>
                <a:hlinkClick r:id="rId3"/>
              </a:rPr>
              <a:t>Cost of Living Hub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a:endParaRPr lang="en-US" sz="1300" dirty="0"/>
          </a:p>
        </p:txBody>
      </p:sp>
    </p:spTree>
    <p:extLst>
      <p:ext uri="{BB962C8B-B14F-4D97-AF65-F5344CB8AC3E}">
        <p14:creationId xmlns:p14="http://schemas.microsoft.com/office/powerpoint/2010/main" val="3663756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B904EFB8-9F4D-F42B-17DE-FD70D1DB7DF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96"/>
          <a:stretch/>
        </p:blipFill>
        <p:spPr>
          <a:xfrm>
            <a:off x="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E89C6FB-AC93-5847-4929-6B3F7FC8172F}"/>
              </a:ext>
            </a:extLst>
          </p:cNvPr>
          <p:cNvSpPr txBox="1"/>
          <p:nvPr/>
        </p:nvSpPr>
        <p:spPr>
          <a:xfrm>
            <a:off x="7531610" y="2434201"/>
            <a:ext cx="3822189" cy="3742762"/>
          </a:xfrm>
          <a:prstGeom prst="rect">
            <a:avLst/>
          </a:prstGeom>
        </p:spPr>
        <p:txBody>
          <a:bodyPr vert="horz" lIns="91440" tIns="45720" rIns="91440" bIns="45720" rtlCol="0">
            <a:normAutofit/>
          </a:bodyPr>
          <a:lstStyle/>
          <a:p>
            <a:pPr marL="342900" lvl="0" indent="-228600">
              <a:lnSpc>
                <a:spcPct val="90000"/>
              </a:lnSpc>
              <a:spcAft>
                <a:spcPts val="600"/>
              </a:spcAft>
              <a:buFont typeface="Arial" panose="020B0604020202020204" pitchFamily="34" charset="0"/>
              <a:buChar char="•"/>
            </a:pPr>
            <a:r>
              <a:rPr lang="en-US" sz="2000" dirty="0">
                <a:effectLst/>
              </a:rPr>
              <a:t>How can the principles and practice of dignity be embedded into all approaches by collaborative models (see resources from Nourish Scotland)? </a:t>
            </a:r>
          </a:p>
        </p:txBody>
      </p:sp>
    </p:spTree>
    <p:extLst>
      <p:ext uri="{BB962C8B-B14F-4D97-AF65-F5344CB8AC3E}">
        <p14:creationId xmlns:p14="http://schemas.microsoft.com/office/powerpoint/2010/main" val="132755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1321834-ADC3-61D7-3023-CBB1DED91A71}"/>
              </a:ext>
            </a:extLst>
          </p:cNvPr>
          <p:cNvSpPr>
            <a:spLocks noGrp="1"/>
          </p:cNvSpPr>
          <p:nvPr>
            <p:ph sz="half" idx="2"/>
          </p:nvPr>
        </p:nvSpPr>
        <p:spPr>
          <a:xfrm>
            <a:off x="838200" y="1113183"/>
            <a:ext cx="5905569" cy="5340626"/>
          </a:xfrm>
        </p:spPr>
        <p:txBody>
          <a:bodyPr>
            <a:normAutofit fontScale="92500" lnSpcReduction="10000"/>
          </a:bodyPr>
          <a:lstStyle/>
          <a:p>
            <a:r>
              <a:rPr lang="en-GB" sz="1800" b="1" dirty="0">
                <a:effectLst/>
                <a:latin typeface="Segoe UI" panose="020B0502040204020203" pitchFamily="34" charset="0"/>
                <a:ea typeface="Calibri" panose="020F0502020204030204" pitchFamily="34" charset="0"/>
                <a:cs typeface="Segoe UI" panose="020B0502040204020203" pitchFamily="34" charset="0"/>
              </a:rPr>
              <a:t>Local Food Partnerships (LFPs) </a:t>
            </a:r>
            <a:r>
              <a:rPr lang="en-GB" sz="1800" dirty="0">
                <a:effectLst/>
                <a:latin typeface="Segoe UI" panose="020B0502040204020203" pitchFamily="34" charset="0"/>
                <a:ea typeface="Calibri" panose="020F0502020204030204" pitchFamily="34" charset="0"/>
                <a:cs typeface="Segoe UI" panose="020B0502040204020203" pitchFamily="34" charset="0"/>
              </a:rPr>
              <a:t>are cross-sector bodies that own and drive forward agendas on their local food system. Sub regional partners may also play a part.</a:t>
            </a:r>
          </a:p>
          <a:p>
            <a:r>
              <a:rPr lang="en-GB" sz="1800" dirty="0">
                <a:effectLst/>
                <a:latin typeface="Segoe UI" panose="020B0502040204020203" pitchFamily="34" charset="0"/>
                <a:ea typeface="Calibri" panose="020F0502020204030204" pitchFamily="34" charset="0"/>
                <a:cs typeface="Segoe UI" panose="020B0502040204020203" pitchFamily="34" charset="0"/>
              </a:rPr>
              <a:t>Local Food Partnerships involve local authorities and other public bodies, working together with third sector, faith groups, business, and academic organisations with the goals of promoting public health and wellbeing; fostering community connection and resilience; building prosperous and diverse local food economies; and helping to tackle the sustainability issues of waste and the climate and nature emergency. </a:t>
            </a:r>
          </a:p>
          <a:p>
            <a:r>
              <a:rPr lang="en-GB" sz="1800" b="1" dirty="0">
                <a:effectLst/>
                <a:latin typeface="Segoe UI" panose="020B0502040204020203" pitchFamily="34" charset="0"/>
                <a:ea typeface="Calibri" panose="020F0502020204030204" pitchFamily="34" charset="0"/>
                <a:cs typeface="Segoe UI" panose="020B0502040204020203" pitchFamily="34" charset="0"/>
              </a:rPr>
              <a:t>Food Poverty Alliances (FPAs) </a:t>
            </a:r>
            <a:r>
              <a:rPr lang="en-GB" sz="1800" dirty="0">
                <a:effectLst/>
                <a:latin typeface="Segoe UI" panose="020B0502040204020203" pitchFamily="34" charset="0"/>
                <a:ea typeface="Calibri" panose="020F0502020204030204" pitchFamily="34" charset="0"/>
                <a:cs typeface="Segoe UI" panose="020B0502040204020203" pitchFamily="34" charset="0"/>
              </a:rPr>
              <a:t>can take different forms. Some are sub-groups of pre-existing local food partnerships whilst others have recently emerged from coordinating responses to Covid-19. </a:t>
            </a:r>
          </a:p>
          <a:p>
            <a:r>
              <a:rPr lang="en-GB" sz="1800" dirty="0">
                <a:effectLst/>
                <a:latin typeface="Segoe UI" panose="020B0502040204020203" pitchFamily="34" charset="0"/>
                <a:ea typeface="Calibri" panose="020F0502020204030204" pitchFamily="34" charset="0"/>
                <a:cs typeface="Segoe UI" panose="020B0502040204020203" pitchFamily="34" charset="0"/>
              </a:rPr>
              <a:t>Alliances share responsibility for their sustainability, funding, reaching out to organisations that might be harder to engage and maintaining momentum, even during periods of lower funding. Evaluations of LFPs and FPAs were found in the evidence review, whilst food insecurity alliances or taskforces appear to be a more recent development and nomenclature with fewer published evaluations of their effects to date. </a:t>
            </a:r>
          </a:p>
          <a:p>
            <a:endParaRPr lang="en-GB" dirty="0">
              <a:latin typeface="Segoe UI" panose="020B0502040204020203" pitchFamily="34" charset="0"/>
              <a:cs typeface="Segoe UI" panose="020B0502040204020203" pitchFamily="34" charset="0"/>
            </a:endParaRPr>
          </a:p>
          <a:p>
            <a:pPr marL="0" indent="0">
              <a:buNone/>
            </a:pPr>
            <a:endParaRPr lang="en-GB" dirty="0">
              <a:latin typeface="Segoe UI" panose="020B0502040204020203" pitchFamily="34" charset="0"/>
              <a:cs typeface="Segoe UI" panose="020B0502040204020203" pitchFamily="34" charset="0"/>
            </a:endParaRPr>
          </a:p>
        </p:txBody>
      </p:sp>
      <p:sp>
        <p:nvSpPr>
          <p:cNvPr id="8" name="Title 7">
            <a:extLst>
              <a:ext uri="{FF2B5EF4-FFF2-40B4-BE49-F238E27FC236}">
                <a16:creationId xmlns:a16="http://schemas.microsoft.com/office/drawing/2014/main" id="{C4DF5016-1109-4C53-B2F0-033C8C3AEA2A}"/>
              </a:ext>
            </a:extLst>
          </p:cNvPr>
          <p:cNvSpPr>
            <a:spLocks noGrp="1"/>
          </p:cNvSpPr>
          <p:nvPr>
            <p:ph type="title"/>
          </p:nvPr>
        </p:nvSpPr>
        <p:spPr>
          <a:xfrm>
            <a:off x="838199" y="165652"/>
            <a:ext cx="10854447" cy="814318"/>
          </a:xfrm>
        </p:spPr>
        <p:style>
          <a:lnRef idx="2">
            <a:schemeClr val="accent2"/>
          </a:lnRef>
          <a:fillRef idx="1">
            <a:schemeClr val="lt1"/>
          </a:fillRef>
          <a:effectRef idx="0">
            <a:schemeClr val="accent2"/>
          </a:effectRef>
          <a:fontRef idx="minor">
            <a:schemeClr val="dk1"/>
          </a:fontRef>
        </p:style>
        <p:txBody>
          <a:bodyPr/>
          <a:lstStyle/>
          <a:p>
            <a:r>
              <a:rPr lang="en-GB" dirty="0">
                <a:latin typeface="Segoe UI" panose="020B0502040204020203" pitchFamily="34" charset="0"/>
                <a:cs typeface="Segoe UI" panose="020B0502040204020203" pitchFamily="34" charset="0"/>
              </a:rPr>
              <a:t>Definitions and Characteristics</a:t>
            </a:r>
          </a:p>
        </p:txBody>
      </p:sp>
      <p:sp>
        <p:nvSpPr>
          <p:cNvPr id="2" name="Content Placeholder 3">
            <a:extLst>
              <a:ext uri="{FF2B5EF4-FFF2-40B4-BE49-F238E27FC236}">
                <a16:creationId xmlns:a16="http://schemas.microsoft.com/office/drawing/2014/main" id="{C0084407-F49E-7F2A-92ED-7BC5A4EAFE4B}"/>
              </a:ext>
            </a:extLst>
          </p:cNvPr>
          <p:cNvSpPr txBox="1">
            <a:spLocks/>
          </p:cNvSpPr>
          <p:nvPr/>
        </p:nvSpPr>
        <p:spPr>
          <a:xfrm>
            <a:off x="7114692" y="1113183"/>
            <a:ext cx="4726125" cy="5340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latin typeface="Segoe UI" panose="020B0502040204020203" pitchFamily="34" charset="0"/>
                <a:ea typeface="Calibri" panose="020F0502020204030204" pitchFamily="34" charset="0"/>
                <a:cs typeface="Times New Roman" panose="02020603050405020304" pitchFamily="18" charset="0"/>
              </a:rPr>
              <a:t>The activities delivered by different collaborative models include but are not limited to:</a:t>
            </a: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GB" sz="1800" dirty="0">
                <a:latin typeface="Segoe UI" panose="020B0502040204020203" pitchFamily="34" charset="0"/>
                <a:ea typeface="Calibri" panose="020F0502020204030204" pitchFamily="34" charset="0"/>
                <a:cs typeface="Times New Roman" panose="02020603050405020304" pitchFamily="18" charset="0"/>
              </a:rPr>
              <a:t>Supporting food access: - low cost community food retail e.g. social supermarkets, pantries (membership / nominal payment)</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GB" sz="1800" dirty="0">
                <a:latin typeface="Segoe UI" panose="020B0502040204020203" pitchFamily="34" charset="0"/>
                <a:ea typeface="Calibri" panose="020F0502020204030204" pitchFamily="34" charset="0"/>
                <a:cs typeface="Times New Roman" panose="02020603050405020304" pitchFamily="18" charset="0"/>
              </a:rPr>
              <a:t>Wrap around support e.g. money advice services, signposting, apps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GB" sz="1800" dirty="0">
                <a:latin typeface="Segoe UI" panose="020B0502040204020203" pitchFamily="34" charset="0"/>
                <a:ea typeface="Calibri" panose="020F0502020204030204" pitchFamily="34" charset="0"/>
                <a:cs typeface="Times New Roman" panose="02020603050405020304" pitchFamily="18" charset="0"/>
              </a:rPr>
              <a:t>Cash based responses e.g. income maximisation, cash grants and vouchers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GB" sz="1800" dirty="0">
                <a:latin typeface="Segoe UI" panose="020B0502040204020203" pitchFamily="34" charset="0"/>
                <a:ea typeface="Calibri" panose="020F0502020204030204" pitchFamily="34" charset="0"/>
                <a:cs typeface="Times New Roman" panose="02020603050405020304" pitchFamily="18" charset="0"/>
              </a:rPr>
              <a:t>Resources for food response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GB" sz="1800" dirty="0">
                <a:latin typeface="Segoe UI" panose="020B0502040204020203" pitchFamily="34" charset="0"/>
                <a:ea typeface="Calibri" panose="020F0502020204030204" pitchFamily="34" charset="0"/>
                <a:cs typeface="Times New Roman" panose="02020603050405020304" pitchFamily="18" charset="0"/>
              </a:rPr>
              <a:t>Direct food provision (to people’s homes and out of home)</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15727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DF5016-1109-4C53-B2F0-033C8C3AEA2A}"/>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latin typeface="Segoe UI" panose="020B0502040204020203" pitchFamily="34" charset="0"/>
                <a:cs typeface="Segoe UI" panose="020B0502040204020203" pitchFamily="34" charset="0"/>
              </a:rPr>
              <a:t>Local Food Partnerships</a:t>
            </a:r>
          </a:p>
        </p:txBody>
      </p:sp>
      <p:sp>
        <p:nvSpPr>
          <p:cNvPr id="3" name="TextBox 2">
            <a:extLst>
              <a:ext uri="{FF2B5EF4-FFF2-40B4-BE49-F238E27FC236}">
                <a16:creationId xmlns:a16="http://schemas.microsoft.com/office/drawing/2014/main" id="{33CBCFBD-4150-5D0E-9638-0968EB9C72B5}"/>
              </a:ext>
            </a:extLst>
          </p:cNvPr>
          <p:cNvSpPr txBox="1"/>
          <p:nvPr/>
        </p:nvSpPr>
        <p:spPr>
          <a:xfrm>
            <a:off x="4965431" y="2438400"/>
            <a:ext cx="6586489" cy="3785419"/>
          </a:xfrm>
          <a:prstGeom prst="rect">
            <a:avLst/>
          </a:prstGeom>
        </p:spPr>
        <p:txBody>
          <a:bodyPr vert="horz" lIns="91440" tIns="45720" rIns="91440" bIns="45720" rtlCol="0">
            <a:normAutofit fontScale="85000" lnSpcReduction="10000"/>
          </a:bodyPr>
          <a:lstStyle/>
          <a:p>
            <a:pPr indent="-228600">
              <a:lnSpc>
                <a:spcPct val="90000"/>
              </a:lnSpc>
              <a:spcAft>
                <a:spcPts val="600"/>
              </a:spcAft>
              <a:buFont typeface="Arial" panose="020B0604020202020204" pitchFamily="34" charset="0"/>
              <a:buChar char="•"/>
            </a:pPr>
            <a:r>
              <a:rPr lang="en-US" sz="2000" dirty="0">
                <a:effectLst/>
                <a:latin typeface="Segoe UI" panose="020B0502040204020203" pitchFamily="34" charset="0"/>
                <a:cs typeface="Segoe UI" panose="020B0502040204020203" pitchFamily="34" charset="0"/>
              </a:rPr>
              <a:t>Local Food Partnerships (LFPs) have been uniquely placed to provide systems leadership and practical solutions through the strategic direction and support of the UK-wide Sustainable Food Places (SFP) programme, established a decade prior to the pandemic. </a:t>
            </a:r>
          </a:p>
          <a:p>
            <a:pPr indent="-228600">
              <a:lnSpc>
                <a:spcPct val="90000"/>
              </a:lnSpc>
              <a:spcAft>
                <a:spcPts val="600"/>
              </a:spcAft>
              <a:buFont typeface="Arial" panose="020B0604020202020204" pitchFamily="34" charset="0"/>
              <a:buChar char="•"/>
            </a:pPr>
            <a:r>
              <a:rPr lang="en-US" sz="2000" dirty="0">
                <a:effectLst/>
                <a:latin typeface="Segoe UI" panose="020B0502040204020203" pitchFamily="34" charset="0"/>
                <a:cs typeface="Segoe UI" panose="020B0502040204020203" pitchFamily="34" charset="0"/>
              </a:rPr>
              <a:t>LFPs have been able to pivot to respond with agility to an extended period of national crisis and have moved forward to offer a coherent framework for the transition of local food system. </a:t>
            </a:r>
          </a:p>
          <a:p>
            <a:pPr indent="-228600">
              <a:lnSpc>
                <a:spcPct val="90000"/>
              </a:lnSpc>
              <a:spcAft>
                <a:spcPts val="600"/>
              </a:spcAft>
              <a:buFont typeface="Arial" panose="020B0604020202020204" pitchFamily="34" charset="0"/>
              <a:buChar char="•"/>
            </a:pPr>
            <a:r>
              <a:rPr lang="en-US" sz="2000" dirty="0">
                <a:effectLst/>
                <a:latin typeface="Segoe UI" panose="020B0502040204020203" pitchFamily="34" charset="0"/>
                <a:cs typeface="Segoe UI" panose="020B0502040204020203" pitchFamily="34" charset="0"/>
              </a:rPr>
              <a:t>The four dimensions of 'effectiveness', 'efficiency', 'engagement', and 'equity' highlight the value of LFPs to fill the leadership gap on local food issues.</a:t>
            </a:r>
          </a:p>
          <a:p>
            <a:pPr indent="-228600">
              <a:lnSpc>
                <a:spcPct val="90000"/>
              </a:lnSpc>
              <a:spcAft>
                <a:spcPts val="60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LFPs are positively name-checked in the Government’s response to the National Food Strategy</a:t>
            </a:r>
          </a:p>
          <a:p>
            <a:pPr indent="-228600">
              <a:lnSpc>
                <a:spcPct val="90000"/>
              </a:lnSpc>
              <a:spcAft>
                <a:spcPts val="600"/>
              </a:spcAft>
              <a:buFont typeface="Arial" panose="020B0604020202020204" pitchFamily="34" charset="0"/>
              <a:buChar char="•"/>
            </a:pPr>
            <a:r>
              <a:rPr lang="en-US" sz="2000" dirty="0">
                <a:effectLst/>
                <a:latin typeface="Segoe UI" panose="020B0502040204020203" pitchFamily="34" charset="0"/>
                <a:cs typeface="Segoe UI" panose="020B0502040204020203" pitchFamily="34" charset="0"/>
              </a:rPr>
              <a:t>Many learning resources are available to help Food Partnerships establish themselves and / or improve from Sustain</a:t>
            </a:r>
          </a:p>
          <a:p>
            <a:pPr indent="-228600">
              <a:lnSpc>
                <a:spcPct val="90000"/>
              </a:lnSpc>
              <a:spcAft>
                <a:spcPts val="600"/>
              </a:spcAft>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9489522E-4F3C-2C9F-8647-1EDE19EE52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32"/>
          <a:stretch/>
        </p:blipFill>
        <p:spPr>
          <a:xfrm>
            <a:off x="20" y="10"/>
            <a:ext cx="4635571" cy="6857990"/>
          </a:xfrm>
          <a:prstGeom prst="rect">
            <a:avLst/>
          </a:prstGeom>
          <a:effectLst/>
        </p:spPr>
      </p:pic>
      <p:cxnSp>
        <p:nvCxnSpPr>
          <p:cNvPr id="22" name="Straight Connector 2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759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83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1EC050-C29D-6606-6EA2-C14529A7A2A2}"/>
              </a:ext>
            </a:extLst>
          </p:cNvPr>
          <p:cNvPicPr>
            <a:picLocks noChangeAspect="1"/>
          </p:cNvPicPr>
          <p:nvPr/>
        </p:nvPicPr>
        <p:blipFill>
          <a:blip r:embed="rId3"/>
          <a:stretch>
            <a:fillRect/>
          </a:stretch>
        </p:blipFill>
        <p:spPr>
          <a:xfrm>
            <a:off x="636921" y="371673"/>
            <a:ext cx="4777381" cy="52292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a:extLst>
              <a:ext uri="{FF2B5EF4-FFF2-40B4-BE49-F238E27FC236}">
                <a16:creationId xmlns:a16="http://schemas.microsoft.com/office/drawing/2014/main" id="{6B8E91B7-0C96-13B7-0B95-11917E9A4A1E}"/>
              </a:ext>
            </a:extLst>
          </p:cNvPr>
          <p:cNvSpPr txBox="1"/>
          <p:nvPr/>
        </p:nvSpPr>
        <p:spPr>
          <a:xfrm>
            <a:off x="5803478" y="371673"/>
            <a:ext cx="6242747" cy="4687376"/>
          </a:xfrm>
          <a:prstGeom prst="rect">
            <a:avLst/>
          </a:prstGeom>
        </p:spPr>
        <p:txBody>
          <a:bodyPr vert="horz" lIns="91440" tIns="45720" rIns="91440" bIns="45720" rtlCol="0">
            <a:noAutofit/>
          </a:bodyPr>
          <a:lstStyle/>
          <a:p>
            <a:pPr>
              <a:lnSpc>
                <a:spcPct val="90000"/>
              </a:lnSpc>
              <a:spcAft>
                <a:spcPts val="600"/>
              </a:spcAft>
            </a:pPr>
            <a:r>
              <a:rPr lang="en-US" sz="1700" b="1" dirty="0"/>
              <a:t>Lo</a:t>
            </a:r>
            <a:r>
              <a:rPr lang="en-US" sz="1700" b="1" i="0" dirty="0">
                <a:effectLst/>
              </a:rPr>
              <a:t>cal Food Partnerships Evaluation Conclusions</a:t>
            </a:r>
          </a:p>
          <a:p>
            <a:pPr indent="-228600">
              <a:lnSpc>
                <a:spcPct val="90000"/>
              </a:lnSpc>
              <a:spcAft>
                <a:spcPts val="600"/>
              </a:spcAft>
              <a:buFont typeface="Arial" panose="020B0604020202020204" pitchFamily="34" charset="0"/>
              <a:buChar char="•"/>
            </a:pPr>
            <a:endParaRPr lang="en-US" sz="1700" b="0" i="0" dirty="0">
              <a:effectLst/>
            </a:endParaRPr>
          </a:p>
          <a:p>
            <a:pPr indent="-228600">
              <a:lnSpc>
                <a:spcPct val="90000"/>
              </a:lnSpc>
              <a:spcAft>
                <a:spcPts val="600"/>
              </a:spcAft>
              <a:buFont typeface="Arial" panose="020B0604020202020204" pitchFamily="34" charset="0"/>
              <a:buChar char="•"/>
            </a:pPr>
            <a:r>
              <a:rPr lang="en-US" sz="1700" b="0" i="0" dirty="0">
                <a:effectLst/>
              </a:rPr>
              <a:t>In terms of </a:t>
            </a:r>
            <a:r>
              <a:rPr lang="en-US" sz="1700" b="1" i="1" dirty="0">
                <a:effectLst/>
              </a:rPr>
              <a:t>effectiveness</a:t>
            </a:r>
            <a:r>
              <a:rPr lang="en-US" sz="1700" b="0" i="1" dirty="0">
                <a:effectLst/>
              </a:rPr>
              <a:t>, </a:t>
            </a:r>
            <a:r>
              <a:rPr lang="en-US" sz="1700" b="0" i="0" dirty="0">
                <a:effectLst/>
              </a:rPr>
              <a:t>LFPs tackle the fragmented and siloed operations of the local food systems. Working across complex and cross-boundary environments, LFPs are a unique type of partnership that help coordinate action on dysfunctions and opportunities for change in local food systems.</a:t>
            </a:r>
          </a:p>
          <a:p>
            <a:pPr>
              <a:lnSpc>
                <a:spcPct val="90000"/>
              </a:lnSpc>
              <a:spcAft>
                <a:spcPts val="600"/>
              </a:spcAft>
            </a:pPr>
            <a:endParaRPr lang="en-US" sz="900" b="0" i="0" dirty="0">
              <a:effectLst/>
            </a:endParaRPr>
          </a:p>
          <a:p>
            <a:pPr indent="-228600">
              <a:lnSpc>
                <a:spcPct val="90000"/>
              </a:lnSpc>
              <a:spcAft>
                <a:spcPts val="600"/>
              </a:spcAft>
              <a:buFont typeface="Arial" panose="020B0604020202020204" pitchFamily="34" charset="0"/>
              <a:buChar char="•"/>
            </a:pPr>
            <a:r>
              <a:rPr lang="en-US" sz="1700" b="0" i="0" dirty="0">
                <a:effectLst/>
              </a:rPr>
              <a:t> Regarding </a:t>
            </a:r>
            <a:r>
              <a:rPr lang="en-US" sz="1700" b="1" i="1" dirty="0">
                <a:effectLst/>
              </a:rPr>
              <a:t>efficiency</a:t>
            </a:r>
            <a:r>
              <a:rPr lang="en-US" sz="1700" b="0" i="0" dirty="0">
                <a:effectLst/>
              </a:rPr>
              <a:t>, LFPs encourage public, private and third sector agencies to collaborate and share resources. Examples from SFP member areas show how this partnership model provided a powerful way to create efficiencies, eliminate duplication and create innovative solutions. </a:t>
            </a:r>
          </a:p>
          <a:p>
            <a:pPr indent="-228600">
              <a:lnSpc>
                <a:spcPct val="90000"/>
              </a:lnSpc>
              <a:spcAft>
                <a:spcPts val="600"/>
              </a:spcAft>
              <a:buFont typeface="Arial" panose="020B0604020202020204" pitchFamily="34" charset="0"/>
              <a:buChar char="•"/>
            </a:pPr>
            <a:endParaRPr lang="en-US" sz="900" b="0" i="0" dirty="0">
              <a:effectLst/>
            </a:endParaRPr>
          </a:p>
          <a:p>
            <a:pPr indent="-228600">
              <a:lnSpc>
                <a:spcPct val="90000"/>
              </a:lnSpc>
              <a:spcAft>
                <a:spcPts val="600"/>
              </a:spcAft>
              <a:buFont typeface="Arial" panose="020B0604020202020204" pitchFamily="34" charset="0"/>
              <a:buChar char="•"/>
            </a:pPr>
            <a:r>
              <a:rPr lang="en-US" sz="1700" b="0" i="0" dirty="0">
                <a:effectLst/>
              </a:rPr>
              <a:t>From the standpoint of </a:t>
            </a:r>
            <a:r>
              <a:rPr lang="en-US" sz="1700" b="1" i="1" dirty="0">
                <a:effectLst/>
              </a:rPr>
              <a:t>engagement</a:t>
            </a:r>
            <a:r>
              <a:rPr lang="en-US" sz="1700" b="0" i="0" dirty="0">
                <a:effectLst/>
              </a:rPr>
              <a:t>, LFPs are designed to focus action on the interests of people and environment, ahead of the convenience of providers. This requires having mechanisms for consultation and co-production. LFPs are configured to engage lived experiences and to find shared visions for change. </a:t>
            </a:r>
          </a:p>
          <a:p>
            <a:pPr indent="-228600">
              <a:lnSpc>
                <a:spcPct val="90000"/>
              </a:lnSpc>
              <a:spcAft>
                <a:spcPts val="600"/>
              </a:spcAft>
              <a:buFont typeface="Arial" panose="020B0604020202020204" pitchFamily="34" charset="0"/>
              <a:buChar char="•"/>
            </a:pPr>
            <a:endParaRPr lang="en-US" sz="900" b="0" i="0" dirty="0">
              <a:effectLst/>
            </a:endParaRPr>
          </a:p>
          <a:p>
            <a:pPr indent="-228600">
              <a:lnSpc>
                <a:spcPct val="90000"/>
              </a:lnSpc>
              <a:spcAft>
                <a:spcPts val="600"/>
              </a:spcAft>
              <a:buFont typeface="Arial" panose="020B0604020202020204" pitchFamily="34" charset="0"/>
              <a:buChar char="•"/>
            </a:pPr>
            <a:r>
              <a:rPr lang="en-US" sz="1700" b="0" i="0" dirty="0">
                <a:effectLst/>
              </a:rPr>
              <a:t>Finally, in terms of </a:t>
            </a:r>
            <a:r>
              <a:rPr lang="en-US" sz="1700" b="1" i="1" dirty="0">
                <a:effectLst/>
              </a:rPr>
              <a:t>equity</a:t>
            </a:r>
            <a:r>
              <a:rPr lang="en-US" sz="1700" b="0" i="0" dirty="0">
                <a:effectLst/>
              </a:rPr>
              <a:t>, LFPs respond to the moral and legal case for promoting equality, diversity and inclusion through their open networks, outreach, and democratic structure. In embracing multiple voices, LFPs act as collectives working for food system leadership at the local level.</a:t>
            </a:r>
            <a:endParaRPr lang="en-US" sz="1700" dirty="0"/>
          </a:p>
        </p:txBody>
      </p:sp>
    </p:spTree>
    <p:extLst>
      <p:ext uri="{BB962C8B-B14F-4D97-AF65-F5344CB8AC3E}">
        <p14:creationId xmlns:p14="http://schemas.microsoft.com/office/powerpoint/2010/main" val="307504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8E91B7-0C96-13B7-0B95-11917E9A4A1E}"/>
              </a:ext>
            </a:extLst>
          </p:cNvPr>
          <p:cNvSpPr txBox="1"/>
          <p:nvPr/>
        </p:nvSpPr>
        <p:spPr>
          <a:xfrm>
            <a:off x="637162" y="176172"/>
            <a:ext cx="11215748" cy="473185"/>
          </a:xfrm>
          <a:prstGeom prst="rect">
            <a:avLst/>
          </a:prstGeom>
        </p:spPr>
        <p:txBody>
          <a:bodyPr vert="horz" lIns="91440" tIns="45720" rIns="91440" bIns="45720" rtlCol="0">
            <a:noAutofit/>
          </a:bodyPr>
          <a:lstStyle/>
          <a:p>
            <a:pPr>
              <a:lnSpc>
                <a:spcPct val="90000"/>
              </a:lnSpc>
              <a:spcAft>
                <a:spcPts val="600"/>
              </a:spcAft>
            </a:pPr>
            <a:r>
              <a:rPr lang="en-US" sz="3600" dirty="0">
                <a:latin typeface="Segoe UI" panose="020B0502040204020203" pitchFamily="34" charset="0"/>
                <a:cs typeface="Segoe UI" panose="020B0502040204020203" pitchFamily="34" charset="0"/>
              </a:rPr>
              <a:t>Food Power Evaluation (food poverty alliance focus)</a:t>
            </a:r>
            <a:endParaRPr lang="en-US" sz="3600" i="0" dirty="0">
              <a:effectLst/>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8DE355D7-EF41-629D-1BA8-8213D05841F1}"/>
              </a:ext>
            </a:extLst>
          </p:cNvPr>
          <p:cNvPicPr>
            <a:picLocks noChangeAspect="1"/>
          </p:cNvPicPr>
          <p:nvPr/>
        </p:nvPicPr>
        <p:blipFill rotWithShape="1">
          <a:blip r:embed="rId3"/>
          <a:srcRect t="2768" r="37611" b="35591"/>
          <a:stretch/>
        </p:blipFill>
        <p:spPr>
          <a:xfrm>
            <a:off x="277178" y="775233"/>
            <a:ext cx="8795545" cy="4888396"/>
          </a:xfrm>
          <a:prstGeom prst="rect">
            <a:avLst/>
          </a:prstGeom>
        </p:spPr>
      </p:pic>
      <p:sp>
        <p:nvSpPr>
          <p:cNvPr id="6" name="Speech Bubble: Rectangle 5">
            <a:extLst>
              <a:ext uri="{FF2B5EF4-FFF2-40B4-BE49-F238E27FC236}">
                <a16:creationId xmlns:a16="http://schemas.microsoft.com/office/drawing/2014/main" id="{02CE7B3C-B261-D41F-8F61-BCA8CBBC07DB}"/>
              </a:ext>
            </a:extLst>
          </p:cNvPr>
          <p:cNvSpPr/>
          <p:nvPr/>
        </p:nvSpPr>
        <p:spPr>
          <a:xfrm>
            <a:off x="9125731" y="914401"/>
            <a:ext cx="2809461" cy="4846982"/>
          </a:xfrm>
          <a:prstGeom prst="wedgeRectCallout">
            <a:avLst>
              <a:gd name="adj1" fmla="val -18799"/>
              <a:gd name="adj2" fmla="val 50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ffectLst/>
                <a:latin typeface="Segoe UI" panose="020B0502040204020203" pitchFamily="34" charset="0"/>
                <a:ea typeface="Calibri" panose="020F0502020204030204" pitchFamily="34" charset="0"/>
              </a:rPr>
              <a:t>“Research into complex challenges like food poverty suggests that progress is most likely when actors come together to seek collective impact.”</a:t>
            </a:r>
          </a:p>
          <a:p>
            <a:pPr algn="ctr"/>
            <a:endParaRPr lang="en-GB" sz="2000" dirty="0">
              <a:latin typeface="Segoe UI" panose="020B0502040204020203" pitchFamily="34" charset="0"/>
            </a:endParaRPr>
          </a:p>
          <a:p>
            <a:pPr algn="ctr"/>
            <a:r>
              <a:rPr lang="en-GB" sz="1800" u="sng" dirty="0">
                <a:solidFill>
                  <a:schemeClr val="accent4"/>
                </a:solidFill>
                <a:effectLst/>
                <a:latin typeface="Segoe UI" panose="020B0502040204020203"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FPA action plans</a:t>
            </a:r>
            <a:r>
              <a:rPr lang="en-GB" sz="1800" dirty="0">
                <a:solidFill>
                  <a:schemeClr val="accent4"/>
                </a:solidFill>
                <a:effectLst/>
                <a:latin typeface="Segoe UI" panose="020B0502040204020203" pitchFamily="34" charset="0"/>
                <a:ea typeface="Calibri" panose="020F0502020204030204" pitchFamily="34" charset="0"/>
              </a:rPr>
              <a:t> </a:t>
            </a:r>
            <a:r>
              <a:rPr lang="en-GB" sz="1800" dirty="0">
                <a:effectLst/>
                <a:latin typeface="Segoe UI" panose="020B0502040204020203" pitchFamily="34" charset="0"/>
                <a:ea typeface="Calibri" panose="020F0502020204030204" pitchFamily="34" charset="0"/>
              </a:rPr>
              <a:t>are available to review</a:t>
            </a:r>
          </a:p>
          <a:p>
            <a:pPr algn="ctr"/>
            <a:endParaRPr lang="en-GB" dirty="0">
              <a:latin typeface="Segoe UI" panose="020B0502040204020203" pitchFamily="34" charset="0"/>
            </a:endParaRPr>
          </a:p>
          <a:p>
            <a:pPr algn="ctr"/>
            <a:r>
              <a:rPr lang="en-GB" sz="2000" dirty="0">
                <a:latin typeface="Segoe UI" panose="020B0502040204020203" pitchFamily="34" charset="0"/>
              </a:rPr>
              <a:t>A </a:t>
            </a:r>
            <a:r>
              <a:rPr lang="en-GB" sz="2000" dirty="0">
                <a:solidFill>
                  <a:schemeClr val="accent4"/>
                </a:solidFill>
                <a:latin typeface="Segoe UI" panose="020B0502040204020203" pitchFamily="34" charset="0"/>
              </a:rPr>
              <a:t>collective impact tracker tool </a:t>
            </a:r>
            <a:r>
              <a:rPr lang="en-GB" sz="2000" dirty="0">
                <a:latin typeface="Segoe UI" panose="020B0502040204020203" pitchFamily="34" charset="0"/>
              </a:rPr>
              <a:t>is available </a:t>
            </a:r>
            <a:endParaRPr lang="en-GB" sz="2000" dirty="0"/>
          </a:p>
        </p:txBody>
      </p:sp>
      <p:sp>
        <p:nvSpPr>
          <p:cNvPr id="5" name="TextBox 4">
            <a:extLst>
              <a:ext uri="{FF2B5EF4-FFF2-40B4-BE49-F238E27FC236}">
                <a16:creationId xmlns:a16="http://schemas.microsoft.com/office/drawing/2014/main" id="{CDC81983-478B-4EE8-4EF7-5D2A518FFEB0}"/>
              </a:ext>
            </a:extLst>
          </p:cNvPr>
          <p:cNvSpPr txBox="1"/>
          <p:nvPr/>
        </p:nvSpPr>
        <p:spPr>
          <a:xfrm>
            <a:off x="277178" y="5934670"/>
            <a:ext cx="11575732" cy="954107"/>
          </a:xfrm>
          <a:prstGeom prst="rect">
            <a:avLst/>
          </a:prstGeom>
          <a:noFill/>
        </p:spPr>
        <p:txBody>
          <a:bodyPr wrap="square">
            <a:spAutoFit/>
          </a:bodyPr>
          <a:lstStyle/>
          <a:p>
            <a:r>
              <a:rPr lang="en-GB" sz="1400" dirty="0">
                <a:latin typeface="Segoe UI" panose="020B0502040204020203" pitchFamily="34" charset="0"/>
                <a:cs typeface="Segoe UI" panose="020B0502040204020203" pitchFamily="34" charset="0"/>
              </a:rPr>
              <a:t>Evidence reviewed finds that food poverty alliances, whilst variable in model created a range of benefits despite their variable models and local contexts. ‘‘Despite the challenges around demonstrating an impact on the most fundamental need - levels of food poverty there is reason to be confident that Food Power has contributed positively to this. Research into complex challenges like food poverty suggests that progress is most likely when actors come together to seek collective impact.’ 9Food Power Evaluation 2017-2021)</a:t>
            </a:r>
            <a:endParaRPr lang="en-GB"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4684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DF5016-1109-4C53-B2F0-033C8C3AEA2A}"/>
              </a:ext>
            </a:extLst>
          </p:cNvPr>
          <p:cNvSpPr>
            <a:spLocks noGrp="1"/>
          </p:cNvSpPr>
          <p:nvPr>
            <p:ph type="title"/>
          </p:nvPr>
        </p:nvSpPr>
        <p:spPr>
          <a:xfrm>
            <a:off x="5080934" y="143779"/>
            <a:ext cx="6806265" cy="1801126"/>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90000"/>
          </a:bodyPr>
          <a:lstStyle/>
          <a:p>
            <a:r>
              <a:rPr lang="en-US" dirty="0">
                <a:latin typeface="Segoe UI" panose="020B0502040204020203" pitchFamily="34" charset="0"/>
                <a:cs typeface="Segoe UI" panose="020B0502040204020203" pitchFamily="34" charset="0"/>
              </a:rPr>
              <a:t>Example outcomes for Individuals from collaborative food models </a:t>
            </a:r>
          </a:p>
        </p:txBody>
      </p:sp>
      <p:sp>
        <p:nvSpPr>
          <p:cNvPr id="4" name="Content Placeholder 3">
            <a:extLst>
              <a:ext uri="{FF2B5EF4-FFF2-40B4-BE49-F238E27FC236}">
                <a16:creationId xmlns:a16="http://schemas.microsoft.com/office/drawing/2014/main" id="{01321834-ADC3-61D7-3023-CBB1DED91A71}"/>
              </a:ext>
            </a:extLst>
          </p:cNvPr>
          <p:cNvSpPr>
            <a:spLocks noGrp="1"/>
          </p:cNvSpPr>
          <p:nvPr>
            <p:ph sz="half" idx="2"/>
          </p:nvPr>
        </p:nvSpPr>
        <p:spPr>
          <a:xfrm>
            <a:off x="4965430" y="2303377"/>
            <a:ext cx="6921770" cy="3785419"/>
          </a:xfrm>
        </p:spPr>
        <p:txBody>
          <a:bodyPr vert="horz" lIns="91440" tIns="45720" rIns="91440" bIns="45720" rtlCol="0">
            <a:normAutofit fontScale="92500" lnSpcReduction="20000"/>
          </a:bodyPr>
          <a:lstStyle/>
          <a:p>
            <a:pPr marL="342900" lvl="0">
              <a:tabLst>
                <a:tab pos="457200" algn="l"/>
              </a:tabLst>
            </a:pPr>
            <a:r>
              <a:rPr lang="en-US" sz="2000" dirty="0">
                <a:effectLst/>
                <a:latin typeface="Segoe UI" panose="020B0502040204020203" pitchFamily="34" charset="0"/>
                <a:cs typeface="Segoe UI" panose="020B0502040204020203" pitchFamily="34" charset="0"/>
              </a:rPr>
              <a:t>Personal development for experts by experience</a:t>
            </a:r>
          </a:p>
          <a:p>
            <a:pPr marL="342900" lvl="0">
              <a:tabLst>
                <a:tab pos="457200" algn="l"/>
              </a:tabLst>
            </a:pPr>
            <a:r>
              <a:rPr lang="en-US" sz="2000" dirty="0">
                <a:effectLst/>
                <a:latin typeface="Segoe UI" panose="020B0502040204020203" pitchFamily="34" charset="0"/>
                <a:cs typeface="Segoe UI" panose="020B0502040204020203" pitchFamily="34" charset="0"/>
              </a:rPr>
              <a:t>Increased awareness and understanding of food poverty/insecurity by all involved</a:t>
            </a:r>
          </a:p>
          <a:p>
            <a:pPr marL="342900" lvl="0">
              <a:tabLst>
                <a:tab pos="457200" algn="l"/>
              </a:tabLst>
            </a:pPr>
            <a:r>
              <a:rPr lang="en-US" sz="2000" dirty="0">
                <a:effectLst/>
                <a:latin typeface="Segoe UI" panose="020B0502040204020203" pitchFamily="34" charset="0"/>
                <a:cs typeface="Segoe UI" panose="020B0502040204020203" pitchFamily="34" charset="0"/>
              </a:rPr>
              <a:t>Relief from / reduction in food insecurity</a:t>
            </a:r>
          </a:p>
          <a:p>
            <a:pPr marL="342900">
              <a:tabLst>
                <a:tab pos="457200" algn="l"/>
              </a:tabLst>
            </a:pPr>
            <a:r>
              <a:rPr lang="en-US" sz="2000" dirty="0">
                <a:effectLst/>
                <a:latin typeface="Segoe UI" panose="020B0502040204020203" pitchFamily="34" charset="0"/>
                <a:cs typeface="Segoe UI" panose="020B0502040204020203" pitchFamily="34" charset="0"/>
              </a:rPr>
              <a:t>Empowerment through involvement in designing local action plan e.g., </a:t>
            </a:r>
            <a:r>
              <a:rPr lang="en-GB" sz="2000" dirty="0">
                <a:latin typeface="Segoe UI" panose="020B0502040204020203" pitchFamily="34" charset="0"/>
                <a:ea typeface="Calibri" panose="020F0502020204030204" pitchFamily="34" charset="0"/>
              </a:rPr>
              <a:t>76% of food poverty alliances reported that they had been influenced by Food Power to consider how to involve experts by experience</a:t>
            </a:r>
            <a:endParaRPr lang="en-US" sz="2000" dirty="0">
              <a:effectLst/>
              <a:latin typeface="Segoe UI" panose="020B0502040204020203" pitchFamily="34" charset="0"/>
              <a:cs typeface="Segoe UI" panose="020B0502040204020203" pitchFamily="34" charset="0"/>
            </a:endParaRPr>
          </a:p>
          <a:p>
            <a:pPr marL="342900" lvl="0">
              <a:tabLst>
                <a:tab pos="457200" algn="l"/>
              </a:tabLst>
            </a:pPr>
            <a:r>
              <a:rPr lang="en-US" sz="2000" dirty="0">
                <a:effectLst/>
                <a:latin typeface="Segoe UI" panose="020B0502040204020203" pitchFamily="34" charset="0"/>
                <a:cs typeface="Segoe UI" panose="020B0502040204020203" pitchFamily="34" charset="0"/>
              </a:rPr>
              <a:t>Skills development – how to co-operate, collaborate and work in partnership</a:t>
            </a:r>
          </a:p>
          <a:p>
            <a:pPr marL="342900" lvl="0">
              <a:tabLst>
                <a:tab pos="457200" algn="l"/>
              </a:tabLst>
            </a:pPr>
            <a:r>
              <a:rPr lang="en-US" sz="2000" dirty="0">
                <a:effectLst/>
                <a:latin typeface="Segoe UI" panose="020B0502040204020203" pitchFamily="34" charset="0"/>
                <a:cs typeface="Segoe UI" panose="020B0502040204020203" pitchFamily="34" charset="0"/>
              </a:rPr>
              <a:t>Accessing new opportunities</a:t>
            </a:r>
            <a:endParaRPr lang="en-US" sz="2000" dirty="0">
              <a:latin typeface="Segoe UI" panose="020B0502040204020203" pitchFamily="34" charset="0"/>
              <a:cs typeface="Segoe UI" panose="020B0502040204020203" pitchFamily="34" charset="0"/>
            </a:endParaRPr>
          </a:p>
          <a:p>
            <a:pPr marL="342900" lvl="0">
              <a:tabLst>
                <a:tab pos="457200" algn="l"/>
              </a:tabLst>
            </a:pPr>
            <a:r>
              <a:rPr lang="en-US" sz="2000" dirty="0">
                <a:effectLst/>
                <a:latin typeface="Segoe UI" panose="020B0502040204020203" pitchFamily="34" charset="0"/>
                <a:cs typeface="Segoe UI" panose="020B0502040204020203" pitchFamily="34" charset="0"/>
              </a:rPr>
              <a:t>Improved diet / access to nutritional quality of food provision</a:t>
            </a:r>
          </a:p>
        </p:txBody>
      </p:sp>
      <p:pic>
        <p:nvPicPr>
          <p:cNvPr id="7" name="Picture 6" descr="A picture containing person, tree, outdoor&#10;&#10;Description automatically generated">
            <a:extLst>
              <a:ext uri="{FF2B5EF4-FFF2-40B4-BE49-F238E27FC236}">
                <a16:creationId xmlns:a16="http://schemas.microsoft.com/office/drawing/2014/main" id="{6F271875-9885-59A7-7ABF-76BE4FF44B59}"/>
              </a:ext>
            </a:extLst>
          </p:cNvPr>
          <p:cNvPicPr>
            <a:picLocks noChangeAspect="1"/>
          </p:cNvPicPr>
          <p:nvPr/>
        </p:nvPicPr>
        <p:blipFill rotWithShape="1">
          <a:blip r:embed="rId3">
            <a:extLst>
              <a:ext uri="{28A0092B-C50C-407E-A947-70E740481C1C}">
                <a14:useLocalDpi xmlns:a14="http://schemas.microsoft.com/office/drawing/2010/main" val="0"/>
              </a:ext>
            </a:extLst>
          </a:blip>
          <a:srcRect l="7473" r="29158"/>
          <a:stretch/>
        </p:blipFill>
        <p:spPr>
          <a:xfrm flipH="1">
            <a:off x="1318539" y="1564455"/>
            <a:ext cx="3000807" cy="4439476"/>
          </a:xfrm>
          <a:prstGeom prst="rect">
            <a:avLst/>
          </a:prstGeom>
          <a:effectLst/>
        </p:spPr>
      </p:pic>
      <p:cxnSp>
        <p:nvCxnSpPr>
          <p:cNvPr id="2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48C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55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1321834-ADC3-61D7-3023-CBB1DED91A71}"/>
              </a:ext>
            </a:extLst>
          </p:cNvPr>
          <p:cNvSpPr>
            <a:spLocks noGrp="1"/>
          </p:cNvSpPr>
          <p:nvPr>
            <p:ph sz="half" idx="2"/>
          </p:nvPr>
        </p:nvSpPr>
        <p:spPr>
          <a:xfrm>
            <a:off x="185531" y="768513"/>
            <a:ext cx="6705599" cy="6096691"/>
          </a:xfrm>
        </p:spPr>
        <p:txBody>
          <a:bodyPr>
            <a:noAutofit/>
          </a:bodyPr>
          <a:lstStyle/>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Systems leadership on food issues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Improved levels of partnership working, co-ordination &amp; collaboration</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Conditions are created to find shared visions for change / common purpose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Emergence of a strategic direction and practical action / solutions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Creation of efficiencies and reduced duplication of effort locally</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Improved local food systems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The assets of multiple / cross-sector partners / organisations leveraged</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Increased skills and capacity compared to food aid / support models working in isolation</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Development of food poverty action plans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Creation of an agenda for ‘good food’</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latin typeface="Segoe UI" panose="020B0502040204020203" pitchFamily="34" charset="0"/>
                <a:ea typeface="Calibri" panose="020F0502020204030204" pitchFamily="34" charset="0"/>
                <a:cs typeface="Times New Roman" panose="02020603050405020304" pitchFamily="18" charset="0"/>
              </a:rPr>
              <a:t>H</a:t>
            </a:r>
            <a:r>
              <a:rPr lang="en-GB" sz="1700" dirty="0">
                <a:effectLst/>
                <a:latin typeface="Segoe UI" panose="020B0502040204020203" pitchFamily="34" charset="0"/>
                <a:ea typeface="Calibri" panose="020F0502020204030204" pitchFamily="34" charset="0"/>
                <a:cs typeface="Times New Roman" panose="02020603050405020304" pitchFamily="18" charset="0"/>
              </a:rPr>
              <a:t>elp tackle rural challenges which can be disproportionate to urban contexts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latin typeface="Segoe UI" panose="020B0502040204020203" pitchFamily="34" charset="0"/>
                <a:ea typeface="Calibri" panose="020F0502020204030204" pitchFamily="34" charset="0"/>
                <a:cs typeface="Times New Roman" panose="02020603050405020304" pitchFamily="18" charset="0"/>
              </a:rPr>
              <a:t>O</a:t>
            </a:r>
            <a:r>
              <a:rPr lang="en-GB" sz="1700" dirty="0">
                <a:effectLst/>
                <a:latin typeface="Segoe UI" panose="020B0502040204020203" pitchFamily="34" charset="0"/>
                <a:ea typeface="Calibri" panose="020F0502020204030204" pitchFamily="34" charset="0"/>
                <a:cs typeface="Times New Roman" panose="02020603050405020304" pitchFamily="18" charset="0"/>
              </a:rPr>
              <a:t>rganise local provisions in an agile way to meet changing needs.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600" dirty="0"/>
          </a:p>
        </p:txBody>
      </p:sp>
      <p:sp>
        <p:nvSpPr>
          <p:cNvPr id="8" name="Title 7">
            <a:extLst>
              <a:ext uri="{FF2B5EF4-FFF2-40B4-BE49-F238E27FC236}">
                <a16:creationId xmlns:a16="http://schemas.microsoft.com/office/drawing/2014/main" id="{C4DF5016-1109-4C53-B2F0-033C8C3AEA2A}"/>
              </a:ext>
            </a:extLst>
          </p:cNvPr>
          <p:cNvSpPr>
            <a:spLocks noGrp="1"/>
          </p:cNvSpPr>
          <p:nvPr>
            <p:ph type="title"/>
          </p:nvPr>
        </p:nvSpPr>
        <p:spPr>
          <a:xfrm>
            <a:off x="291548" y="99391"/>
            <a:ext cx="11675164" cy="562527"/>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sz="3700" b="1" dirty="0">
                <a:effectLst/>
                <a:latin typeface="Segoe UI" panose="020B0502040204020203" pitchFamily="34" charset="0"/>
                <a:ea typeface="Calibri" panose="020F0502020204030204" pitchFamily="34" charset="0"/>
                <a:cs typeface="Times New Roman" panose="02020603050405020304" pitchFamily="18" charset="0"/>
              </a:rPr>
              <a:t>Outcomes for communities / localities</a:t>
            </a:r>
            <a:endParaRPr lang="en-GB" sz="3700" dirty="0"/>
          </a:p>
        </p:txBody>
      </p:sp>
      <p:sp>
        <p:nvSpPr>
          <p:cNvPr id="2" name="TextBox 1">
            <a:extLst>
              <a:ext uri="{FF2B5EF4-FFF2-40B4-BE49-F238E27FC236}">
                <a16:creationId xmlns:a16="http://schemas.microsoft.com/office/drawing/2014/main" id="{6C68B9E8-4B05-62DE-102E-CF4926B25382}"/>
              </a:ext>
            </a:extLst>
          </p:cNvPr>
          <p:cNvSpPr txBox="1"/>
          <p:nvPr/>
        </p:nvSpPr>
        <p:spPr>
          <a:xfrm>
            <a:off x="6891130" y="768513"/>
            <a:ext cx="5075582" cy="5847755"/>
          </a:xfrm>
          <a:prstGeom prst="rect">
            <a:avLst/>
          </a:prstGeom>
          <a:noFill/>
        </p:spPr>
        <p:txBody>
          <a:bodyPr wrap="square" rtlCol="0">
            <a:spAutoFit/>
          </a:bodyPr>
          <a:lstStyle/>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Shared learning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Shared resources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Sharing good practice to improve delivery to meet local needs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Means to showcase specific interventions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New partnerships or newly constituted partnerships to meet current need</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Improved monitoring, evaluation and learning of local action in an agreed / consistent way across multiple food aid / support providers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Better opportunity for demonstrating collective impact to stakeholders / communities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Raise direct funds and / or re-direct funding to align with agreed priorities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Approach and action plans influenced / prioritised by / with experts by experience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Promotion of food citizenship</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Reduced food waste across the network</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GB" sz="1700" dirty="0">
                <a:effectLst/>
                <a:latin typeface="Segoe UI" panose="020B0502040204020203" pitchFamily="34" charset="0"/>
                <a:ea typeface="Calibri" panose="020F0502020204030204" pitchFamily="34" charset="0"/>
                <a:cs typeface="Times New Roman" panose="02020603050405020304" pitchFamily="18" charset="0"/>
              </a:rPr>
              <a:t>Promotion of equality, diversity and inclusion principles meaning that local action can be tailored to meet people with highest / different needs.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483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DF5016-1109-4C53-B2F0-033C8C3AEA2A}"/>
              </a:ext>
            </a:extLst>
          </p:cNvPr>
          <p:cNvSpPr>
            <a:spLocks noGrp="1"/>
          </p:cNvSpPr>
          <p:nvPr>
            <p:ph type="title"/>
          </p:nvPr>
        </p:nvSpPr>
        <p:spPr>
          <a:xfrm>
            <a:off x="0" y="102236"/>
            <a:ext cx="12192000" cy="74358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sz="2400" b="1" dirty="0">
                <a:solidFill>
                  <a:srgbClr val="000000"/>
                </a:solidFill>
                <a:effectLst/>
                <a:latin typeface="Segoe UI" panose="020B0502040204020203" pitchFamily="34" charset="0"/>
                <a:ea typeface="Calibri" panose="020F0502020204030204" pitchFamily="34" charset="0"/>
              </a:rPr>
              <a:t>Enablers and challenges of partnership working during the pandemic and more generally for food response</a:t>
            </a:r>
            <a:endParaRPr lang="en-GB" sz="2400" dirty="0">
              <a:solidFill>
                <a:srgbClr val="000000"/>
              </a:solidFill>
              <a:effectLst/>
              <a:latin typeface="Arial" panose="020B0604020202020204" pitchFamily="34" charset="0"/>
              <a:ea typeface="Calibri" panose="020F0502020204030204" pitchFamily="34" charset="0"/>
            </a:endParaRPr>
          </a:p>
        </p:txBody>
      </p:sp>
      <p:sp>
        <p:nvSpPr>
          <p:cNvPr id="4" name="Content Placeholder 3">
            <a:extLst>
              <a:ext uri="{FF2B5EF4-FFF2-40B4-BE49-F238E27FC236}">
                <a16:creationId xmlns:a16="http://schemas.microsoft.com/office/drawing/2014/main" id="{C4859EA1-A6EA-5E62-7BB4-3E300491156E}"/>
              </a:ext>
            </a:extLst>
          </p:cNvPr>
          <p:cNvSpPr>
            <a:spLocks noGrp="1"/>
          </p:cNvSpPr>
          <p:nvPr>
            <p:ph sz="half" idx="1"/>
          </p:nvPr>
        </p:nvSpPr>
        <p:spPr>
          <a:xfrm>
            <a:off x="0" y="1028701"/>
            <a:ext cx="12192000" cy="1371598"/>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indent="0">
              <a:buNone/>
            </a:pPr>
            <a:r>
              <a:rPr lang="en-GB" sz="2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GB" sz="2000" dirty="0">
                <a:effectLst/>
                <a:latin typeface="Segoe UI" panose="020B0502040204020203" pitchFamily="34" charset="0"/>
                <a:ea typeface="Calibri" panose="020F0502020204030204" pitchFamily="34" charset="0"/>
                <a:cs typeface="Times New Roman" panose="02020603050405020304" pitchFamily="18" charset="0"/>
              </a:rPr>
              <a:t>across the (14 local authority) case study areas, participants saw partnership working, coordination and collaboration as key to the success of local responses during March to August 2020. The partnership working may have been through food partnerships, food poverty alliances or other arrangements. The areas which had existing strong and active food poverty alliances or food partnerships considered this a significant enabler for a timely and coordinated response. In other areas, newly established partnerships, both formal and more informal, were warmly received and positively reflected upon.’</a:t>
            </a:r>
            <a:endParaRPr lang="en-GB" sz="2000" dirty="0"/>
          </a:p>
        </p:txBody>
      </p:sp>
      <p:sp>
        <p:nvSpPr>
          <p:cNvPr id="5" name="Content Placeholder 4">
            <a:extLst>
              <a:ext uri="{FF2B5EF4-FFF2-40B4-BE49-F238E27FC236}">
                <a16:creationId xmlns:a16="http://schemas.microsoft.com/office/drawing/2014/main" id="{44AC5612-5C35-0717-42DA-60AA006ADE5D}"/>
              </a:ext>
            </a:extLst>
          </p:cNvPr>
          <p:cNvSpPr>
            <a:spLocks noGrp="1"/>
          </p:cNvSpPr>
          <p:nvPr>
            <p:ph sz="half" idx="2"/>
          </p:nvPr>
        </p:nvSpPr>
        <p:spPr>
          <a:xfrm>
            <a:off x="422910" y="2583180"/>
            <a:ext cx="5181600" cy="4176710"/>
          </a:xfrm>
        </p:spPr>
        <p:txBody>
          <a:bodyPr>
            <a:normAutofit fontScale="92500" lnSpcReduction="20000"/>
          </a:bodyPr>
          <a:lstStyle/>
          <a:p>
            <a:pPr marL="0" indent="0">
              <a:buNone/>
            </a:pPr>
            <a:r>
              <a:rPr lang="en-GB" sz="1800" b="1" dirty="0">
                <a:solidFill>
                  <a:srgbClr val="000000"/>
                </a:solidFill>
                <a:effectLst/>
                <a:latin typeface="Segoe UI" panose="020B0502040204020203" pitchFamily="34" charset="0"/>
                <a:ea typeface="Calibri" panose="020F0502020204030204" pitchFamily="34" charset="0"/>
              </a:rPr>
              <a:t>Enablers of partnership working during the pandemic</a:t>
            </a:r>
            <a:endParaRPr lang="en-GB" sz="18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rPr>
              <a:t>Recognition of the need for a joined up approach and support, no one could do it alone. </a:t>
            </a:r>
            <a:endParaRPr lang="en-GB" sz="18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rPr>
              <a:t>Getting the right people ‘round the table’. </a:t>
            </a:r>
            <a:endParaRPr lang="en-GB" sz="18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rPr>
              <a:t>Having a lead organisation that can enable collaboration. </a:t>
            </a:r>
            <a:endParaRPr lang="en-GB" sz="18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rPr>
              <a:t>Having established partnerships and networks in place. </a:t>
            </a:r>
            <a:endParaRPr lang="en-GB" sz="18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Goodwill and willingness to support the response.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Learning from what was happening in other areas.</a:t>
            </a:r>
            <a:endParaRPr lang="en-GB" dirty="0"/>
          </a:p>
        </p:txBody>
      </p:sp>
      <p:sp>
        <p:nvSpPr>
          <p:cNvPr id="3" name="Rectangle 1">
            <a:extLst>
              <a:ext uri="{FF2B5EF4-FFF2-40B4-BE49-F238E27FC236}">
                <a16:creationId xmlns:a16="http://schemas.microsoft.com/office/drawing/2014/main" id="{EE899657-A4AE-E1BD-9FD1-EA2327E05D05}"/>
              </a:ext>
            </a:extLst>
          </p:cNvPr>
          <p:cNvSpPr>
            <a:spLocks noChangeArrowheads="1"/>
          </p:cNvSpPr>
          <p:nvPr/>
        </p:nvSpPr>
        <p:spPr bwMode="auto">
          <a:xfrm>
            <a:off x="1224377" y="1227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4">
            <a:extLst>
              <a:ext uri="{FF2B5EF4-FFF2-40B4-BE49-F238E27FC236}">
                <a16:creationId xmlns:a16="http://schemas.microsoft.com/office/drawing/2014/main" id="{5BE69B4C-CFC6-A453-6BD8-F07F30914AB8}"/>
              </a:ext>
            </a:extLst>
          </p:cNvPr>
          <p:cNvSpPr txBox="1">
            <a:spLocks/>
          </p:cNvSpPr>
          <p:nvPr/>
        </p:nvSpPr>
        <p:spPr>
          <a:xfrm>
            <a:off x="6484620" y="2598736"/>
            <a:ext cx="5181600" cy="405511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More general enablers of collaborative working for food response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 range of actors driving for comprehensive approaches and system-wide strategies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Recognising the role of third sector organisations and the limitations of food aid capacity and food supply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Increasing the reach of community food projects and other services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Cash first approaches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Peer mentoring offers a space for like-minded people to share alternative approaches to common challenge and brings structure and greater visibility to existing networks.</a:t>
            </a: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As specific groups have been disproportionately affected by the pandemic and its aftermath, we consider that targeting and tailoring of support warrants particular attention from practitioners and policymakers.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5333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DF5016-1109-4C53-B2F0-033C8C3AEA2A}"/>
              </a:ext>
            </a:extLst>
          </p:cNvPr>
          <p:cNvSpPr>
            <a:spLocks noGrp="1"/>
          </p:cNvSpPr>
          <p:nvPr>
            <p:ph type="title"/>
          </p:nvPr>
        </p:nvSpPr>
        <p:spPr>
          <a:xfrm>
            <a:off x="0" y="102236"/>
            <a:ext cx="12192000" cy="74358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sz="2400" b="1" dirty="0">
                <a:solidFill>
                  <a:srgbClr val="000000"/>
                </a:solidFill>
                <a:effectLst/>
                <a:latin typeface="Segoe UI" panose="020B0502040204020203" pitchFamily="34" charset="0"/>
                <a:ea typeface="Calibri" panose="020F0502020204030204" pitchFamily="34" charset="0"/>
              </a:rPr>
              <a:t>Enablers and challenges of partnership working during the pandemic and more generally for food response</a:t>
            </a:r>
            <a:endParaRPr lang="en-GB" sz="2400" dirty="0">
              <a:solidFill>
                <a:srgbClr val="000000"/>
              </a:solidFill>
              <a:effectLst/>
              <a:latin typeface="Arial" panose="020B0604020202020204" pitchFamily="34" charset="0"/>
              <a:ea typeface="Calibri" panose="020F0502020204030204" pitchFamily="34" charset="0"/>
            </a:endParaRPr>
          </a:p>
        </p:txBody>
      </p:sp>
      <p:sp>
        <p:nvSpPr>
          <p:cNvPr id="4" name="Content Placeholder 3">
            <a:extLst>
              <a:ext uri="{FF2B5EF4-FFF2-40B4-BE49-F238E27FC236}">
                <a16:creationId xmlns:a16="http://schemas.microsoft.com/office/drawing/2014/main" id="{C4859EA1-A6EA-5E62-7BB4-3E300491156E}"/>
              </a:ext>
            </a:extLst>
          </p:cNvPr>
          <p:cNvSpPr>
            <a:spLocks noGrp="1"/>
          </p:cNvSpPr>
          <p:nvPr>
            <p:ph sz="half" idx="1"/>
          </p:nvPr>
        </p:nvSpPr>
        <p:spPr>
          <a:xfrm>
            <a:off x="0" y="1028701"/>
            <a:ext cx="12192000" cy="1371598"/>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buNone/>
            </a:pPr>
            <a:endParaRPr lang="en-GB" sz="1800" dirty="0">
              <a:effectLst/>
              <a:latin typeface="Segoe UI" panose="020B0502040204020203" pitchFamily="34" charset="0"/>
              <a:ea typeface="Calibri" panose="020F0502020204030204" pitchFamily="34" charset="0"/>
              <a:cs typeface="Times New Roman" panose="02020603050405020304" pitchFamily="18" charset="0"/>
            </a:endParaRPr>
          </a:p>
          <a:p>
            <a:pPr marL="0" indent="0">
              <a:buNone/>
            </a:pPr>
            <a:r>
              <a:rPr lang="en-GB" sz="1800" dirty="0">
                <a:effectLst/>
                <a:latin typeface="Segoe UI" panose="020B0502040204020203" pitchFamily="34" charset="0"/>
                <a:ea typeface="Calibri" panose="020F0502020204030204" pitchFamily="34" charset="0"/>
                <a:cs typeface="Times New Roman" panose="02020603050405020304" pitchFamily="18" charset="0"/>
              </a:rPr>
              <a:t>“We had a lot of self-appointed people who were very busy telling everybody else, including established charities, what to do…It's a bit galling when you’ve been doing the same job for 17 years. Maybe we’ve been doing it badly for 17 years and people who've been doing it for 5 minutes know better.’”(Charitable food aid workshop, West Berkshire)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44AC5612-5C35-0717-42DA-60AA006ADE5D}"/>
              </a:ext>
            </a:extLst>
          </p:cNvPr>
          <p:cNvSpPr>
            <a:spLocks noGrp="1"/>
          </p:cNvSpPr>
          <p:nvPr>
            <p:ph sz="half" idx="2"/>
          </p:nvPr>
        </p:nvSpPr>
        <p:spPr>
          <a:xfrm>
            <a:off x="422910" y="2583180"/>
            <a:ext cx="5181600" cy="4176710"/>
          </a:xfrm>
        </p:spPr>
        <p:txBody>
          <a:bodyPr>
            <a:normAutofit lnSpcReduction="10000"/>
          </a:bodyPr>
          <a:lstStyle/>
          <a:p>
            <a:pPr marL="0" indent="0">
              <a:buNone/>
            </a:pPr>
            <a:r>
              <a:rPr lang="en-GB" sz="1800" b="1" dirty="0">
                <a:solidFill>
                  <a:srgbClr val="000000"/>
                </a:solidFill>
                <a:effectLst/>
                <a:latin typeface="Segoe UI" panose="020B0502040204020203" pitchFamily="34" charset="0"/>
                <a:ea typeface="Calibri" panose="020F0502020204030204" pitchFamily="34" charset="0"/>
              </a:rPr>
              <a:t>Challenges of partnership working during the pandemic</a:t>
            </a:r>
            <a:endParaRPr lang="en-GB" sz="18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rPr>
              <a:t>Different agendas of the actors competing with each other. </a:t>
            </a:r>
            <a:endParaRPr lang="en-GB" sz="18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rPr>
              <a:t>Initially, getting the right people ‘round the table’. </a:t>
            </a:r>
            <a:endParaRPr lang="en-GB" sz="18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rPr>
              <a:t>Lack of co-ordination. </a:t>
            </a:r>
            <a:endParaRPr lang="en-GB" sz="18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rPr>
              <a:t>Increase in inexperienced food aid providers. </a:t>
            </a:r>
            <a:endParaRPr lang="en-GB" sz="18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Calibri" panose="020F0502020204030204" pitchFamily="34" charset="0"/>
              </a:rPr>
              <a:t>Continually changing provision made it difficult to communicate what was available.</a:t>
            </a:r>
            <a:endParaRPr lang="en-GB" sz="18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cs typeface="Times New Roman" panose="02020603050405020304" pitchFamily="18" charset="0"/>
              </a:rPr>
              <a:t>Accommodating an increase in inexperienced food aid providers.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cs typeface="Times New Roman" panose="02020603050405020304" pitchFamily="18" charset="0"/>
              </a:rPr>
              <a:t>Continually changing provision made it difficult to communicate what was available.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1">
            <a:extLst>
              <a:ext uri="{FF2B5EF4-FFF2-40B4-BE49-F238E27FC236}">
                <a16:creationId xmlns:a16="http://schemas.microsoft.com/office/drawing/2014/main" id="{EE899657-A4AE-E1BD-9FD1-EA2327E05D05}"/>
              </a:ext>
            </a:extLst>
          </p:cNvPr>
          <p:cNvSpPr>
            <a:spLocks noChangeArrowheads="1"/>
          </p:cNvSpPr>
          <p:nvPr/>
        </p:nvSpPr>
        <p:spPr bwMode="auto">
          <a:xfrm>
            <a:off x="1224377" y="1227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4">
            <a:extLst>
              <a:ext uri="{FF2B5EF4-FFF2-40B4-BE49-F238E27FC236}">
                <a16:creationId xmlns:a16="http://schemas.microsoft.com/office/drawing/2014/main" id="{5BE69B4C-CFC6-A453-6BD8-F07F30914AB8}"/>
              </a:ext>
            </a:extLst>
          </p:cNvPr>
          <p:cNvSpPr txBox="1">
            <a:spLocks/>
          </p:cNvSpPr>
          <p:nvPr/>
        </p:nvSpPr>
        <p:spPr>
          <a:xfrm>
            <a:off x="6484620" y="2583180"/>
            <a:ext cx="5181600" cy="407066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More general challenges of collaborative working for food response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cs typeface="Times New Roman" panose="02020603050405020304" pitchFamily="18" charset="0"/>
              </a:rPr>
              <a:t>Maintaining longer term relationships with experts by experience.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cs typeface="Times New Roman" panose="02020603050405020304" pitchFamily="18" charset="0"/>
              </a:rPr>
              <a:t>Sustainability challenges owing to funding are commonly reported across the literature.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cs typeface="Times New Roman" panose="02020603050405020304" pitchFamily="18" charset="0"/>
              </a:rPr>
              <a:t>The time to set up bulk buy processes.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cs typeface="Times New Roman" panose="02020603050405020304" pitchFamily="18" charset="0"/>
              </a:rPr>
              <a:t>Obtaining referrals from health professionals.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cs typeface="Times New Roman" panose="02020603050405020304" pitchFamily="18" charset="0"/>
              </a:rPr>
              <a:t>Bidding as a collective rather than individually as food providers.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cs typeface="Times New Roman" panose="02020603050405020304" pitchFamily="18" charset="0"/>
              </a:rPr>
              <a:t>Ability to demonstrate impact of the model on the most fundamental need - levels of food poverty in the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cs typeface="Times New Roman" panose="02020603050405020304" pitchFamily="18" charset="0"/>
              </a:rPr>
              <a:t>‘Sticking plaster’ support does not address the underlying issues behind poverty.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Calibri" panose="020F0502020204030204" pitchFamily="34" charset="0"/>
                <a:cs typeface="Times New Roman" panose="02020603050405020304" pitchFamily="18" charset="0"/>
              </a:rPr>
              <a:t>Potential to create dependency rather than resilience depending on focus.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4719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4908</Words>
  <Application>Microsoft Office PowerPoint</Application>
  <PresentationFormat>Widescreen</PresentationFormat>
  <Paragraphs>328</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Inter</vt:lpstr>
      <vt:lpstr>Segoe UI</vt:lpstr>
      <vt:lpstr>Symbol</vt:lpstr>
      <vt:lpstr>Times New Roman</vt:lpstr>
      <vt:lpstr>Wingdings</vt:lpstr>
      <vt:lpstr>Office Theme</vt:lpstr>
      <vt:lpstr>Collaborative Models Food Partnerships, Networks, Alliances, Taskforces</vt:lpstr>
      <vt:lpstr>Definitions and Characteristics</vt:lpstr>
      <vt:lpstr>Local Food Partnerships</vt:lpstr>
      <vt:lpstr>PowerPoint Presentation</vt:lpstr>
      <vt:lpstr>PowerPoint Presentation</vt:lpstr>
      <vt:lpstr>Example outcomes for Individuals from collaborative food models </vt:lpstr>
      <vt:lpstr>Outcomes for communities / localities</vt:lpstr>
      <vt:lpstr>Enablers and challenges of partnership working during the pandemic and more generally for food response</vt:lpstr>
      <vt:lpstr>Enablers and challenges of partnership working during the pandemic and more generally for food response</vt:lpstr>
      <vt:lpstr>Evidence: Recommendations for Local Authorities </vt:lpstr>
      <vt:lpstr>PowerPoint Presentation</vt:lpstr>
      <vt:lpstr>Leeds Food Insecurity Taskforce</vt:lpstr>
      <vt:lpstr>PowerPoint Presentation</vt:lpstr>
      <vt:lpstr>PowerPoint Presentation</vt:lpstr>
      <vt:lpstr>Resources: Food Poverty Alliance Action Plans</vt:lpstr>
      <vt:lpstr>Questions Arising </vt:lpstr>
      <vt:lpstr>Questions Arising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Graver</dc:creator>
  <cp:lastModifiedBy>Alan Graver</cp:lastModifiedBy>
  <cp:revision>29</cp:revision>
  <dcterms:created xsi:type="dcterms:W3CDTF">2022-10-28T12:32:19Z</dcterms:created>
  <dcterms:modified xsi:type="dcterms:W3CDTF">2022-12-06T21:50:29Z</dcterms:modified>
</cp:coreProperties>
</file>