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3" r:id="rId3"/>
    <p:sldId id="262" r:id="rId4"/>
    <p:sldId id="257" r:id="rId5"/>
    <p:sldId id="277" r:id="rId6"/>
    <p:sldId id="261" r:id="rId7"/>
    <p:sldId id="278" r:id="rId8"/>
    <p:sldId id="260" r:id="rId9"/>
    <p:sldId id="265" r:id="rId10"/>
    <p:sldId id="266" r:id="rId11"/>
    <p:sldId id="279"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895" autoAdjust="0"/>
  </p:normalViewPr>
  <p:slideViewPr>
    <p:cSldViewPr snapToGrid="0">
      <p:cViewPr varScale="1">
        <p:scale>
          <a:sx n="77" d="100"/>
          <a:sy n="77" d="100"/>
        </p:scale>
        <p:origin x="19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DE47E-8657-4A94-9D7B-690123F6E908}" type="doc">
      <dgm:prSet loTypeId="urn:microsoft.com/office/officeart/2011/layout/HexagonRadial" loCatId="cycle" qsTypeId="urn:microsoft.com/office/officeart/2005/8/quickstyle/simple2" qsCatId="simple" csTypeId="urn:microsoft.com/office/officeart/2005/8/colors/accent2_1" csCatId="accent2" phldr="1"/>
      <dgm:spPr/>
      <dgm:t>
        <a:bodyPr/>
        <a:lstStyle/>
        <a:p>
          <a:endParaRPr lang="en-GB"/>
        </a:p>
      </dgm:t>
    </dgm:pt>
    <dgm:pt modelId="{90E8A71D-C652-4B6E-A5FC-A129E00A74EE}">
      <dgm:prSet phldrT="[Text]" custT="1"/>
      <dgm:spPr/>
      <dgm:t>
        <a:bodyPr/>
        <a:lstStyle/>
        <a:p>
          <a:r>
            <a:rPr lang="en-GB" sz="2000" b="1"/>
            <a:t>Success factors </a:t>
          </a:r>
          <a:endParaRPr lang="en-GB" sz="2000" b="1" dirty="0"/>
        </a:p>
      </dgm:t>
    </dgm:pt>
    <dgm:pt modelId="{73CF7EA1-2B87-42B4-8511-D142C50C17D6}" type="parTrans" cxnId="{DC1D60C0-0CD4-439A-8559-83DF84571BFE}">
      <dgm:prSet/>
      <dgm:spPr/>
      <dgm:t>
        <a:bodyPr/>
        <a:lstStyle/>
        <a:p>
          <a:endParaRPr lang="en-GB"/>
        </a:p>
      </dgm:t>
    </dgm:pt>
    <dgm:pt modelId="{6E1887DA-8827-443D-B4B6-3AC0B407E85A}" type="sibTrans" cxnId="{DC1D60C0-0CD4-439A-8559-83DF84571BFE}">
      <dgm:prSet/>
      <dgm:spPr/>
      <dgm:t>
        <a:bodyPr/>
        <a:lstStyle/>
        <a:p>
          <a:endParaRPr lang="en-GB"/>
        </a:p>
      </dgm:t>
    </dgm:pt>
    <dgm:pt modelId="{51F590C7-5387-4B63-8DCF-F9E064ED9CEA}">
      <dgm:prSet phldrT="[Text]" custT="1"/>
      <dgm:spPr/>
      <dgm:t>
        <a:bodyPr/>
        <a:lstStyle/>
        <a:p>
          <a:r>
            <a:rPr lang="en-GB" sz="1400">
              <a:effectLst/>
              <a:latin typeface="Segoe UI" panose="020B0502040204020203" pitchFamily="34" charset="0"/>
              <a:ea typeface="Calibri" panose="020F0502020204030204" pitchFamily="34" charset="0"/>
            </a:rPr>
            <a:t>Contextualised</a:t>
          </a:r>
          <a:endParaRPr lang="en-GB" sz="1400" dirty="0"/>
        </a:p>
      </dgm:t>
    </dgm:pt>
    <dgm:pt modelId="{FCAA2F77-F38E-4085-8E50-0B30D73FD851}" type="parTrans" cxnId="{E918FE4C-DB91-4280-871A-50B369F23546}">
      <dgm:prSet/>
      <dgm:spPr/>
      <dgm:t>
        <a:bodyPr/>
        <a:lstStyle/>
        <a:p>
          <a:endParaRPr lang="en-GB"/>
        </a:p>
      </dgm:t>
    </dgm:pt>
    <dgm:pt modelId="{F44B2AE8-97BA-4A3C-A209-E0C0E197650F}" type="sibTrans" cxnId="{E918FE4C-DB91-4280-871A-50B369F23546}">
      <dgm:prSet/>
      <dgm:spPr/>
      <dgm:t>
        <a:bodyPr/>
        <a:lstStyle/>
        <a:p>
          <a:endParaRPr lang="en-GB"/>
        </a:p>
      </dgm:t>
    </dgm:pt>
    <dgm:pt modelId="{CF90E735-5EDF-4809-BC00-1280112F5DA9}">
      <dgm:prSet phldrT="[Text]" custT="1"/>
      <dgm:spPr/>
      <dgm:t>
        <a:bodyPr/>
        <a:lstStyle/>
        <a:p>
          <a:r>
            <a:rPr lang="en-GB" sz="1600">
              <a:effectLst/>
              <a:latin typeface="Segoe UI" panose="020B0502040204020203" pitchFamily="34" charset="0"/>
              <a:ea typeface="Calibri" panose="020F0502020204030204" pitchFamily="34" charset="0"/>
            </a:rPr>
            <a:t>Mix of approaches</a:t>
          </a:r>
          <a:endParaRPr lang="en-GB" sz="1600" dirty="0"/>
        </a:p>
      </dgm:t>
    </dgm:pt>
    <dgm:pt modelId="{C042163A-CDE9-48EC-BF0E-20AFA4090F37}" type="parTrans" cxnId="{770AE4FA-9360-4320-BA76-5B741B426AED}">
      <dgm:prSet/>
      <dgm:spPr/>
      <dgm:t>
        <a:bodyPr/>
        <a:lstStyle/>
        <a:p>
          <a:endParaRPr lang="en-GB"/>
        </a:p>
      </dgm:t>
    </dgm:pt>
    <dgm:pt modelId="{136297AA-4CFE-4869-A1A9-BE6332F6A39C}" type="sibTrans" cxnId="{770AE4FA-9360-4320-BA76-5B741B426AED}">
      <dgm:prSet/>
      <dgm:spPr/>
      <dgm:t>
        <a:bodyPr/>
        <a:lstStyle/>
        <a:p>
          <a:endParaRPr lang="en-GB"/>
        </a:p>
      </dgm:t>
    </dgm:pt>
    <dgm:pt modelId="{B395CC1D-85D8-4986-8235-C9A7099A4A40}">
      <dgm:prSet phldrT="[Text]" custT="1"/>
      <dgm:spPr/>
      <dgm:t>
        <a:bodyPr/>
        <a:lstStyle/>
        <a:p>
          <a:r>
            <a:rPr lang="en-GB" sz="1600">
              <a:effectLst/>
              <a:latin typeface="Segoe UI" panose="020B0502040204020203" pitchFamily="34" charset="0"/>
              <a:ea typeface="Calibri" panose="020F0502020204030204" pitchFamily="34" charset="0"/>
            </a:rPr>
            <a:t>Opportunities for reciprocity </a:t>
          </a:r>
          <a:endParaRPr lang="en-GB" sz="1600" dirty="0"/>
        </a:p>
      </dgm:t>
    </dgm:pt>
    <dgm:pt modelId="{6695418F-4F33-4BD1-8505-ED4A3B232BDC}" type="parTrans" cxnId="{AF34E2F9-368D-422D-A38D-E41BDF976320}">
      <dgm:prSet/>
      <dgm:spPr/>
      <dgm:t>
        <a:bodyPr/>
        <a:lstStyle/>
        <a:p>
          <a:endParaRPr lang="en-GB"/>
        </a:p>
      </dgm:t>
    </dgm:pt>
    <dgm:pt modelId="{4981D883-409F-41CD-A9BC-8AFB0B9F860B}" type="sibTrans" cxnId="{AF34E2F9-368D-422D-A38D-E41BDF976320}">
      <dgm:prSet/>
      <dgm:spPr/>
      <dgm:t>
        <a:bodyPr/>
        <a:lstStyle/>
        <a:p>
          <a:endParaRPr lang="en-GB"/>
        </a:p>
      </dgm:t>
    </dgm:pt>
    <dgm:pt modelId="{B9FB1D89-42D7-4D10-B244-9D4B34FC3414}">
      <dgm:prSet phldrT="[Text]" custT="1"/>
      <dgm:spPr/>
      <dgm:t>
        <a:bodyPr/>
        <a:lstStyle/>
        <a:p>
          <a:r>
            <a:rPr lang="en-GB" sz="1600">
              <a:effectLst/>
              <a:latin typeface="Segoe UI" panose="020B0502040204020203" pitchFamily="34" charset="0"/>
              <a:ea typeface="Calibri" panose="020F0502020204030204" pitchFamily="34" charset="0"/>
            </a:rPr>
            <a:t>Delivered with dignity</a:t>
          </a:r>
          <a:r>
            <a:rPr lang="en-GB" sz="1600"/>
            <a:t> </a:t>
          </a:r>
          <a:endParaRPr lang="en-GB" sz="1600" dirty="0"/>
        </a:p>
      </dgm:t>
    </dgm:pt>
    <dgm:pt modelId="{F0266363-95BC-4242-BA63-0F4CEA722A77}" type="parTrans" cxnId="{A2978545-9A07-48C8-BE23-21DFD5617374}">
      <dgm:prSet/>
      <dgm:spPr/>
      <dgm:t>
        <a:bodyPr/>
        <a:lstStyle/>
        <a:p>
          <a:endParaRPr lang="en-GB"/>
        </a:p>
      </dgm:t>
    </dgm:pt>
    <dgm:pt modelId="{932E4004-5FB4-465C-AD82-1BBB167A1078}" type="sibTrans" cxnId="{A2978545-9A07-48C8-BE23-21DFD5617374}">
      <dgm:prSet/>
      <dgm:spPr/>
      <dgm:t>
        <a:bodyPr/>
        <a:lstStyle/>
        <a:p>
          <a:endParaRPr lang="en-GB"/>
        </a:p>
      </dgm:t>
    </dgm:pt>
    <dgm:pt modelId="{6C017A65-9480-4CB2-A9EC-BD94A23AA45B}">
      <dgm:prSet phldrT="[Text]" custT="1"/>
      <dgm:spPr/>
      <dgm:t>
        <a:bodyPr/>
        <a:lstStyle/>
        <a:p>
          <a:r>
            <a:rPr lang="en-GB" sz="1600">
              <a:effectLst/>
              <a:latin typeface="Segoe UI" panose="020B0502040204020203" pitchFamily="34" charset="0"/>
              <a:ea typeface="Calibri" panose="020F0502020204030204" pitchFamily="34" charset="0"/>
            </a:rPr>
            <a:t>A paid for service, different levels of support</a:t>
          </a:r>
          <a:endParaRPr lang="en-GB" sz="1600" dirty="0"/>
        </a:p>
      </dgm:t>
    </dgm:pt>
    <dgm:pt modelId="{1D183F84-12E5-4041-90F4-53454C9D83B9}" type="parTrans" cxnId="{8576C962-6746-4E7D-B3B6-490639761F40}">
      <dgm:prSet/>
      <dgm:spPr/>
      <dgm:t>
        <a:bodyPr/>
        <a:lstStyle/>
        <a:p>
          <a:endParaRPr lang="en-GB"/>
        </a:p>
      </dgm:t>
    </dgm:pt>
    <dgm:pt modelId="{7ADD95CB-D0EE-49B8-9F59-32AF632E568F}" type="sibTrans" cxnId="{8576C962-6746-4E7D-B3B6-490639761F40}">
      <dgm:prSet/>
      <dgm:spPr/>
      <dgm:t>
        <a:bodyPr/>
        <a:lstStyle/>
        <a:p>
          <a:endParaRPr lang="en-GB"/>
        </a:p>
      </dgm:t>
    </dgm:pt>
    <dgm:pt modelId="{95DAF33E-6E03-4544-81EF-6F13FEAE439C}">
      <dgm:prSet phldrT="[Text]" custT="1"/>
      <dgm:spPr/>
      <dgm:t>
        <a:bodyPr/>
        <a:lstStyle/>
        <a:p>
          <a:r>
            <a:rPr lang="en-GB" sz="1600">
              <a:effectLst/>
              <a:latin typeface="Segoe UI" panose="020B0502040204020203" pitchFamily="34" charset="0"/>
              <a:ea typeface="Calibri" panose="020F0502020204030204" pitchFamily="34" charset="0"/>
            </a:rPr>
            <a:t>Multi support provision through local partnerships</a:t>
          </a:r>
          <a:endParaRPr lang="en-GB" sz="1600" dirty="0"/>
        </a:p>
      </dgm:t>
    </dgm:pt>
    <dgm:pt modelId="{D06AAD89-C5A9-4A04-8EDC-7C79CFEEECE5}" type="parTrans" cxnId="{F80D2D18-C34C-4A8D-B08D-C688CA323BD9}">
      <dgm:prSet/>
      <dgm:spPr/>
      <dgm:t>
        <a:bodyPr/>
        <a:lstStyle/>
        <a:p>
          <a:endParaRPr lang="en-GB"/>
        </a:p>
      </dgm:t>
    </dgm:pt>
    <dgm:pt modelId="{9960A06E-08FA-4FD0-A7BD-58E1356C565B}" type="sibTrans" cxnId="{F80D2D18-C34C-4A8D-B08D-C688CA323BD9}">
      <dgm:prSet/>
      <dgm:spPr/>
      <dgm:t>
        <a:bodyPr/>
        <a:lstStyle/>
        <a:p>
          <a:endParaRPr lang="en-GB"/>
        </a:p>
      </dgm:t>
    </dgm:pt>
    <dgm:pt modelId="{383BE79A-66C0-4C31-9253-7BF5E5D86EFE}" type="pres">
      <dgm:prSet presAssocID="{452DE47E-8657-4A94-9D7B-690123F6E908}" presName="Name0" presStyleCnt="0">
        <dgm:presLayoutVars>
          <dgm:chMax val="1"/>
          <dgm:chPref val="1"/>
          <dgm:dir/>
          <dgm:animOne val="branch"/>
          <dgm:animLvl val="lvl"/>
        </dgm:presLayoutVars>
      </dgm:prSet>
      <dgm:spPr/>
    </dgm:pt>
    <dgm:pt modelId="{FEABA9E9-A28D-44A2-8738-3C87E3364004}" type="pres">
      <dgm:prSet presAssocID="{90E8A71D-C652-4B6E-A5FC-A129E00A74EE}" presName="Parent" presStyleLbl="node0" presStyleIdx="0" presStyleCnt="1">
        <dgm:presLayoutVars>
          <dgm:chMax val="6"/>
          <dgm:chPref val="6"/>
        </dgm:presLayoutVars>
      </dgm:prSet>
      <dgm:spPr/>
    </dgm:pt>
    <dgm:pt modelId="{4DDC0E5D-8C68-4D7C-A002-0A833C2317AC}" type="pres">
      <dgm:prSet presAssocID="{51F590C7-5387-4B63-8DCF-F9E064ED9CEA}" presName="Accent1" presStyleCnt="0"/>
      <dgm:spPr/>
    </dgm:pt>
    <dgm:pt modelId="{15D8EB5C-F4B5-41CB-8B05-27D22D85F3AB}" type="pres">
      <dgm:prSet presAssocID="{51F590C7-5387-4B63-8DCF-F9E064ED9CEA}" presName="Accent" presStyleLbl="bgShp" presStyleIdx="0" presStyleCnt="6"/>
      <dgm:spPr/>
    </dgm:pt>
    <dgm:pt modelId="{3B0A6EF8-1946-4EFB-8044-CC056BFC6BB8}" type="pres">
      <dgm:prSet presAssocID="{51F590C7-5387-4B63-8DCF-F9E064ED9CEA}" presName="Child1" presStyleLbl="node1" presStyleIdx="0" presStyleCnt="6">
        <dgm:presLayoutVars>
          <dgm:chMax val="0"/>
          <dgm:chPref val="0"/>
          <dgm:bulletEnabled val="1"/>
        </dgm:presLayoutVars>
      </dgm:prSet>
      <dgm:spPr/>
    </dgm:pt>
    <dgm:pt modelId="{32005F3F-90E7-4052-AED0-740E18A285FB}" type="pres">
      <dgm:prSet presAssocID="{CF90E735-5EDF-4809-BC00-1280112F5DA9}" presName="Accent2" presStyleCnt="0"/>
      <dgm:spPr/>
    </dgm:pt>
    <dgm:pt modelId="{5448D4CE-EFA4-403A-9E18-6B12E53EA4C8}" type="pres">
      <dgm:prSet presAssocID="{CF90E735-5EDF-4809-BC00-1280112F5DA9}" presName="Accent" presStyleLbl="bgShp" presStyleIdx="1" presStyleCnt="6"/>
      <dgm:spPr/>
    </dgm:pt>
    <dgm:pt modelId="{4E2D1876-CFEE-4E28-8E3D-D20CA0C57EE5}" type="pres">
      <dgm:prSet presAssocID="{CF90E735-5EDF-4809-BC00-1280112F5DA9}" presName="Child2" presStyleLbl="node1" presStyleIdx="1" presStyleCnt="6">
        <dgm:presLayoutVars>
          <dgm:chMax val="0"/>
          <dgm:chPref val="0"/>
          <dgm:bulletEnabled val="1"/>
        </dgm:presLayoutVars>
      </dgm:prSet>
      <dgm:spPr/>
    </dgm:pt>
    <dgm:pt modelId="{CCE5AEE6-358A-4CE6-BBA9-E5E64B9E2C97}" type="pres">
      <dgm:prSet presAssocID="{B395CC1D-85D8-4986-8235-C9A7099A4A40}" presName="Accent3" presStyleCnt="0"/>
      <dgm:spPr/>
    </dgm:pt>
    <dgm:pt modelId="{3A8B24F9-E5D8-4936-A0CE-6F76C965FED1}" type="pres">
      <dgm:prSet presAssocID="{B395CC1D-85D8-4986-8235-C9A7099A4A40}" presName="Accent" presStyleLbl="bgShp" presStyleIdx="2" presStyleCnt="6"/>
      <dgm:spPr/>
    </dgm:pt>
    <dgm:pt modelId="{B8B17E3E-50AC-43B0-8695-F6C36AC79300}" type="pres">
      <dgm:prSet presAssocID="{B395CC1D-85D8-4986-8235-C9A7099A4A40}" presName="Child3" presStyleLbl="node1" presStyleIdx="2" presStyleCnt="6" custScaleX="114495" custScaleY="94324">
        <dgm:presLayoutVars>
          <dgm:chMax val="0"/>
          <dgm:chPref val="0"/>
          <dgm:bulletEnabled val="1"/>
        </dgm:presLayoutVars>
      </dgm:prSet>
      <dgm:spPr/>
    </dgm:pt>
    <dgm:pt modelId="{FFDD3CFA-B7CB-4E6D-ACF8-D0C708190B9B}" type="pres">
      <dgm:prSet presAssocID="{B9FB1D89-42D7-4D10-B244-9D4B34FC3414}" presName="Accent4" presStyleCnt="0"/>
      <dgm:spPr/>
    </dgm:pt>
    <dgm:pt modelId="{26E50BD6-1233-49AE-B668-8D08D8DC22F4}" type="pres">
      <dgm:prSet presAssocID="{B9FB1D89-42D7-4D10-B244-9D4B34FC3414}" presName="Accent" presStyleLbl="bgShp" presStyleIdx="3" presStyleCnt="6"/>
      <dgm:spPr/>
    </dgm:pt>
    <dgm:pt modelId="{629239AC-27E0-48AA-9CBA-2E8C3C5816F2}" type="pres">
      <dgm:prSet presAssocID="{B9FB1D89-42D7-4D10-B244-9D4B34FC3414}" presName="Child4" presStyleLbl="node1" presStyleIdx="3" presStyleCnt="6">
        <dgm:presLayoutVars>
          <dgm:chMax val="0"/>
          <dgm:chPref val="0"/>
          <dgm:bulletEnabled val="1"/>
        </dgm:presLayoutVars>
      </dgm:prSet>
      <dgm:spPr/>
    </dgm:pt>
    <dgm:pt modelId="{E5EBC661-AF89-4A8C-AD2E-14B781D3C563}" type="pres">
      <dgm:prSet presAssocID="{6C017A65-9480-4CB2-A9EC-BD94A23AA45B}" presName="Accent5" presStyleCnt="0"/>
      <dgm:spPr/>
    </dgm:pt>
    <dgm:pt modelId="{D86EB56A-AE9E-4E34-BB9D-35F45AA775E6}" type="pres">
      <dgm:prSet presAssocID="{6C017A65-9480-4CB2-A9EC-BD94A23AA45B}" presName="Accent" presStyleLbl="bgShp" presStyleIdx="4" presStyleCnt="6"/>
      <dgm:spPr/>
    </dgm:pt>
    <dgm:pt modelId="{FBA8721C-D88C-45E7-937D-A007F526E7C8}" type="pres">
      <dgm:prSet presAssocID="{6C017A65-9480-4CB2-A9EC-BD94A23AA45B}" presName="Child5" presStyleLbl="node1" presStyleIdx="4" presStyleCnt="6">
        <dgm:presLayoutVars>
          <dgm:chMax val="0"/>
          <dgm:chPref val="0"/>
          <dgm:bulletEnabled val="1"/>
        </dgm:presLayoutVars>
      </dgm:prSet>
      <dgm:spPr/>
    </dgm:pt>
    <dgm:pt modelId="{ADFBC726-8166-41FB-9EEE-F8ACCAA309E1}" type="pres">
      <dgm:prSet presAssocID="{95DAF33E-6E03-4544-81EF-6F13FEAE439C}" presName="Accent6" presStyleCnt="0"/>
      <dgm:spPr/>
    </dgm:pt>
    <dgm:pt modelId="{CAAD9A49-B40D-4A5E-890C-F32B1526FD2A}" type="pres">
      <dgm:prSet presAssocID="{95DAF33E-6E03-4544-81EF-6F13FEAE439C}" presName="Accent" presStyleLbl="bgShp" presStyleIdx="5" presStyleCnt="6"/>
      <dgm:spPr/>
    </dgm:pt>
    <dgm:pt modelId="{B1272BDF-D1F6-42BF-9764-F13D0DCFB385}" type="pres">
      <dgm:prSet presAssocID="{95DAF33E-6E03-4544-81EF-6F13FEAE439C}" presName="Child6" presStyleLbl="node1" presStyleIdx="5" presStyleCnt="6">
        <dgm:presLayoutVars>
          <dgm:chMax val="0"/>
          <dgm:chPref val="0"/>
          <dgm:bulletEnabled val="1"/>
        </dgm:presLayoutVars>
      </dgm:prSet>
      <dgm:spPr/>
    </dgm:pt>
  </dgm:ptLst>
  <dgm:cxnLst>
    <dgm:cxn modelId="{1AF3DA09-E5A8-4CE4-8A61-E4F9CFFFEFD0}" type="presOf" srcId="{90E8A71D-C652-4B6E-A5FC-A129E00A74EE}" destId="{FEABA9E9-A28D-44A2-8738-3C87E3364004}" srcOrd="0" destOrd="0" presId="urn:microsoft.com/office/officeart/2011/layout/HexagonRadial"/>
    <dgm:cxn modelId="{F80D2D18-C34C-4A8D-B08D-C688CA323BD9}" srcId="{90E8A71D-C652-4B6E-A5FC-A129E00A74EE}" destId="{95DAF33E-6E03-4544-81EF-6F13FEAE439C}" srcOrd="5" destOrd="0" parTransId="{D06AAD89-C5A9-4A04-8EDC-7C79CFEEECE5}" sibTransId="{9960A06E-08FA-4FD0-A7BD-58E1356C565B}"/>
    <dgm:cxn modelId="{8576C962-6746-4E7D-B3B6-490639761F40}" srcId="{90E8A71D-C652-4B6E-A5FC-A129E00A74EE}" destId="{6C017A65-9480-4CB2-A9EC-BD94A23AA45B}" srcOrd="4" destOrd="0" parTransId="{1D183F84-12E5-4041-90F4-53454C9D83B9}" sibTransId="{7ADD95CB-D0EE-49B8-9F59-32AF632E568F}"/>
    <dgm:cxn modelId="{A2978545-9A07-48C8-BE23-21DFD5617374}" srcId="{90E8A71D-C652-4B6E-A5FC-A129E00A74EE}" destId="{B9FB1D89-42D7-4D10-B244-9D4B34FC3414}" srcOrd="3" destOrd="0" parTransId="{F0266363-95BC-4242-BA63-0F4CEA722A77}" sibTransId="{932E4004-5FB4-465C-AD82-1BBB167A1078}"/>
    <dgm:cxn modelId="{E918FE4C-DB91-4280-871A-50B369F23546}" srcId="{90E8A71D-C652-4B6E-A5FC-A129E00A74EE}" destId="{51F590C7-5387-4B63-8DCF-F9E064ED9CEA}" srcOrd="0" destOrd="0" parTransId="{FCAA2F77-F38E-4085-8E50-0B30D73FD851}" sibTransId="{F44B2AE8-97BA-4A3C-A209-E0C0E197650F}"/>
    <dgm:cxn modelId="{64CE6451-4952-46F7-9494-2A1345744BFC}" type="presOf" srcId="{51F590C7-5387-4B63-8DCF-F9E064ED9CEA}" destId="{3B0A6EF8-1946-4EFB-8044-CC056BFC6BB8}" srcOrd="0" destOrd="0" presId="urn:microsoft.com/office/officeart/2011/layout/HexagonRadial"/>
    <dgm:cxn modelId="{20BA0656-701A-4DFF-881C-0A73EDD98E38}" type="presOf" srcId="{6C017A65-9480-4CB2-A9EC-BD94A23AA45B}" destId="{FBA8721C-D88C-45E7-937D-A007F526E7C8}" srcOrd="0" destOrd="0" presId="urn:microsoft.com/office/officeart/2011/layout/HexagonRadial"/>
    <dgm:cxn modelId="{99CAFFA3-8D42-4696-8BB7-0ADE29942925}" type="presOf" srcId="{B9FB1D89-42D7-4D10-B244-9D4B34FC3414}" destId="{629239AC-27E0-48AA-9CBA-2E8C3C5816F2}" srcOrd="0" destOrd="0" presId="urn:microsoft.com/office/officeart/2011/layout/HexagonRadial"/>
    <dgm:cxn modelId="{DC1D60C0-0CD4-439A-8559-83DF84571BFE}" srcId="{452DE47E-8657-4A94-9D7B-690123F6E908}" destId="{90E8A71D-C652-4B6E-A5FC-A129E00A74EE}" srcOrd="0" destOrd="0" parTransId="{73CF7EA1-2B87-42B4-8511-D142C50C17D6}" sibTransId="{6E1887DA-8827-443D-B4B6-3AC0B407E85A}"/>
    <dgm:cxn modelId="{946311C8-9D30-4ED0-B522-51A72EE0299D}" type="presOf" srcId="{452DE47E-8657-4A94-9D7B-690123F6E908}" destId="{383BE79A-66C0-4C31-9253-7BF5E5D86EFE}" srcOrd="0" destOrd="0" presId="urn:microsoft.com/office/officeart/2011/layout/HexagonRadial"/>
    <dgm:cxn modelId="{623B0ED0-D55C-4785-82DA-E0BE0D692854}" type="presOf" srcId="{CF90E735-5EDF-4809-BC00-1280112F5DA9}" destId="{4E2D1876-CFEE-4E28-8E3D-D20CA0C57EE5}" srcOrd="0" destOrd="0" presId="urn:microsoft.com/office/officeart/2011/layout/HexagonRadial"/>
    <dgm:cxn modelId="{AB4202E6-ADDC-4F0D-94B0-1653735DCF0B}" type="presOf" srcId="{95DAF33E-6E03-4544-81EF-6F13FEAE439C}" destId="{B1272BDF-D1F6-42BF-9764-F13D0DCFB385}" srcOrd="0" destOrd="0" presId="urn:microsoft.com/office/officeart/2011/layout/HexagonRadial"/>
    <dgm:cxn modelId="{EB34EAEF-49C7-4703-8ED4-2042F1F85A20}" type="presOf" srcId="{B395CC1D-85D8-4986-8235-C9A7099A4A40}" destId="{B8B17E3E-50AC-43B0-8695-F6C36AC79300}" srcOrd="0" destOrd="0" presId="urn:microsoft.com/office/officeart/2011/layout/HexagonRadial"/>
    <dgm:cxn modelId="{AF34E2F9-368D-422D-A38D-E41BDF976320}" srcId="{90E8A71D-C652-4B6E-A5FC-A129E00A74EE}" destId="{B395CC1D-85D8-4986-8235-C9A7099A4A40}" srcOrd="2" destOrd="0" parTransId="{6695418F-4F33-4BD1-8505-ED4A3B232BDC}" sibTransId="{4981D883-409F-41CD-A9BC-8AFB0B9F860B}"/>
    <dgm:cxn modelId="{770AE4FA-9360-4320-BA76-5B741B426AED}" srcId="{90E8A71D-C652-4B6E-A5FC-A129E00A74EE}" destId="{CF90E735-5EDF-4809-BC00-1280112F5DA9}" srcOrd="1" destOrd="0" parTransId="{C042163A-CDE9-48EC-BF0E-20AFA4090F37}" sibTransId="{136297AA-4CFE-4869-A1A9-BE6332F6A39C}"/>
    <dgm:cxn modelId="{711D385A-ABEE-46D4-AEC7-A900FAF4CF0F}" type="presParOf" srcId="{383BE79A-66C0-4C31-9253-7BF5E5D86EFE}" destId="{FEABA9E9-A28D-44A2-8738-3C87E3364004}" srcOrd="0" destOrd="0" presId="urn:microsoft.com/office/officeart/2011/layout/HexagonRadial"/>
    <dgm:cxn modelId="{F30F340C-AA8F-405F-AF10-EA71C058757E}" type="presParOf" srcId="{383BE79A-66C0-4C31-9253-7BF5E5D86EFE}" destId="{4DDC0E5D-8C68-4D7C-A002-0A833C2317AC}" srcOrd="1" destOrd="0" presId="urn:microsoft.com/office/officeart/2011/layout/HexagonRadial"/>
    <dgm:cxn modelId="{B901D06B-1908-4FFC-9219-106CD57BAD2F}" type="presParOf" srcId="{4DDC0E5D-8C68-4D7C-A002-0A833C2317AC}" destId="{15D8EB5C-F4B5-41CB-8B05-27D22D85F3AB}" srcOrd="0" destOrd="0" presId="urn:microsoft.com/office/officeart/2011/layout/HexagonRadial"/>
    <dgm:cxn modelId="{D0E348BD-5AAF-4986-A6FD-1EA5EDE0B9B2}" type="presParOf" srcId="{383BE79A-66C0-4C31-9253-7BF5E5D86EFE}" destId="{3B0A6EF8-1946-4EFB-8044-CC056BFC6BB8}" srcOrd="2" destOrd="0" presId="urn:microsoft.com/office/officeart/2011/layout/HexagonRadial"/>
    <dgm:cxn modelId="{1DEC5304-7769-4BDC-96C1-9AF0BC4EFF9C}" type="presParOf" srcId="{383BE79A-66C0-4C31-9253-7BF5E5D86EFE}" destId="{32005F3F-90E7-4052-AED0-740E18A285FB}" srcOrd="3" destOrd="0" presId="urn:microsoft.com/office/officeart/2011/layout/HexagonRadial"/>
    <dgm:cxn modelId="{67693132-419B-4F31-B464-F08F703871F0}" type="presParOf" srcId="{32005F3F-90E7-4052-AED0-740E18A285FB}" destId="{5448D4CE-EFA4-403A-9E18-6B12E53EA4C8}" srcOrd="0" destOrd="0" presId="urn:microsoft.com/office/officeart/2011/layout/HexagonRadial"/>
    <dgm:cxn modelId="{243AFD92-CF73-423E-B0D3-E36DCFE6C3BC}" type="presParOf" srcId="{383BE79A-66C0-4C31-9253-7BF5E5D86EFE}" destId="{4E2D1876-CFEE-4E28-8E3D-D20CA0C57EE5}" srcOrd="4" destOrd="0" presId="urn:microsoft.com/office/officeart/2011/layout/HexagonRadial"/>
    <dgm:cxn modelId="{1FE2CDE0-378D-418E-9E19-0082BF7D9166}" type="presParOf" srcId="{383BE79A-66C0-4C31-9253-7BF5E5D86EFE}" destId="{CCE5AEE6-358A-4CE6-BBA9-E5E64B9E2C97}" srcOrd="5" destOrd="0" presId="urn:microsoft.com/office/officeart/2011/layout/HexagonRadial"/>
    <dgm:cxn modelId="{69BFB4AB-9618-4155-B37D-5208FD8FCCCA}" type="presParOf" srcId="{CCE5AEE6-358A-4CE6-BBA9-E5E64B9E2C97}" destId="{3A8B24F9-E5D8-4936-A0CE-6F76C965FED1}" srcOrd="0" destOrd="0" presId="urn:microsoft.com/office/officeart/2011/layout/HexagonRadial"/>
    <dgm:cxn modelId="{5B0FF4AC-3CBD-4631-A43B-B8AF95EE450E}" type="presParOf" srcId="{383BE79A-66C0-4C31-9253-7BF5E5D86EFE}" destId="{B8B17E3E-50AC-43B0-8695-F6C36AC79300}" srcOrd="6" destOrd="0" presId="urn:microsoft.com/office/officeart/2011/layout/HexagonRadial"/>
    <dgm:cxn modelId="{0DD031FB-AF21-41FA-80E5-DE4CE01544A7}" type="presParOf" srcId="{383BE79A-66C0-4C31-9253-7BF5E5D86EFE}" destId="{FFDD3CFA-B7CB-4E6D-ACF8-D0C708190B9B}" srcOrd="7" destOrd="0" presId="urn:microsoft.com/office/officeart/2011/layout/HexagonRadial"/>
    <dgm:cxn modelId="{F01ADD1E-3A50-427B-9494-1BD79A5B89D1}" type="presParOf" srcId="{FFDD3CFA-B7CB-4E6D-ACF8-D0C708190B9B}" destId="{26E50BD6-1233-49AE-B668-8D08D8DC22F4}" srcOrd="0" destOrd="0" presId="urn:microsoft.com/office/officeart/2011/layout/HexagonRadial"/>
    <dgm:cxn modelId="{BCB3A6AA-08A0-4F53-AD64-D00A6B933F51}" type="presParOf" srcId="{383BE79A-66C0-4C31-9253-7BF5E5D86EFE}" destId="{629239AC-27E0-48AA-9CBA-2E8C3C5816F2}" srcOrd="8" destOrd="0" presId="urn:microsoft.com/office/officeart/2011/layout/HexagonRadial"/>
    <dgm:cxn modelId="{CF98C3F5-6DEC-4CC4-B958-C25B355132F3}" type="presParOf" srcId="{383BE79A-66C0-4C31-9253-7BF5E5D86EFE}" destId="{E5EBC661-AF89-4A8C-AD2E-14B781D3C563}" srcOrd="9" destOrd="0" presId="urn:microsoft.com/office/officeart/2011/layout/HexagonRadial"/>
    <dgm:cxn modelId="{341F9F2C-D3A0-4E1D-8D9B-2170C4554769}" type="presParOf" srcId="{E5EBC661-AF89-4A8C-AD2E-14B781D3C563}" destId="{D86EB56A-AE9E-4E34-BB9D-35F45AA775E6}" srcOrd="0" destOrd="0" presId="urn:microsoft.com/office/officeart/2011/layout/HexagonRadial"/>
    <dgm:cxn modelId="{B09BACB2-6D1E-4891-995D-85EDD05A13FD}" type="presParOf" srcId="{383BE79A-66C0-4C31-9253-7BF5E5D86EFE}" destId="{FBA8721C-D88C-45E7-937D-A007F526E7C8}" srcOrd="10" destOrd="0" presId="urn:microsoft.com/office/officeart/2011/layout/HexagonRadial"/>
    <dgm:cxn modelId="{63DA2C69-F862-496B-8562-ADEF2D7E3354}" type="presParOf" srcId="{383BE79A-66C0-4C31-9253-7BF5E5D86EFE}" destId="{ADFBC726-8166-41FB-9EEE-F8ACCAA309E1}" srcOrd="11" destOrd="0" presId="urn:microsoft.com/office/officeart/2011/layout/HexagonRadial"/>
    <dgm:cxn modelId="{E11D883B-9E40-4470-AD92-95331EC6B53F}" type="presParOf" srcId="{ADFBC726-8166-41FB-9EEE-F8ACCAA309E1}" destId="{CAAD9A49-B40D-4A5E-890C-F32B1526FD2A}" srcOrd="0" destOrd="0" presId="urn:microsoft.com/office/officeart/2011/layout/HexagonRadial"/>
    <dgm:cxn modelId="{F6B43651-ABC4-4667-9E06-169EBB16D858}" type="presParOf" srcId="{383BE79A-66C0-4C31-9253-7BF5E5D86EFE}" destId="{B1272BDF-D1F6-42BF-9764-F13D0DCFB38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BA9E9-A28D-44A2-8738-3C87E3364004}">
      <dsp:nvSpPr>
        <dsp:cNvPr id="0" name=""/>
        <dsp:cNvSpPr/>
      </dsp:nvSpPr>
      <dsp:spPr>
        <a:xfrm>
          <a:off x="2553702" y="1886796"/>
          <a:ext cx="2398200" cy="2074540"/>
        </a:xfrm>
        <a:prstGeom prst="hexagon">
          <a:avLst>
            <a:gd name="adj" fmla="val 2857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a:t>Success factors </a:t>
          </a:r>
          <a:endParaRPr lang="en-GB" sz="2000" b="1" kern="1200" dirty="0"/>
        </a:p>
      </dsp:txBody>
      <dsp:txXfrm>
        <a:off x="2951117" y="2230576"/>
        <a:ext cx="1603370" cy="1386980"/>
      </dsp:txXfrm>
    </dsp:sp>
    <dsp:sp modelId="{5448D4CE-EFA4-403A-9E18-6B12E53EA4C8}">
      <dsp:nvSpPr>
        <dsp:cNvPr id="0" name=""/>
        <dsp:cNvSpPr/>
      </dsp:nvSpPr>
      <dsp:spPr>
        <a:xfrm>
          <a:off x="4055437" y="894269"/>
          <a:ext cx="904834" cy="77963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A6EF8-1946-4EFB-8044-CC056BFC6BB8}">
      <dsp:nvSpPr>
        <dsp:cNvPr id="0" name=""/>
        <dsp:cNvSpPr/>
      </dsp:nvSpPr>
      <dsp:spPr>
        <a:xfrm>
          <a:off x="2774611" y="0"/>
          <a:ext cx="1965308" cy="1700222"/>
        </a:xfrm>
        <a:prstGeom prst="hexagon">
          <a:avLst>
            <a:gd name="adj" fmla="val 2857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effectLst/>
              <a:latin typeface="Segoe UI" panose="020B0502040204020203" pitchFamily="34" charset="0"/>
              <a:ea typeface="Calibri" panose="020F0502020204030204" pitchFamily="34" charset="0"/>
            </a:rPr>
            <a:t>Contextualised</a:t>
          </a:r>
          <a:endParaRPr lang="en-GB" sz="1400" kern="1200" dirty="0"/>
        </a:p>
      </dsp:txBody>
      <dsp:txXfrm>
        <a:off x="3100304" y="281763"/>
        <a:ext cx="1313922" cy="1136696"/>
      </dsp:txXfrm>
    </dsp:sp>
    <dsp:sp modelId="{3A8B24F9-E5D8-4936-A0CE-6F76C965FED1}">
      <dsp:nvSpPr>
        <dsp:cNvPr id="0" name=""/>
        <dsp:cNvSpPr/>
      </dsp:nvSpPr>
      <dsp:spPr>
        <a:xfrm>
          <a:off x="5111448" y="2351769"/>
          <a:ext cx="904834" cy="77963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D1876-CFEE-4E28-8E3D-D20CA0C57EE5}">
      <dsp:nvSpPr>
        <dsp:cNvPr id="0" name=""/>
        <dsp:cNvSpPr/>
      </dsp:nvSpPr>
      <dsp:spPr>
        <a:xfrm>
          <a:off x="4577027" y="1045750"/>
          <a:ext cx="1965308" cy="1700222"/>
        </a:xfrm>
        <a:prstGeom prst="hexagon">
          <a:avLst>
            <a:gd name="adj" fmla="val 2857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effectLst/>
              <a:latin typeface="Segoe UI" panose="020B0502040204020203" pitchFamily="34" charset="0"/>
              <a:ea typeface="Calibri" panose="020F0502020204030204" pitchFamily="34" charset="0"/>
            </a:rPr>
            <a:t>Mix of approaches</a:t>
          </a:r>
          <a:endParaRPr lang="en-GB" sz="1600" kern="1200" dirty="0"/>
        </a:p>
      </dsp:txBody>
      <dsp:txXfrm>
        <a:off x="4902720" y="1327513"/>
        <a:ext cx="1313922" cy="1136696"/>
      </dsp:txXfrm>
    </dsp:sp>
    <dsp:sp modelId="{26E50BD6-1233-49AE-B668-8D08D8DC22F4}">
      <dsp:nvSpPr>
        <dsp:cNvPr id="0" name=""/>
        <dsp:cNvSpPr/>
      </dsp:nvSpPr>
      <dsp:spPr>
        <a:xfrm>
          <a:off x="4377875" y="3997014"/>
          <a:ext cx="904834" cy="77963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17E3E-50AC-43B0-8695-F6C36AC79300}">
      <dsp:nvSpPr>
        <dsp:cNvPr id="0" name=""/>
        <dsp:cNvSpPr/>
      </dsp:nvSpPr>
      <dsp:spPr>
        <a:xfrm>
          <a:off x="4434592" y="3149828"/>
          <a:ext cx="2250179" cy="1603717"/>
        </a:xfrm>
        <a:prstGeom prst="hexagon">
          <a:avLst>
            <a:gd name="adj" fmla="val 2857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effectLst/>
              <a:latin typeface="Segoe UI" panose="020B0502040204020203" pitchFamily="34" charset="0"/>
              <a:ea typeface="Calibri" panose="020F0502020204030204" pitchFamily="34" charset="0"/>
            </a:rPr>
            <a:t>Opportunities for reciprocity </a:t>
          </a:r>
          <a:endParaRPr lang="en-GB" sz="1600" kern="1200" dirty="0"/>
        </a:p>
      </dsp:txBody>
      <dsp:txXfrm>
        <a:off x="4774834" y="3392321"/>
        <a:ext cx="1569695" cy="1118731"/>
      </dsp:txXfrm>
    </dsp:sp>
    <dsp:sp modelId="{D86EB56A-AE9E-4E34-BB9D-35F45AA775E6}">
      <dsp:nvSpPr>
        <dsp:cNvPr id="0" name=""/>
        <dsp:cNvSpPr/>
      </dsp:nvSpPr>
      <dsp:spPr>
        <a:xfrm>
          <a:off x="2558165" y="4167797"/>
          <a:ext cx="904834" cy="77963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239AC-27E0-48AA-9CBA-2E8C3C5816F2}">
      <dsp:nvSpPr>
        <dsp:cNvPr id="0" name=""/>
        <dsp:cNvSpPr/>
      </dsp:nvSpPr>
      <dsp:spPr>
        <a:xfrm>
          <a:off x="2774611" y="4148496"/>
          <a:ext cx="1965308" cy="1700222"/>
        </a:xfrm>
        <a:prstGeom prst="hexagon">
          <a:avLst>
            <a:gd name="adj" fmla="val 2857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effectLst/>
              <a:latin typeface="Segoe UI" panose="020B0502040204020203" pitchFamily="34" charset="0"/>
              <a:ea typeface="Calibri" panose="020F0502020204030204" pitchFamily="34" charset="0"/>
            </a:rPr>
            <a:t>Delivered with dignity</a:t>
          </a:r>
          <a:r>
            <a:rPr lang="en-GB" sz="1600" kern="1200"/>
            <a:t> </a:t>
          </a:r>
          <a:endParaRPr lang="en-GB" sz="1600" kern="1200" dirty="0"/>
        </a:p>
      </dsp:txBody>
      <dsp:txXfrm>
        <a:off x="3100304" y="4430259"/>
        <a:ext cx="1313922" cy="1136696"/>
      </dsp:txXfrm>
    </dsp:sp>
    <dsp:sp modelId="{CAAD9A49-B40D-4A5E-890C-F32B1526FD2A}">
      <dsp:nvSpPr>
        <dsp:cNvPr id="0" name=""/>
        <dsp:cNvSpPr/>
      </dsp:nvSpPr>
      <dsp:spPr>
        <a:xfrm>
          <a:off x="1484860" y="2710881"/>
          <a:ext cx="904834" cy="77963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8721C-D88C-45E7-937D-A007F526E7C8}">
      <dsp:nvSpPr>
        <dsp:cNvPr id="0" name=""/>
        <dsp:cNvSpPr/>
      </dsp:nvSpPr>
      <dsp:spPr>
        <a:xfrm>
          <a:off x="963828" y="3102745"/>
          <a:ext cx="1965308" cy="1700222"/>
        </a:xfrm>
        <a:prstGeom prst="hexagon">
          <a:avLst>
            <a:gd name="adj" fmla="val 2857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effectLst/>
              <a:latin typeface="Segoe UI" panose="020B0502040204020203" pitchFamily="34" charset="0"/>
              <a:ea typeface="Calibri" panose="020F0502020204030204" pitchFamily="34" charset="0"/>
            </a:rPr>
            <a:t>A paid for service, different levels of support</a:t>
          </a:r>
          <a:endParaRPr lang="en-GB" sz="1600" kern="1200" dirty="0"/>
        </a:p>
      </dsp:txBody>
      <dsp:txXfrm>
        <a:off x="1289521" y="3384508"/>
        <a:ext cx="1313922" cy="1136696"/>
      </dsp:txXfrm>
    </dsp:sp>
    <dsp:sp modelId="{B1272BDF-D1F6-42BF-9764-F13D0DCFB385}">
      <dsp:nvSpPr>
        <dsp:cNvPr id="0" name=""/>
        <dsp:cNvSpPr/>
      </dsp:nvSpPr>
      <dsp:spPr>
        <a:xfrm>
          <a:off x="963828" y="1043411"/>
          <a:ext cx="1965308" cy="1700222"/>
        </a:xfrm>
        <a:prstGeom prst="hexagon">
          <a:avLst>
            <a:gd name="adj" fmla="val 2857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effectLst/>
              <a:latin typeface="Segoe UI" panose="020B0502040204020203" pitchFamily="34" charset="0"/>
              <a:ea typeface="Calibri" panose="020F0502020204030204" pitchFamily="34" charset="0"/>
            </a:rPr>
            <a:t>Multi support provision through local partnerships</a:t>
          </a:r>
          <a:endParaRPr lang="en-GB" sz="1600" kern="1200" dirty="0"/>
        </a:p>
      </dsp:txBody>
      <dsp:txXfrm>
        <a:off x="1289521" y="1325174"/>
        <a:ext cx="1313922" cy="113669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88669-F95E-4319-B5D1-20E8F386A04A}" type="datetimeFigureOut">
              <a:rPr lang="en-GB" smtClean="0"/>
              <a:t>22/12/2022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0E3EE-DBD9-4289-BA20-35F783F12CE8}" type="slidenum">
              <a:rPr lang="en-GB" smtClean="0"/>
              <a:t>‹#›</a:t>
            </a:fld>
            <a:endParaRPr lang="en-GB"/>
          </a:p>
        </p:txBody>
      </p:sp>
    </p:spTree>
    <p:extLst>
      <p:ext uri="{BB962C8B-B14F-4D97-AF65-F5344CB8AC3E}">
        <p14:creationId xmlns:p14="http://schemas.microsoft.com/office/powerpoint/2010/main" val="377449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https://bromsgrovestandard.co.uk/news/longbridge-based-south-community-food-hub-delivers-2000-parcels-during-coronavirus-crisis/</a:t>
            </a:r>
          </a:p>
          <a:p>
            <a:endParaRPr lang="en-GB" dirty="0"/>
          </a:p>
          <a:p>
            <a:r>
              <a:rPr lang="en-GB" sz="1200" dirty="0">
                <a:effectLst/>
                <a:latin typeface="Calibri" panose="020F0502020204030204" pitchFamily="34" charset="0"/>
                <a:ea typeface="Calibri" panose="020F0502020204030204" pitchFamily="34" charset="0"/>
                <a:cs typeface="Calibri" panose="020F0502020204030204" pitchFamily="34" charset="0"/>
              </a:rPr>
              <a:t>Sources: </a:t>
            </a:r>
          </a:p>
          <a:p>
            <a:r>
              <a:rPr lang="en-GB" sz="1200" dirty="0">
                <a:effectLst/>
                <a:latin typeface="Calibri" panose="020F0502020204030204" pitchFamily="34" charset="0"/>
                <a:ea typeface="Calibri" panose="020F0502020204030204" pitchFamily="34" charset="0"/>
                <a:cs typeface="Calibri" panose="020F0502020204030204" pitchFamily="34" charset="0"/>
              </a:rPr>
              <a:t>‘Meals on wheels for the 21st century’ A report exploring meals on wheels services in London before, during and after Covid-19. Sustain. July 2020. </a:t>
            </a:r>
          </a:p>
          <a:p>
            <a:r>
              <a:rPr lang="en-GB" sz="1200" dirty="0">
                <a:effectLst/>
                <a:latin typeface="Calibri" panose="020F0502020204030204" pitchFamily="34" charset="0"/>
                <a:ea typeface="Calibri" panose="020F0502020204030204" pitchFamily="34" charset="0"/>
                <a:cs typeface="Calibri" panose="020F0502020204030204" pitchFamily="34" charset="0"/>
              </a:rPr>
              <a:t>Lewisham Homes' Community Food Stores Impact Evaluation - January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Releasing social value from surplus food  Evaluation Final Report </a:t>
            </a:r>
            <a:r>
              <a:rPr lang="en-GB" sz="1800" dirty="0" err="1">
                <a:effectLst/>
                <a:latin typeface="Calibri" panose="020F0502020204030204" pitchFamily="34" charset="0"/>
                <a:ea typeface="Calibri" panose="020F0502020204030204" pitchFamily="34" charset="0"/>
                <a:cs typeface="Calibri" panose="020F0502020204030204" pitchFamily="34" charset="0"/>
              </a:rPr>
              <a:t>FareShare</a:t>
            </a:r>
            <a:r>
              <a:rPr lang="en-GB" sz="1800" dirty="0">
                <a:effectLst/>
                <a:latin typeface="Calibri" panose="020F0502020204030204" pitchFamily="34" charset="0"/>
                <a:ea typeface="Calibri" panose="020F0502020204030204" pitchFamily="34" charset="0"/>
                <a:cs typeface="Calibri" panose="020F0502020204030204" pitchFamily="34" charset="0"/>
              </a:rPr>
              <a:t>-British Red Cross. Impact of British Red Cross funding on </a:t>
            </a:r>
            <a:r>
              <a:rPr lang="en-GB" sz="1800" dirty="0" err="1">
                <a:effectLst/>
                <a:latin typeface="Calibri" panose="020F0502020204030204" pitchFamily="34" charset="0"/>
                <a:ea typeface="Calibri" panose="020F0502020204030204" pitchFamily="34" charset="0"/>
                <a:cs typeface="Calibri" panose="020F0502020204030204" pitchFamily="34" charset="0"/>
              </a:rPr>
              <a:t>FareShare</a:t>
            </a:r>
            <a:r>
              <a:rPr lang="en-GB" sz="1800" dirty="0">
                <a:effectLst/>
                <a:latin typeface="Calibri" panose="020F0502020204030204" pitchFamily="34" charset="0"/>
                <a:ea typeface="Calibri" panose="020F0502020204030204" pitchFamily="34" charset="0"/>
                <a:cs typeface="Calibri" panose="020F0502020204030204" pitchFamily="34" charset="0"/>
              </a:rPr>
              <a:t> to tackle Loneliness and Isolation. February 2020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1</a:t>
            </a:fld>
            <a:endParaRPr lang="en-GB"/>
          </a:p>
        </p:txBody>
      </p:sp>
    </p:spTree>
    <p:extLst>
      <p:ext uri="{BB962C8B-B14F-4D97-AF65-F5344CB8AC3E}">
        <p14:creationId xmlns:p14="http://schemas.microsoft.com/office/powerpoint/2010/main" val="11332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https://huddersfieldhub.co.uk/the-bread-and-butter-thing-opens-affordable-food-hub-at-the-chestnut-centre-in-sheepridge/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Based on sampled feedback from 2,500 users. Source https://static1.squarespace.com/static/5f452e5078bf4f32c97a8045/t/6241963f9ec2b51a579a08b5/1648465485739/TBBT+Impact+Report+2021+FINAL.pdf</a:t>
            </a: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10</a:t>
            </a:fld>
            <a:endParaRPr lang="en-GB"/>
          </a:p>
        </p:txBody>
      </p:sp>
    </p:spTree>
    <p:extLst>
      <p:ext uri="{BB962C8B-B14F-4D97-AF65-F5344CB8AC3E}">
        <p14:creationId xmlns:p14="http://schemas.microsoft.com/office/powerpoint/2010/main" val="27353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ea typeface="Times New Roman" panose="02020603050405020304" pitchFamily="18" charset="0"/>
              </a:rPr>
              <a:t>Using the definition supplied by Locality.</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This review is based on 16 of the most relevant studies plus practical examples kindly supplied by City of York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p>
          <a:p>
            <a:r>
              <a:rPr lang="en-GB" sz="1800" b="1" dirty="0">
                <a:effectLst/>
                <a:latin typeface="Segoe UI" panose="020B0502040204020203" pitchFamily="34" charset="0"/>
                <a:ea typeface="Times New Roman" panose="02020603050405020304" pitchFamily="18" charset="0"/>
              </a:rPr>
              <a:t>‘Community food hub’ </a:t>
            </a:r>
            <a:r>
              <a:rPr lang="en-GB" sz="1800" dirty="0">
                <a:effectLst/>
                <a:latin typeface="Segoe UI" panose="020B0502040204020203" pitchFamily="34" charset="0"/>
                <a:ea typeface="Times New Roman" panose="02020603050405020304" pitchFamily="18" charset="0"/>
              </a:rPr>
              <a:t>also has a specific meaning in some literature as distinct from a community hub that has a food element. The Food Research Collaboration explains that: ‘Broadly speaking, food hubs are entities that sit between people who produce food and people who eat it, gathering food from growers and distributing it either to commercial customers or directly to consumers. They can fill gaps in local food infrastructure, help consumers find locally sourced produce, support new forms of food retail, incubate food enterprises, or create a space for community education and action. Sustainable food hubs endeavour to apply standards or values supportive of sustainability principles to their sourcing and how they operate. They thus provide an appropriate route to market for agroecological and ethical growers and makers.’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12</a:t>
            </a:fld>
            <a:endParaRPr lang="en-GB"/>
          </a:p>
        </p:txBody>
      </p:sp>
    </p:spTree>
    <p:extLst>
      <p:ext uri="{BB962C8B-B14F-4D97-AF65-F5344CB8AC3E}">
        <p14:creationId xmlns:p14="http://schemas.microsoft.com/office/powerpoint/2010/main" val="402111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ea typeface="Times New Roman" panose="02020603050405020304" pitchFamily="18" charset="0"/>
              </a:rPr>
              <a:t>Using the definition supplied by Locality.</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This review is based on 16 of the most relevant studies plus practical examples kindly supplied by City of York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p>
          <a:p>
            <a:r>
              <a:rPr lang="en-GB" sz="1800" b="1" dirty="0">
                <a:effectLst/>
                <a:latin typeface="Segoe UI" panose="020B0502040204020203" pitchFamily="34" charset="0"/>
                <a:ea typeface="Times New Roman" panose="02020603050405020304" pitchFamily="18" charset="0"/>
              </a:rPr>
              <a:t>‘Community food hub’ </a:t>
            </a:r>
            <a:r>
              <a:rPr lang="en-GB" sz="1800" dirty="0">
                <a:effectLst/>
                <a:latin typeface="Segoe UI" panose="020B0502040204020203" pitchFamily="34" charset="0"/>
                <a:ea typeface="Times New Roman" panose="02020603050405020304" pitchFamily="18" charset="0"/>
              </a:rPr>
              <a:t>also has a specific meaning in some literature as distinct from a community hub that has a food element. The Food Research Collaboration explains that: ‘Broadly speaking, food hubs are entities that sit between people who produce food and people who eat it, gathering food from growers and distributing it either to commercial customers or directly to consumers. They can fill gaps in local food infrastructure, help consumers find locally sourced produce, support new forms of food retail, incubate food enterprises, or create a space for community education and action. Sustainable food hubs endeavour to apply standards or values supportive of sustainability principles to their sourcing and how they operate. They thus provide an appropriate route to market for agroecological and ethical growers and makers.’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2</a:t>
            </a:fld>
            <a:endParaRPr lang="en-GB"/>
          </a:p>
        </p:txBody>
      </p:sp>
    </p:spTree>
    <p:extLst>
      <p:ext uri="{BB962C8B-B14F-4D97-AF65-F5344CB8AC3E}">
        <p14:creationId xmlns:p14="http://schemas.microsoft.com/office/powerpoint/2010/main" val="356064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3</a:t>
            </a:fld>
            <a:endParaRPr lang="en-GB"/>
          </a:p>
        </p:txBody>
      </p:sp>
    </p:spTree>
    <p:extLst>
      <p:ext uri="{BB962C8B-B14F-4D97-AF65-F5344CB8AC3E}">
        <p14:creationId xmlns:p14="http://schemas.microsoft.com/office/powerpoint/2010/main" val="196643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4</a:t>
            </a:fld>
            <a:endParaRPr lang="en-GB"/>
          </a:p>
        </p:txBody>
      </p:sp>
    </p:spTree>
    <p:extLst>
      <p:ext uri="{BB962C8B-B14F-4D97-AF65-F5344CB8AC3E}">
        <p14:creationId xmlns:p14="http://schemas.microsoft.com/office/powerpoint/2010/main" val="14403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Segoe UI" panose="020B0502040204020203" pitchFamily="34" charset="0"/>
                <a:ea typeface="Calibri" panose="020F0502020204030204" pitchFamily="34" charset="0"/>
              </a:rPr>
              <a:t>Multi support provision through local partnerships, different drivers evolving over time linked to local community need, deriving different effects and benefits </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Segoe UI" panose="020B0502040204020203" pitchFamily="34" charset="0"/>
                <a:ea typeface="Calibri" panose="020F0502020204030204" pitchFamily="34" charset="0"/>
              </a:rPr>
              <a:t>Contextualised – drawing on local ingenuity and creativity</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Segoe UI" panose="020B0502040204020203" pitchFamily="34" charset="0"/>
                <a:ea typeface="Calibri" panose="020F0502020204030204" pitchFamily="34" charset="0"/>
              </a:rPr>
              <a:t>Mix of approaches to meet different needs. Staff able to triage and refer on.</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Segoe UI" panose="020B0502040204020203" pitchFamily="34" charset="0"/>
                <a:ea typeface="Calibri" panose="020F0502020204030204" pitchFamily="34" charset="0"/>
              </a:rPr>
              <a:t>A paid for service, with different levels of support available.</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Segoe UI" panose="020B0502040204020203" pitchFamily="34" charset="0"/>
                <a:ea typeface="Calibri" panose="020F0502020204030204" pitchFamily="34" charset="0"/>
              </a:rPr>
              <a:t>Delivered with dignity at the core, in all the details</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Segoe UI" panose="020B0502040204020203" pitchFamily="34" charset="0"/>
                <a:ea typeface="Calibri" panose="020F0502020204030204" pitchFamily="34" charset="0"/>
              </a:rPr>
              <a:t>Opportunities for reciprocity - people become givers and receivers</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Segoe UI" panose="020B0502040204020203" pitchFamily="34" charset="0"/>
                <a:ea typeface="Times New Roman" panose="02020603050405020304" pitchFamily="18" charset="0"/>
              </a:rPr>
              <a:t>Best evidenced through ‘collective impact’ using consistent approaches and measures</a:t>
            </a:r>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5</a:t>
            </a:fld>
            <a:endParaRPr lang="en-GB"/>
          </a:p>
        </p:txBody>
      </p:sp>
    </p:spTree>
    <p:extLst>
      <p:ext uri="{BB962C8B-B14F-4D97-AF65-F5344CB8AC3E}">
        <p14:creationId xmlns:p14="http://schemas.microsoft.com/office/powerpoint/2010/main" val="235881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option: </a:t>
            </a:r>
          </a:p>
          <a:p>
            <a:r>
              <a:rPr lang="en-GB" dirty="0"/>
              <a:t>https://www.lewishamlocal.com/evelyn-community-store-offering-lewisham-much-more-than-groceries/</a:t>
            </a:r>
          </a:p>
        </p:txBody>
      </p:sp>
      <p:sp>
        <p:nvSpPr>
          <p:cNvPr id="4" name="Slide Number Placeholder 3"/>
          <p:cNvSpPr>
            <a:spLocks noGrp="1"/>
          </p:cNvSpPr>
          <p:nvPr>
            <p:ph type="sldNum" sz="quarter" idx="5"/>
          </p:nvPr>
        </p:nvSpPr>
        <p:spPr/>
        <p:txBody>
          <a:bodyPr/>
          <a:lstStyle/>
          <a:p>
            <a:fld id="{DAD0E3EE-DBD9-4289-BA20-35F783F12CE8}" type="slidenum">
              <a:rPr lang="en-GB" smtClean="0"/>
              <a:t>6</a:t>
            </a:fld>
            <a:endParaRPr lang="en-GB"/>
          </a:p>
        </p:txBody>
      </p:sp>
    </p:spTree>
    <p:extLst>
      <p:ext uri="{BB962C8B-B14F-4D97-AF65-F5344CB8AC3E}">
        <p14:creationId xmlns:p14="http://schemas.microsoft.com/office/powerpoint/2010/main" val="385088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dirty="0">
                <a:effectLst/>
                <a:latin typeface="Segoe UI" panose="020B0502040204020203" pitchFamily="34" charset="0"/>
                <a:ea typeface="Calibri" panose="020F0502020204030204" pitchFamily="34" charset="0"/>
              </a:rPr>
              <a:t>Partners</a:t>
            </a:r>
          </a:p>
          <a:p>
            <a:pPr marL="0" lvl="0" indent="0">
              <a:buFont typeface="Symbol" panose="05050102010706020507" pitchFamily="18" charset="2"/>
              <a:buNone/>
            </a:pPr>
            <a:endParaRPr lang="en-GB" sz="1200" dirty="0">
              <a:effectLst/>
              <a:latin typeface="Segoe UI" panose="020B0502040204020203" pitchFamily="34" charset="0"/>
              <a:ea typeface="Calibri" panose="020F0502020204030204" pitchFamily="34" charset="0"/>
            </a:endParaRPr>
          </a:p>
          <a:p>
            <a:pPr marL="0" lvl="0" indent="0">
              <a:buFont typeface="Symbol" panose="05050102010706020507" pitchFamily="18" charset="2"/>
              <a:buNone/>
            </a:pPr>
            <a:r>
              <a:rPr lang="en-GB" sz="1200" dirty="0">
                <a:effectLst/>
                <a:latin typeface="Segoe UI" panose="020B0502040204020203" pitchFamily="34" charset="0"/>
                <a:ea typeface="Times New Roman" panose="02020603050405020304" pitchFamily="18" charset="0"/>
              </a:rPr>
              <a:t>Community groups managing the community venues, LACs, LAT community and partnership officers, CA York, CYC Benefits Advice, Peasholme Charity – Budgeting Project, Community health champions, Action for Elders, NY Police, York BID, OCAY, Community First Credit Union, CYC Housing Management Officers and Community Involvement Officers</a:t>
            </a:r>
            <a:endParaRPr lang="en-GB" sz="1200" dirty="0">
              <a:effectLst/>
              <a:latin typeface="Segoe UI" panose="020B0502040204020203" pitchFamily="34" charset="0"/>
              <a:ea typeface="Calibri" panose="020F0502020204030204" pitchFamily="34" charset="0"/>
            </a:endParaRPr>
          </a:p>
          <a:p>
            <a:pPr marL="0" lvl="0" indent="0">
              <a:buFont typeface="Symbol" panose="05050102010706020507" pitchFamily="18" charset="2"/>
              <a:buNone/>
            </a:pPr>
            <a:endParaRPr lang="en-GB" sz="1200" dirty="0">
              <a:effectLst/>
              <a:latin typeface="Segoe UI" panose="020B0502040204020203"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Segoe UI" panose="020B0502040204020203" pitchFamily="34" charset="0"/>
                <a:ea typeface="Calibri" panose="020F0502020204030204" pitchFamily="34" charset="0"/>
              </a:rPr>
              <a:t>Place – in an area where there is a need for support services and a lack of a focal point for community activity. Community-managed. Accessible, safe space.</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Segoe UI" panose="020B0502040204020203" pitchFamily="34" charset="0"/>
                <a:ea typeface="Calibri" panose="020F0502020204030204" pitchFamily="34" charset="0"/>
              </a:rPr>
              <a:t>People - Partnership of resident volunteers and front line service providers in a community setting offers opportunity to build trust and relationship to facilitate effective engagement reflecting local need. Hubs attract different population segments depending on their orientation – older people, families with young children, ‘all ages’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Segoe UI" panose="020B0502040204020203" pitchFamily="34" charset="0"/>
                <a:ea typeface="Calibri" panose="020F0502020204030204" pitchFamily="34" charset="0"/>
              </a:rPr>
              <a:t>Purpose - Focal point for community activity – common motivation of connecting </a:t>
            </a:r>
            <a:r>
              <a:rPr lang="en-GB" sz="1200" dirty="0">
                <a:solidFill>
                  <a:srgbClr val="000000"/>
                </a:solidFill>
                <a:effectLst/>
                <a:latin typeface="Segoe UI" panose="020B0502040204020203" pitchFamily="34" charset="0"/>
                <a:ea typeface="Calibri" panose="020F0502020204030204" pitchFamily="34" charset="0"/>
              </a:rPr>
              <a:t>people to financial inclusion support and services – clear initial purpose helps to galvanise activity and motivate people to volunteer and engage</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solidFill>
                  <a:srgbClr val="000000"/>
                </a:solidFill>
                <a:effectLst/>
                <a:latin typeface="Segoe UI" panose="020B0502040204020203" pitchFamily="34" charset="0"/>
                <a:ea typeface="Calibri" panose="020F0502020204030204" pitchFamily="34" charset="0"/>
              </a:rPr>
              <a:t>Connectivity - Connecting multiple forms of resource – relationships, time, skills, gifts, people= growth in social connections and relationships. Moving away from a deficit model with a narrow focus on finances to creating one of abundance.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7</a:t>
            </a:fld>
            <a:endParaRPr lang="en-GB"/>
          </a:p>
        </p:txBody>
      </p:sp>
    </p:spTree>
    <p:extLst>
      <p:ext uri="{BB962C8B-B14F-4D97-AF65-F5344CB8AC3E}">
        <p14:creationId xmlns:p14="http://schemas.microsoft.com/office/powerpoint/2010/main" val="140735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not an impact evaluation per se.</a:t>
            </a:r>
          </a:p>
          <a:p>
            <a:endParaRPr lang="en-GB" dirty="0"/>
          </a:p>
          <a:p>
            <a:r>
              <a:rPr lang="en-GB" dirty="0"/>
              <a:t>Image : Red Tower York CIC http://redtoweryork.org.uk/the-power-of-food/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Based on sampled feedback from 2,500 users. Source https://static1.squarespace.com/static/5f452e5078bf4f32c97a8045/t/6241963f9ec2b51a579a08b5/1648465485739/TBBT+Impact+Report+2021+FINAL.pdf</a:t>
            </a: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8</a:t>
            </a:fld>
            <a:endParaRPr lang="en-GB"/>
          </a:p>
        </p:txBody>
      </p:sp>
    </p:spTree>
    <p:extLst>
      <p:ext uri="{BB962C8B-B14F-4D97-AF65-F5344CB8AC3E}">
        <p14:creationId xmlns:p14="http://schemas.microsoft.com/office/powerpoint/2010/main" val="41390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https://www.enfield.gov.uk/services/your-council/community-hubs-and-food-pantry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Based on sampled feedback from 2,500 users. Source https://static1.squarespace.com/static/5f452e5078bf4f32c97a8045/t/6241963f9ec2b51a579a08b5/1648465485739/TBBT+Impact+Report+2021+FINAL.pdf</a:t>
            </a: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9</a:t>
            </a:fld>
            <a:endParaRPr lang="en-GB"/>
          </a:p>
        </p:txBody>
      </p:sp>
    </p:spTree>
    <p:extLst>
      <p:ext uri="{BB962C8B-B14F-4D97-AF65-F5344CB8AC3E}">
        <p14:creationId xmlns:p14="http://schemas.microsoft.com/office/powerpoint/2010/main" val="219572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74CA-B15B-8230-1634-813954096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2E6529-E653-8DB7-622D-23DA1B81E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5A039D-BF44-2540-025B-9F6453F69CFD}"/>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5" name="Footer Placeholder 4">
            <a:extLst>
              <a:ext uri="{FF2B5EF4-FFF2-40B4-BE49-F238E27FC236}">
                <a16:creationId xmlns:a16="http://schemas.microsoft.com/office/drawing/2014/main" id="{964D88EE-C641-7E36-C8A8-BEB9121A9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95BBB-B52A-E1B5-90A9-B2892FABFB01}"/>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129499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7468-76D1-B512-77ED-C634E10C1F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5B931E-1A48-E641-E237-F6376F085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D6218-613D-A1E4-9188-0871F898C80F}"/>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5" name="Footer Placeholder 4">
            <a:extLst>
              <a:ext uri="{FF2B5EF4-FFF2-40B4-BE49-F238E27FC236}">
                <a16:creationId xmlns:a16="http://schemas.microsoft.com/office/drawing/2014/main" id="{A353951A-6C90-D648-99D5-95579B5A8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C6038-E85F-B31F-30A8-7BABAC572182}"/>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84423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BFB63-ED8F-9774-6C4B-9A2A40B199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AC628F-2F05-C03B-78FF-DDDC2D38E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D1244-AF9B-54D2-9C5A-EA06EE900A29}"/>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5" name="Footer Placeholder 4">
            <a:extLst>
              <a:ext uri="{FF2B5EF4-FFF2-40B4-BE49-F238E27FC236}">
                <a16:creationId xmlns:a16="http://schemas.microsoft.com/office/drawing/2014/main" id="{6167B2C4-4CB7-14F2-9314-DB25C166D8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C1B0C-CD50-03FF-E4E1-7746B89C0601}"/>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69731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5FF2-8B9F-5792-870D-D3D7C3D117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9D0BDB-9C90-3461-7FF9-917508954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3010D-B81E-802A-DCE1-EC0B3D6963A7}"/>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5" name="Footer Placeholder 4">
            <a:extLst>
              <a:ext uri="{FF2B5EF4-FFF2-40B4-BE49-F238E27FC236}">
                <a16:creationId xmlns:a16="http://schemas.microsoft.com/office/drawing/2014/main" id="{22E05DA0-14C3-BD0A-76FB-DA669F51C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72C2F-D0B7-7E07-DEB1-A3AA34DA7E2A}"/>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26710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F81D-7666-1896-A720-FA0DB91C6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AA3ED6-759E-D4E4-AD2E-6CCD36262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D1155-A5A5-A28A-4130-74502B3AC16F}"/>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5" name="Footer Placeholder 4">
            <a:extLst>
              <a:ext uri="{FF2B5EF4-FFF2-40B4-BE49-F238E27FC236}">
                <a16:creationId xmlns:a16="http://schemas.microsoft.com/office/drawing/2014/main" id="{BA8A1B58-3E34-4A48-3AA9-2D29C03D8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83DC0E-37DA-0B52-6215-5317B3A6AF59}"/>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24363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D077-DF41-88CE-14F4-ABDB31EECC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5455EA-FD21-2AA3-0C8F-64FB0C526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FFB11C-2421-7945-9295-F8F62860F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325C8E-E338-6D00-5120-0C51A5E7EEA8}"/>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6" name="Footer Placeholder 5">
            <a:extLst>
              <a:ext uri="{FF2B5EF4-FFF2-40B4-BE49-F238E27FC236}">
                <a16:creationId xmlns:a16="http://schemas.microsoft.com/office/drawing/2014/main" id="{831BF93C-1DCD-39F1-4D6E-53B63A239A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228B27-9515-D30B-48F2-4A2B3CF1FA38}"/>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75671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12F4-4DCA-EB1D-0D43-9A86D1C08E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2F3F8-0ADC-7E9A-3E8F-25C9AC636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C9A3D0-8B11-372F-2911-CADA63D40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7695F9-47F8-6A0A-E34C-02A3A0B08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798E5-0275-ECDD-1F91-E54E66A0F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D9A1DD-227A-9E7F-EF92-C88C6B08CF3C}"/>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8" name="Footer Placeholder 7">
            <a:extLst>
              <a:ext uri="{FF2B5EF4-FFF2-40B4-BE49-F238E27FC236}">
                <a16:creationId xmlns:a16="http://schemas.microsoft.com/office/drawing/2014/main" id="{A2B07C06-27D0-BCE4-EBF1-0291287926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6232E8-8504-1B42-C6C9-1BD1E05F8808}"/>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211732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CAF7-98CE-B50F-2D45-53D72BA3AF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C6D7F-9EA8-99B6-6A72-FAB3EE10EBEB}"/>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4" name="Footer Placeholder 3">
            <a:extLst>
              <a:ext uri="{FF2B5EF4-FFF2-40B4-BE49-F238E27FC236}">
                <a16:creationId xmlns:a16="http://schemas.microsoft.com/office/drawing/2014/main" id="{FCD6C7D6-4D2E-64AD-7743-B0660954A5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2A3069-F60A-997E-F701-FFB0080A425B}"/>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64555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87474-59AC-AA28-5687-486ED092AC25}"/>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3" name="Footer Placeholder 2">
            <a:extLst>
              <a:ext uri="{FF2B5EF4-FFF2-40B4-BE49-F238E27FC236}">
                <a16:creationId xmlns:a16="http://schemas.microsoft.com/office/drawing/2014/main" id="{F201BF8C-AC9B-B485-70A7-01AF263F73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7EB301-8769-64B7-286A-FEF1BBB1AE34}"/>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53329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1767-8CDA-6A4D-328E-628A3E826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CB3C1B-9453-41E1-6E37-EABA86D27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1E6EA7-4D16-452A-ABF0-465FB9FC0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73591-941E-35C1-ECFB-2EE7CA26D8EE}"/>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6" name="Footer Placeholder 5">
            <a:extLst>
              <a:ext uri="{FF2B5EF4-FFF2-40B4-BE49-F238E27FC236}">
                <a16:creationId xmlns:a16="http://schemas.microsoft.com/office/drawing/2014/main" id="{433368C5-6F5B-025B-8CB5-502C0EBFDF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0406D0-1E33-0566-B4F8-5BB46A364131}"/>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57483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5D0E-1C8E-2D43-0DE5-701B7386F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0D7173-6A8D-9AD5-343D-80BE8DE6A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030E8B-1B83-3F16-0DD9-A43F5C298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16F3D-FDE2-CE47-C1BC-4DBB5B635D5E}"/>
              </a:ext>
            </a:extLst>
          </p:cNvPr>
          <p:cNvSpPr>
            <a:spLocks noGrp="1"/>
          </p:cNvSpPr>
          <p:nvPr>
            <p:ph type="dt" sz="half" idx="10"/>
          </p:nvPr>
        </p:nvSpPr>
        <p:spPr/>
        <p:txBody>
          <a:bodyPr/>
          <a:lstStyle/>
          <a:p>
            <a:fld id="{B2AAF183-0574-422B-9CDA-FC94D56A6499}" type="datetimeFigureOut">
              <a:rPr lang="en-GB" smtClean="0"/>
              <a:t>22/12/2022</a:t>
            </a:fld>
            <a:endParaRPr lang="en-GB"/>
          </a:p>
        </p:txBody>
      </p:sp>
      <p:sp>
        <p:nvSpPr>
          <p:cNvPr id="6" name="Footer Placeholder 5">
            <a:extLst>
              <a:ext uri="{FF2B5EF4-FFF2-40B4-BE49-F238E27FC236}">
                <a16:creationId xmlns:a16="http://schemas.microsoft.com/office/drawing/2014/main" id="{2A51B236-E84B-21B3-1969-C4DC7414AE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7A2160-AC65-1FFE-F8D2-E27D89E404F0}"/>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155603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D20CE-BAB0-5BCA-CC7C-06CB72EB7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6D29FC-AAB2-19EB-288A-1CD32B869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D06C4-7B9F-FDB4-784A-49DCDF319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AF183-0574-422B-9CDA-FC94D56A6499}" type="datetimeFigureOut">
              <a:rPr lang="en-GB" smtClean="0"/>
              <a:t>22/12/2022</a:t>
            </a:fld>
            <a:endParaRPr lang="en-GB"/>
          </a:p>
        </p:txBody>
      </p:sp>
      <p:sp>
        <p:nvSpPr>
          <p:cNvPr id="5" name="Footer Placeholder 4">
            <a:extLst>
              <a:ext uri="{FF2B5EF4-FFF2-40B4-BE49-F238E27FC236}">
                <a16:creationId xmlns:a16="http://schemas.microsoft.com/office/drawing/2014/main" id="{C7280DC4-B778-47B3-71FB-4701E3971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D0B4A5-58C8-85D1-19CC-D8C6F731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27F3-2DF3-4C76-B31A-B196B8A3EE00}" type="slidenum">
              <a:rPr lang="en-GB" smtClean="0"/>
              <a:t>‹#›</a:t>
            </a:fld>
            <a:endParaRPr lang="en-GB"/>
          </a:p>
        </p:txBody>
      </p:sp>
    </p:spTree>
    <p:extLst>
      <p:ext uri="{BB962C8B-B14F-4D97-AF65-F5344CB8AC3E}">
        <p14:creationId xmlns:p14="http://schemas.microsoft.com/office/powerpoint/2010/main" val="82236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ycommunity.org.uk/take-action/land-and-building-assets/community-asset-transf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mycommunity.org.uk/take-action/community-led-building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nfield.gov.uk/__data/assets/pdf_file/0011/5411/enfield-early-help-for-all-strategy-2021-2025-your-council.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in a bakery&#10;&#10;Description automatically generated with low confidence">
            <a:extLst>
              <a:ext uri="{FF2B5EF4-FFF2-40B4-BE49-F238E27FC236}">
                <a16:creationId xmlns:a16="http://schemas.microsoft.com/office/drawing/2014/main" id="{02A1B24F-609C-8393-DD8D-CE449325AC1B}"/>
              </a:ext>
            </a:extLst>
          </p:cNvPr>
          <p:cNvPicPr>
            <a:picLocks noChangeAspect="1"/>
          </p:cNvPicPr>
          <p:nvPr/>
        </p:nvPicPr>
        <p:blipFill rotWithShape="1">
          <a:blip r:embed="rId3">
            <a:extLst>
              <a:ext uri="{28A0092B-C50C-407E-A947-70E740481C1C}">
                <a14:useLocalDpi xmlns:a14="http://schemas.microsoft.com/office/drawing/2010/main" val="0"/>
              </a:ext>
            </a:extLst>
          </a:blip>
          <a:srcRect l="12974" r="12974" b="-1"/>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6" name="Title 1">
            <a:extLst>
              <a:ext uri="{FF2B5EF4-FFF2-40B4-BE49-F238E27FC236}">
                <a16:creationId xmlns:a16="http://schemas.microsoft.com/office/drawing/2014/main" id="{80B63BCC-D9DE-215F-1297-D59181B5D2C6}"/>
              </a:ext>
            </a:extLst>
          </p:cNvPr>
          <p:cNvSpPr txBox="1">
            <a:spLocks/>
          </p:cNvSpPr>
          <p:nvPr/>
        </p:nvSpPr>
        <p:spPr>
          <a:xfrm>
            <a:off x="8022020" y="2792947"/>
            <a:ext cx="3852041" cy="35497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egoe UI" panose="020B0502040204020203" pitchFamily="34" charset="0"/>
                <a:ea typeface="Cambria" panose="02040503050406030204" pitchFamily="18" charset="0"/>
                <a:cs typeface="Segoe UI" panose="020B0502040204020203" pitchFamily="34" charset="0"/>
              </a:rPr>
              <a:t>Covid Recovery Insight Project: Food Insecurity</a:t>
            </a:r>
            <a:br>
              <a:rPr lang="en-US" sz="4000" dirty="0">
                <a:latin typeface="Segoe UI" panose="020B0502040204020203" pitchFamily="34" charset="0"/>
                <a:ea typeface="Cambria" panose="02040503050406030204" pitchFamily="18" charset="0"/>
                <a:cs typeface="Segoe UI" panose="020B0502040204020203" pitchFamily="34" charset="0"/>
              </a:rPr>
            </a:br>
            <a:br>
              <a:rPr lang="en-GB" sz="4000" dirty="0">
                <a:latin typeface="Segoe UI" panose="020B0502040204020203" pitchFamily="34" charset="0"/>
                <a:cs typeface="Segoe UI" panose="020B0502040204020203" pitchFamily="34" charset="0"/>
              </a:rPr>
            </a:br>
            <a:r>
              <a:rPr lang="en-GB" sz="3600" dirty="0">
                <a:latin typeface="Segoe UI" panose="020B0502040204020203" pitchFamily="34" charset="0"/>
                <a:cs typeface="Segoe UI" panose="020B0502040204020203" pitchFamily="34" charset="0"/>
              </a:rPr>
              <a:t>Community Hubs, </a:t>
            </a:r>
            <a:br>
              <a:rPr lang="en-GB" sz="3600" dirty="0">
                <a:latin typeface="Segoe UI" panose="020B0502040204020203" pitchFamily="34" charset="0"/>
                <a:cs typeface="Segoe UI" panose="020B0502040204020203" pitchFamily="34" charset="0"/>
              </a:rPr>
            </a:br>
            <a:r>
              <a:rPr lang="en-GB" sz="3600" dirty="0">
                <a:latin typeface="Segoe UI" panose="020B0502040204020203" pitchFamily="34" charset="0"/>
                <a:cs typeface="Segoe UI" panose="020B0502040204020203" pitchFamily="34" charset="0"/>
              </a:rPr>
              <a:t>Food Hubs and Clubs</a:t>
            </a:r>
            <a:endParaRPr lang="en-GB" sz="3600" dirty="0">
              <a:latin typeface="Segoe UI" panose="020B0502040204020203" pitchFamily="34" charset="0"/>
              <a:ea typeface="Cambria" panose="02040503050406030204" pitchFamily="18" charset="0"/>
              <a:cs typeface="Segoe UI" panose="020B0502040204020203" pitchFamily="34" charset="0"/>
            </a:endParaRPr>
          </a:p>
        </p:txBody>
      </p:sp>
      <p:pic>
        <p:nvPicPr>
          <p:cNvPr id="9" name="Content Placeholder 4" descr="Logo, company name&#10;&#10;Description automatically generated">
            <a:extLst>
              <a:ext uri="{FF2B5EF4-FFF2-40B4-BE49-F238E27FC236}">
                <a16:creationId xmlns:a16="http://schemas.microsoft.com/office/drawing/2014/main" id="{0B23DD1B-A3CE-AA7C-21FD-0DC735A956DF}"/>
              </a:ext>
            </a:extLst>
          </p:cNvPr>
          <p:cNvPicPr>
            <a:picLocks noChangeAspect="1"/>
          </p:cNvPicPr>
          <p:nvPr/>
        </p:nvPicPr>
        <p:blipFill>
          <a:blip r:embed="rId4"/>
          <a:stretch>
            <a:fillRect/>
          </a:stretch>
        </p:blipFill>
        <p:spPr>
          <a:xfrm>
            <a:off x="10199715" y="176560"/>
            <a:ext cx="1860223" cy="1010239"/>
          </a:xfrm>
          <a:prstGeom prst="rect">
            <a:avLst/>
          </a:prstGeom>
        </p:spPr>
      </p:pic>
    </p:spTree>
    <p:extLst>
      <p:ext uri="{BB962C8B-B14F-4D97-AF65-F5344CB8AC3E}">
        <p14:creationId xmlns:p14="http://schemas.microsoft.com/office/powerpoint/2010/main" val="10751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277814" y="3752850"/>
            <a:ext cx="2302548" cy="2710580"/>
          </a:xfrm>
        </p:spPr>
        <p:txBody>
          <a:bodyPr anchor="ctr">
            <a:normAutofit/>
          </a:bodyPr>
          <a:lstStyle/>
          <a:p>
            <a:r>
              <a:rPr lang="en-GB" sz="3600" b="1" dirty="0">
                <a:effectLst/>
                <a:latin typeface="Calibri" panose="020F0502020204030204" pitchFamily="34" charset="0"/>
                <a:ea typeface="Calibri" panose="020F0502020204030204" pitchFamily="34" charset="0"/>
                <a:cs typeface="Calibri" panose="020F0502020204030204" pitchFamily="34" charset="0"/>
              </a:rPr>
              <a:t>The Bread-and-Butter Thing - </a:t>
            </a:r>
            <a:r>
              <a:rPr lang="en-GB" sz="1800" b="1" dirty="0">
                <a:effectLst/>
                <a:latin typeface="Segoe UI" panose="020B0502040204020203" pitchFamily="34" charset="0"/>
                <a:ea typeface="Times New Roman" panose="02020603050405020304" pitchFamily="18" charset="0"/>
              </a:rPr>
              <a:t>a community-led food club and hub network</a:t>
            </a:r>
            <a:endParaRPr lang="en-GB" sz="3600" dirty="0"/>
          </a:p>
        </p:txBody>
      </p:sp>
      <p:pic>
        <p:nvPicPr>
          <p:cNvPr id="6" name="Picture 5" descr="A group of people holding a banner&#10;&#10;Description automatically generated">
            <a:extLst>
              <a:ext uri="{FF2B5EF4-FFF2-40B4-BE49-F238E27FC236}">
                <a16:creationId xmlns:a16="http://schemas.microsoft.com/office/drawing/2014/main" id="{2FBF79FF-D692-0805-CF4B-7E9411CBEC80}"/>
              </a:ext>
            </a:extLst>
          </p:cNvPr>
          <p:cNvPicPr>
            <a:picLocks noChangeAspect="1"/>
          </p:cNvPicPr>
          <p:nvPr/>
        </p:nvPicPr>
        <p:blipFill rotWithShape="1">
          <a:blip r:embed="rId3">
            <a:extLst>
              <a:ext uri="{28A0092B-C50C-407E-A947-70E740481C1C}">
                <a14:useLocalDpi xmlns:a14="http://schemas.microsoft.com/office/drawing/2010/main" val="0"/>
              </a:ext>
            </a:extLst>
          </a:blip>
          <a:srcRect t="31546" b="1048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2685144" y="3627156"/>
            <a:ext cx="9506836" cy="3124373"/>
          </a:xfrm>
        </p:spPr>
        <p:txBody>
          <a:bodyPr anchor="ctr">
            <a:normAutofit lnSpcReduction="10000"/>
          </a:bodyPr>
          <a:lstStyle/>
          <a:p>
            <a:r>
              <a:rPr lang="en-GB" sz="1800" dirty="0">
                <a:effectLst/>
                <a:latin typeface="Segoe UI" panose="020B0502040204020203" pitchFamily="34" charset="0"/>
                <a:ea typeface="Calibri" panose="020F0502020204030204" pitchFamily="34" charset="0"/>
                <a:cs typeface="Segoe UI" panose="020B0502040204020203" pitchFamily="34" charset="0"/>
              </a:rPr>
              <a:t>This approach was selected as has the network of hubs has grown, and independent evaluation evidence points to outcomes beyond supporting those in crisis. TBBT aims to make life more affordable to people. Evaluation estimates that users collectively saved nearly £3m from using the service. Where previously, 86% struggled to access fruit and vegetables locally before programme - 76% are now eating more fruit and vegetables The charity’s impact report includes the following outcomes for TBBT’s users:</a:t>
            </a: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Segoe UI" panose="020B0502040204020203" pitchFamily="34" charset="0"/>
              </a:rPr>
              <a:t>77% are cooking more healthily at home and are eating more fruit &amp; veg. Food is the second biggest concern to members after energy bills </a:t>
            </a: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Segoe UI" panose="020B0502040204020203" pitchFamily="34" charset="0"/>
              </a:rPr>
              <a:t>22% of members have stopped or reduced using food banks </a:t>
            </a: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Segoe UI" panose="020B0502040204020203" pitchFamily="34" charset="0"/>
              </a:rPr>
              <a:t>Two thirds feel less lonely and 76% feel more engaged with the community.</a:t>
            </a:r>
          </a:p>
          <a:p>
            <a:pPr marL="457200"/>
            <a:r>
              <a:rPr lang="en-GB" sz="7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592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79CF-D5F4-6783-FD8E-66D56F5A59E5}"/>
              </a:ext>
            </a:extLst>
          </p:cNvPr>
          <p:cNvSpPr>
            <a:spLocks noGrp="1"/>
          </p:cNvSpPr>
          <p:nvPr>
            <p:ph type="title"/>
          </p:nvPr>
        </p:nvSpPr>
        <p:spPr/>
        <p:txBody>
          <a:bodyPr/>
          <a:lstStyle/>
          <a:p>
            <a:r>
              <a:rPr lang="en-GB" sz="4400" b="1" dirty="0">
                <a:effectLst/>
                <a:latin typeface="Segoe UI" panose="020B0502040204020203" pitchFamily="34" charset="0"/>
                <a:ea typeface="Times New Roman" panose="02020603050405020304" pitchFamily="18" charset="0"/>
                <a:cs typeface="Times New Roman" panose="02020603050405020304" pitchFamily="18" charset="0"/>
              </a:rPr>
              <a:t>Merits and drawbacks</a:t>
            </a:r>
            <a:br>
              <a:rPr lang="en-GB"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B7FE7BF-BA3F-756C-A88A-742581CA1711}"/>
              </a:ext>
            </a:extLst>
          </p:cNvPr>
          <p:cNvSpPr>
            <a:spLocks noGrp="1"/>
          </p:cNvSpPr>
          <p:nvPr>
            <p:ph idx="1"/>
          </p:nvPr>
        </p:nvSpPr>
        <p:spPr/>
        <p:txBody>
          <a:bodyPr>
            <a:normAutofit lnSpcReduction="10000"/>
          </a:bodyPr>
          <a:lstStyle/>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Offering a menu of service options around food increases the potential appeal, reduces stigma as it draws in a wider group of people. </a:t>
            </a:r>
          </a:p>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Drawbacks identified are that projects / services delivered as part of community hub model can be reliant on grant funding, and while offering a range of support is arguably more valuable than focussing on any single one, one commentator notes that there is often insufficient thought about ‘where next?’ in national strategies (for example on loneliness), and the pathways to build on these positive initial steps enabled through food.</a:t>
            </a:r>
          </a:p>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A challenge for multi-faceted approaches is managing growth; achieving a balance between expanding a community hub’s reach and sufficient engagement </a:t>
            </a:r>
          </a:p>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Projects not linked to complimentary services were seen as less effective (judged by the number of referrals).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735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Questions Arising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87921F-E79C-2E63-7453-1E8297EBE029}"/>
              </a:ext>
            </a:extLst>
          </p:cNvPr>
          <p:cNvSpPr>
            <a:spLocks noGrp="1"/>
          </p:cNvSpPr>
          <p:nvPr>
            <p:ph idx="1"/>
          </p:nvPr>
        </p:nvSpPr>
        <p:spPr>
          <a:xfrm>
            <a:off x="4273136" y="636190"/>
            <a:ext cx="6906491" cy="5585619"/>
          </a:xfrm>
        </p:spPr>
        <p:txBody>
          <a:bodyPr anchor="ctr">
            <a:normAutofit fontScale="92500" lnSpcReduction="20000"/>
          </a:bodyPr>
          <a:lstStyle/>
          <a:p>
            <a:pPr marL="457200" lvl="0" indent="-457200">
              <a:buFont typeface="+mj-lt"/>
              <a:buAutoNum type="arabicPeriod"/>
            </a:pPr>
            <a:r>
              <a:rPr lang="en-GB" sz="2000" dirty="0">
                <a:effectLst/>
                <a:latin typeface="Segoe UI" panose="020B0502040204020203" pitchFamily="34" charset="0"/>
                <a:ea typeface="Calibri" panose="020F0502020204030204" pitchFamily="34" charset="0"/>
              </a:rPr>
              <a:t>How is it possible to develop a food offer integral to a community hub model that is relevant to, and ideally owned by / managed by the communities themselves?</a:t>
            </a:r>
            <a:endParaRPr lang="en-GB" sz="2000" dirty="0">
              <a:effectLst/>
              <a:latin typeface="Calibri" panose="020F0502020204030204" pitchFamily="34" charset="0"/>
              <a:ea typeface="Calibri" panose="020F0502020204030204" pitchFamily="34" charset="0"/>
            </a:endParaRPr>
          </a:p>
          <a:p>
            <a:pPr marL="457200" lvl="0" indent="-457200">
              <a:buFont typeface="+mj-lt"/>
              <a:buAutoNum type="arabicPeriod"/>
            </a:pPr>
            <a:r>
              <a:rPr lang="en-GB" sz="2000" dirty="0">
                <a:effectLst/>
                <a:latin typeface="Segoe UI" panose="020B0502040204020203" pitchFamily="34" charset="0"/>
                <a:ea typeface="Calibri" panose="020F0502020204030204" pitchFamily="34" charset="0"/>
              </a:rPr>
              <a:t>How can the co-design of any food hub or club model be co-designed or co-produced within communities?</a:t>
            </a:r>
            <a:endParaRPr lang="en-GB" sz="2000" dirty="0">
              <a:effectLst/>
              <a:latin typeface="Calibri" panose="020F0502020204030204" pitchFamily="34" charset="0"/>
              <a:ea typeface="Calibri" panose="020F0502020204030204" pitchFamily="34" charset="0"/>
            </a:endParaRPr>
          </a:p>
          <a:p>
            <a:pPr marL="457200" lvl="0" indent="-457200">
              <a:buFont typeface="+mj-lt"/>
              <a:buAutoNum type="arabicPeriod"/>
            </a:pPr>
            <a:r>
              <a:rPr lang="en-GB" sz="2000" dirty="0">
                <a:effectLst/>
                <a:latin typeface="Segoe UI" panose="020B0502040204020203" pitchFamily="34" charset="0"/>
                <a:ea typeface="Calibri" panose="020F0502020204030204" pitchFamily="34" charset="0"/>
              </a:rPr>
              <a:t>How can mixed income models be developed so that the sustainability for community food / hubs is less likely to be dependent on public sector grant / voluntary sector goodwill / donations in future?</a:t>
            </a:r>
            <a:endParaRPr lang="en-GB" sz="2000" dirty="0">
              <a:effectLst/>
              <a:latin typeface="Calibri" panose="020F0502020204030204" pitchFamily="34" charset="0"/>
              <a:ea typeface="Calibri" panose="020F0502020204030204" pitchFamily="34" charset="0"/>
            </a:endParaRPr>
          </a:p>
          <a:p>
            <a:pPr marL="457200" lvl="0" indent="-457200">
              <a:buFont typeface="+mj-lt"/>
              <a:buAutoNum type="arabicPeriod"/>
            </a:pPr>
            <a:r>
              <a:rPr lang="en-GB" sz="2000" dirty="0">
                <a:effectLst/>
                <a:latin typeface="Segoe UI" panose="020B0502040204020203" pitchFamily="34" charset="0"/>
                <a:ea typeface="Calibri" panose="020F0502020204030204" pitchFamily="34" charset="0"/>
              </a:rPr>
              <a:t>How can the opportunity to maximise surplus food be realised as part of any community hub model?</a:t>
            </a:r>
            <a:endParaRPr lang="en-GB" sz="2000" dirty="0">
              <a:effectLst/>
              <a:latin typeface="Calibri" panose="020F0502020204030204" pitchFamily="34" charset="0"/>
              <a:ea typeface="Calibri" panose="020F0502020204030204" pitchFamily="34" charset="0"/>
            </a:endParaRPr>
          </a:p>
          <a:p>
            <a:pPr marL="457200" lvl="0" indent="-457200">
              <a:buFont typeface="+mj-lt"/>
              <a:buAutoNum type="arabicPeriod"/>
            </a:pPr>
            <a:r>
              <a:rPr lang="en-GB" sz="2000" dirty="0">
                <a:effectLst/>
                <a:latin typeface="Segoe UI" panose="020B0502040204020203" pitchFamily="34" charset="0"/>
                <a:ea typeface="Calibri" panose="020F0502020204030204" pitchFamily="34" charset="0"/>
              </a:rPr>
              <a:t>What are the ideal conditions for developing / evolving community hubs?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3200" dirty="0">
                <a:latin typeface="Calibri" panose="020F0502020204030204" pitchFamily="34" charset="0"/>
                <a:ea typeface="Calibri" panose="020F0502020204030204" pitchFamily="34" charset="0"/>
                <a:cs typeface="Times New Roman" panose="02020603050405020304" pitchFamily="18" charset="0"/>
              </a:rPr>
              <a:t>Other examples worth exploring:</a:t>
            </a:r>
          </a:p>
          <a:p>
            <a:r>
              <a:rPr lang="en-GB" sz="3200" dirty="0">
                <a:effectLst/>
                <a:latin typeface="Calibri" panose="020F0502020204030204" pitchFamily="34" charset="0"/>
                <a:ea typeface="Calibri" panose="020F0502020204030204" pitchFamily="34" charset="0"/>
                <a:cs typeface="Times New Roman" panose="02020603050405020304" pitchFamily="18" charset="0"/>
              </a:rPr>
              <a:t>Foleshill Community Food Hub, Coventry</a:t>
            </a:r>
          </a:p>
          <a:p>
            <a:r>
              <a:rPr lang="en-GB" sz="3200" dirty="0">
                <a:latin typeface="Calibri" panose="020F0502020204030204" pitchFamily="34" charset="0"/>
                <a:ea typeface="Calibri" panose="020F0502020204030204" pitchFamily="34" charset="0"/>
                <a:cs typeface="Times New Roman" panose="02020603050405020304" pitchFamily="18" charset="0"/>
              </a:rPr>
              <a:t>Lewisham Food Hub</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22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686834" y="1153572"/>
            <a:ext cx="3200400" cy="4461163"/>
          </a:xfrm>
        </p:spPr>
        <p:txBody>
          <a:bodyPr>
            <a:normAutofit/>
          </a:bodyPr>
          <a:lstStyle/>
          <a:p>
            <a:r>
              <a:rPr lang="en-GB">
                <a:solidFill>
                  <a:srgbClr val="FFFFFF"/>
                </a:solidFill>
              </a:rPr>
              <a:t>Definition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87921F-E79C-2E63-7453-1E8297EBE029}"/>
              </a:ext>
            </a:extLst>
          </p:cNvPr>
          <p:cNvSpPr>
            <a:spLocks noGrp="1"/>
          </p:cNvSpPr>
          <p:nvPr>
            <p:ph idx="1"/>
          </p:nvPr>
        </p:nvSpPr>
        <p:spPr>
          <a:xfrm>
            <a:off x="4447308" y="591344"/>
            <a:ext cx="6906491" cy="5585619"/>
          </a:xfrm>
        </p:spPr>
        <p:txBody>
          <a:bodyPr anchor="ctr">
            <a:normAutofit fontScale="92500" lnSpcReduction="20000"/>
          </a:bodyPr>
          <a:lstStyle/>
          <a:p>
            <a:pPr marL="0" indent="0">
              <a:buNone/>
            </a:pPr>
            <a:r>
              <a:rPr lang="en-GB" dirty="0">
                <a:effectLst/>
                <a:latin typeface="Segoe UI" panose="020B0502040204020203" pitchFamily="34" charset="0"/>
                <a:ea typeface="Times New Roman" panose="02020603050405020304" pitchFamily="18" charset="0"/>
              </a:rPr>
              <a:t>‘A community hub is a multipurpose centre, such as a community centre, medical centre or school, that provides a range of high quality and cost effective services to the local community, with the potential to develop new services in response to changing community needs. </a:t>
            </a:r>
          </a:p>
          <a:p>
            <a:pPr marL="0" indent="0">
              <a:buNone/>
            </a:pPr>
            <a:endParaRPr lang="en-GB" dirty="0">
              <a:effectLst/>
              <a:latin typeface="Segoe UI" panose="020B0502040204020203" pitchFamily="34" charset="0"/>
              <a:ea typeface="Times New Roman" panose="02020603050405020304" pitchFamily="18" charset="0"/>
            </a:endParaRPr>
          </a:p>
          <a:p>
            <a:pPr marL="0" indent="0">
              <a:buNone/>
            </a:pPr>
            <a:r>
              <a:rPr lang="en-GB" dirty="0">
                <a:effectLst/>
                <a:latin typeface="Segoe UI" panose="020B0502040204020203" pitchFamily="34" charset="0"/>
                <a:ea typeface="Times New Roman" panose="02020603050405020304" pitchFamily="18" charset="0"/>
              </a:rPr>
              <a:t>Community hubs can provide a means for alternative approaches to service delivery – underpinned by the principles of community involvement and partnership.’</a:t>
            </a:r>
          </a:p>
          <a:p>
            <a:pPr marL="0" indent="0">
              <a:buNone/>
            </a:pPr>
            <a:endParaRPr lang="en-GB" dirty="0">
              <a:latin typeface="Segoe UI" panose="020B0502040204020203" pitchFamily="34" charset="0"/>
              <a:ea typeface="Times New Roman" panose="02020603050405020304" pitchFamily="18" charset="0"/>
            </a:endParaRPr>
          </a:p>
          <a:p>
            <a:pPr marL="0" indent="0">
              <a:buNone/>
            </a:pPr>
            <a:r>
              <a:rPr lang="en-GB" sz="2800" b="1" dirty="0">
                <a:effectLst/>
                <a:latin typeface="Segoe UI" panose="020B0502040204020203" pitchFamily="34" charset="0"/>
                <a:ea typeface="Times New Roman" panose="02020603050405020304" pitchFamily="18" charset="0"/>
              </a:rPr>
              <a:t>‘Community food hub’ </a:t>
            </a:r>
            <a:r>
              <a:rPr lang="en-GB" sz="2800" dirty="0">
                <a:effectLst/>
                <a:latin typeface="Segoe UI" panose="020B0502040204020203" pitchFamily="34" charset="0"/>
                <a:ea typeface="Times New Roman" panose="02020603050405020304" pitchFamily="18" charset="0"/>
              </a:rPr>
              <a:t>has a specific meaning in some literature as distinct from a community hub that has a food element</a:t>
            </a:r>
            <a:r>
              <a:rPr lang="en-GB" dirty="0">
                <a:effectLst/>
                <a:latin typeface="Segoe UI" panose="020B0502040204020203" pitchFamily="34" charset="0"/>
                <a:ea typeface="Times New Roman" panose="02020603050405020304" pitchFamily="18" charset="0"/>
              </a:rPr>
              <a:t> (please see notes)</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23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304800" y="68716"/>
            <a:ext cx="10515600" cy="592818"/>
          </a:xfrm>
        </p:spPr>
        <p:txBody>
          <a:bodyPr>
            <a:normAutofit fontScale="90000"/>
          </a:bodyPr>
          <a:lstStyle/>
          <a:p>
            <a:r>
              <a:rPr lang="en-GB" dirty="0">
                <a:latin typeface="Segoe UI" panose="020B0502040204020203" pitchFamily="34" charset="0"/>
                <a:cs typeface="Segoe UI" panose="020B0502040204020203" pitchFamily="34" charset="0"/>
              </a:rPr>
              <a:t>Characteristics: ‘community hubs are…’</a:t>
            </a:r>
          </a:p>
        </p:txBody>
      </p:sp>
      <p:graphicFrame>
        <p:nvGraphicFramePr>
          <p:cNvPr id="4" name="Table 3">
            <a:extLst>
              <a:ext uri="{FF2B5EF4-FFF2-40B4-BE49-F238E27FC236}">
                <a16:creationId xmlns:a16="http://schemas.microsoft.com/office/drawing/2014/main" id="{5C178B89-72E7-8BBB-6B2A-AD0F00A9180E}"/>
              </a:ext>
            </a:extLst>
          </p:cNvPr>
          <p:cNvGraphicFramePr>
            <a:graphicFrameLocks noGrp="1"/>
          </p:cNvGraphicFramePr>
          <p:nvPr>
            <p:extLst>
              <p:ext uri="{D42A27DB-BD31-4B8C-83A1-F6EECF244321}">
                <p14:modId xmlns:p14="http://schemas.microsoft.com/office/powerpoint/2010/main" val="1221605736"/>
              </p:ext>
            </p:extLst>
          </p:nvPr>
        </p:nvGraphicFramePr>
        <p:xfrm>
          <a:off x="420914" y="661534"/>
          <a:ext cx="11466286" cy="5811838"/>
        </p:xfrm>
        <a:graphic>
          <a:graphicData uri="http://schemas.openxmlformats.org/drawingml/2006/table">
            <a:tbl>
              <a:tblPr firstRow="1" firstCol="1" bandRow="1">
                <a:tableStyleId>{0660B408-B3CF-4A94-85FC-2B1E0A45F4A2}</a:tableStyleId>
              </a:tblPr>
              <a:tblGrid>
                <a:gridCol w="2733035">
                  <a:extLst>
                    <a:ext uri="{9D8B030D-6E8A-4147-A177-3AD203B41FA5}">
                      <a16:colId xmlns:a16="http://schemas.microsoft.com/office/drawing/2014/main" val="3167245205"/>
                    </a:ext>
                  </a:extLst>
                </a:gridCol>
                <a:gridCol w="3391994">
                  <a:extLst>
                    <a:ext uri="{9D8B030D-6E8A-4147-A177-3AD203B41FA5}">
                      <a16:colId xmlns:a16="http://schemas.microsoft.com/office/drawing/2014/main" val="3503508724"/>
                    </a:ext>
                  </a:extLst>
                </a:gridCol>
                <a:gridCol w="2641600">
                  <a:extLst>
                    <a:ext uri="{9D8B030D-6E8A-4147-A177-3AD203B41FA5}">
                      <a16:colId xmlns:a16="http://schemas.microsoft.com/office/drawing/2014/main" val="2890224975"/>
                    </a:ext>
                  </a:extLst>
                </a:gridCol>
                <a:gridCol w="2699657">
                  <a:extLst>
                    <a:ext uri="{9D8B030D-6E8A-4147-A177-3AD203B41FA5}">
                      <a16:colId xmlns:a16="http://schemas.microsoft.com/office/drawing/2014/main" val="2921168667"/>
                    </a:ext>
                  </a:extLst>
                </a:gridCol>
              </a:tblGrid>
              <a:tr h="320072">
                <a:tc>
                  <a:txBody>
                    <a:bodyPr/>
                    <a:lstStyle/>
                    <a:p>
                      <a:pPr>
                        <a:lnSpc>
                          <a:spcPct val="120000"/>
                        </a:lnSpc>
                        <a:spcAft>
                          <a:spcPts val="1000"/>
                        </a:spcAft>
                      </a:pPr>
                      <a:r>
                        <a:rPr lang="en-GB" sz="1600" dirty="0">
                          <a:effectLst/>
                          <a:latin typeface="Segoe UI" panose="020B0502040204020203" pitchFamily="34" charset="0"/>
                          <a:cs typeface="Segoe UI" panose="020B0502040204020203" pitchFamily="34" charset="0"/>
                        </a:rPr>
                        <a:t>Community-led</a:t>
                      </a:r>
                      <a:endParaRPr lang="en-GB"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46970" marR="46970" marT="0" marB="0"/>
                </a:tc>
                <a:tc>
                  <a:txBody>
                    <a:bodyPr/>
                    <a:lstStyle/>
                    <a:p>
                      <a:pPr>
                        <a:lnSpc>
                          <a:spcPct val="120000"/>
                        </a:lnSpc>
                        <a:spcAft>
                          <a:spcPts val="1000"/>
                        </a:spcAft>
                      </a:pPr>
                      <a:r>
                        <a:rPr lang="en-GB" sz="1600">
                          <a:effectLst/>
                          <a:latin typeface="Segoe UI" panose="020B0502040204020203" pitchFamily="34" charset="0"/>
                          <a:cs typeface="Segoe UI" panose="020B0502040204020203" pitchFamily="34" charset="0"/>
                        </a:rPr>
                        <a:t>Multi-purpose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46970" marR="46970" marT="0" marB="0"/>
                </a:tc>
                <a:tc>
                  <a:txBody>
                    <a:bodyPr/>
                    <a:lstStyle/>
                    <a:p>
                      <a:pPr>
                        <a:lnSpc>
                          <a:spcPct val="120000"/>
                        </a:lnSpc>
                        <a:spcAft>
                          <a:spcPts val="1000"/>
                        </a:spcAft>
                      </a:pPr>
                      <a:r>
                        <a:rPr lang="en-GB" sz="1600">
                          <a:effectLst/>
                          <a:latin typeface="Segoe UI" panose="020B0502040204020203" pitchFamily="34" charset="0"/>
                          <a:cs typeface="Segoe UI" panose="020B0502040204020203" pitchFamily="34" charset="0"/>
                        </a:rPr>
                        <a:t>Making use of local assets</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46970" marR="46970" marT="0" marB="0"/>
                </a:tc>
                <a:tc>
                  <a:txBody>
                    <a:bodyPr/>
                    <a:lstStyle/>
                    <a:p>
                      <a:pPr>
                        <a:lnSpc>
                          <a:spcPct val="120000"/>
                        </a:lnSpc>
                        <a:spcAft>
                          <a:spcPts val="1000"/>
                        </a:spcAft>
                      </a:pPr>
                      <a:r>
                        <a:rPr lang="en-GB" sz="1600">
                          <a:effectLst/>
                          <a:latin typeface="Segoe UI" panose="020B0502040204020203" pitchFamily="34" charset="0"/>
                          <a:cs typeface="Segoe UI" panose="020B0502040204020203" pitchFamily="34" charset="0"/>
                        </a:rPr>
                        <a:t>Enterprising and resilient</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46970" marR="46970" marT="0" marB="0"/>
                </a:tc>
                <a:extLst>
                  <a:ext uri="{0D108BD9-81ED-4DB2-BD59-A6C34878D82A}">
                    <a16:rowId xmlns:a16="http://schemas.microsoft.com/office/drawing/2014/main" val="1613765279"/>
                  </a:ext>
                </a:extLst>
              </a:tr>
              <a:tr h="5491766">
                <a:tc>
                  <a:txBody>
                    <a:bodyPr/>
                    <a:lstStyle/>
                    <a:p>
                      <a:pPr marL="342900" lvl="0" indent="-342900">
                        <a:lnSpc>
                          <a:spcPct val="107000"/>
                        </a:lnSpc>
                        <a:spcAft>
                          <a:spcPts val="800"/>
                        </a:spcAft>
                        <a:buFont typeface="Symbol" panose="05050102010706020507" pitchFamily="18" charset="2"/>
                        <a:buChar char=""/>
                      </a:pPr>
                      <a:r>
                        <a:rPr lang="en-GB" sz="1600" b="0" dirty="0">
                          <a:effectLst/>
                          <a:latin typeface="Segoe UI" panose="020B0502040204020203" pitchFamily="34" charset="0"/>
                          <a:cs typeface="Segoe UI" panose="020B0502040204020203" pitchFamily="34" charset="0"/>
                        </a:rPr>
                        <a:t>Local people are involved in decision making about how services are run, how buildings are managed</a:t>
                      </a:r>
                    </a:p>
                    <a:p>
                      <a:pPr marL="342900" lvl="0" indent="-342900">
                        <a:lnSpc>
                          <a:spcPct val="107000"/>
                        </a:lnSpc>
                        <a:buFont typeface="Symbol" panose="05050102010706020507" pitchFamily="18" charset="2"/>
                        <a:buChar char=""/>
                      </a:pPr>
                      <a:endParaRPr lang="en-GB" sz="1600" b="0" dirty="0">
                        <a:effectLst/>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1600" b="0" dirty="0">
                          <a:effectLst/>
                          <a:latin typeface="Segoe UI" panose="020B0502040204020203" pitchFamily="34" charset="0"/>
                          <a:cs typeface="Segoe UI" panose="020B0502040204020203" pitchFamily="34" charset="0"/>
                        </a:rPr>
                        <a:t>Support the delivery through volunteering</a:t>
                      </a:r>
                    </a:p>
                    <a:p>
                      <a:pPr marL="342900" lvl="0" indent="-342900">
                        <a:lnSpc>
                          <a:spcPct val="107000"/>
                        </a:lnSpc>
                        <a:buFont typeface="Symbol" panose="05050102010706020507" pitchFamily="18" charset="2"/>
                        <a:buChar char=""/>
                      </a:pPr>
                      <a:endParaRPr lang="en-GB" sz="1600" b="0" dirty="0">
                        <a:effectLst/>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1600" b="0" dirty="0">
                          <a:effectLst/>
                          <a:latin typeface="Segoe UI" panose="020B0502040204020203" pitchFamily="34" charset="0"/>
                          <a:cs typeface="Segoe UI" panose="020B0502040204020203" pitchFamily="34" charset="0"/>
                        </a:rPr>
                        <a:t>Typically managed by a community-led organisation, or owned or managed by a public agency e.g. housing association or local authority with substantial community input</a:t>
                      </a:r>
                      <a:endParaRPr lang="en-GB" sz="1600" b="0" dirty="0">
                        <a:effectLst/>
                        <a:latin typeface="Segoe UI" panose="020B0502040204020203" pitchFamily="34" charset="0"/>
                        <a:ea typeface="Calibri" panose="020F0502020204030204" pitchFamily="34" charset="0"/>
                        <a:cs typeface="Segoe UI" panose="020B0502040204020203" pitchFamily="34" charset="0"/>
                      </a:endParaRPr>
                    </a:p>
                  </a:txBody>
                  <a:tcPr marL="46970" marR="46970" marT="0" marB="0"/>
                </a:tc>
                <a:tc>
                  <a:txBody>
                    <a:bodyPr/>
                    <a:lstStyle/>
                    <a:p>
                      <a:pPr marL="342900" lvl="0" indent="-342900">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Community hubs are multi-purpose, providing and hosting a range of activities and services that are used by lots of different people</a:t>
                      </a:r>
                    </a:p>
                    <a:p>
                      <a:pPr marL="342900" lvl="0" indent="-342900">
                        <a:lnSpc>
                          <a:spcPct val="107000"/>
                        </a:lnSpc>
                        <a:buFont typeface="Symbol" panose="05050102010706020507" pitchFamily="18" charset="2"/>
                        <a:buChar char=""/>
                      </a:pPr>
                      <a:endParaRPr lang="en-GB" sz="1600" dirty="0">
                        <a:effectLst/>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The range of services reflect local need and may be delivered by local people, other organisations or public agencies – for example:</a:t>
                      </a:r>
                    </a:p>
                    <a:p>
                      <a:pPr marL="342900" lvl="0" indent="-342900">
                        <a:lnSpc>
                          <a:spcPct val="107000"/>
                        </a:lnSpc>
                        <a:buFont typeface="Symbol" panose="05050102010706020507" pitchFamily="18" charset="2"/>
                        <a:buChar char=""/>
                      </a:pPr>
                      <a:endParaRPr lang="en-GB" sz="1600" dirty="0">
                        <a:effectLst/>
                        <a:latin typeface="Segoe UI" panose="020B0502040204020203" pitchFamily="34" charset="0"/>
                        <a:cs typeface="Segoe UI" panose="020B0502040204020203" pitchFamily="34" charset="0"/>
                      </a:endParaRPr>
                    </a:p>
                    <a:p>
                      <a:pPr marL="812800" lvl="0" indent="-276225">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Parent and toddler groups</a:t>
                      </a:r>
                    </a:p>
                    <a:p>
                      <a:pPr marL="812800" lvl="0" indent="-276225">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Health and wellbeing activities – exercise classes</a:t>
                      </a:r>
                    </a:p>
                    <a:p>
                      <a:pPr marL="812800" lvl="0" indent="-276225">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Employment support</a:t>
                      </a:r>
                    </a:p>
                    <a:p>
                      <a:pPr marL="812800" lvl="0" indent="-276225">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Childcare</a:t>
                      </a:r>
                    </a:p>
                    <a:p>
                      <a:pPr marL="812800" lvl="0" indent="-276225">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Library services</a:t>
                      </a:r>
                    </a:p>
                    <a:p>
                      <a:pPr marL="812800" lvl="0" indent="-276225">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Advice and information.</a:t>
                      </a:r>
                      <a:endParaRPr lang="en-GB" sz="1600" dirty="0">
                        <a:effectLst/>
                        <a:latin typeface="Segoe UI" panose="020B0502040204020203" pitchFamily="34" charset="0"/>
                        <a:ea typeface="Calibri" panose="020F0502020204030204" pitchFamily="34" charset="0"/>
                        <a:cs typeface="Segoe UI" panose="020B0502040204020203" pitchFamily="34" charset="0"/>
                      </a:endParaRPr>
                    </a:p>
                  </a:txBody>
                  <a:tcPr marL="46970" marR="46970" marT="0" marB="0"/>
                </a:tc>
                <a:tc>
                  <a:txBody>
                    <a:bodyPr/>
                    <a:lstStyle/>
                    <a:p>
                      <a:pPr marL="342900" lvl="0" indent="-342900">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Community hubs utilise local buildings and land to provide a base for these activities</a:t>
                      </a:r>
                    </a:p>
                    <a:p>
                      <a:pPr marL="342900" lvl="0" indent="-342900">
                        <a:lnSpc>
                          <a:spcPct val="107000"/>
                        </a:lnSpc>
                        <a:buFont typeface="Symbol" panose="05050102010706020507" pitchFamily="18" charset="2"/>
                        <a:buChar char=""/>
                      </a:pPr>
                      <a:endParaRPr lang="en-GB" sz="1600" dirty="0">
                        <a:effectLst/>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Assets can be acquired through </a:t>
                      </a:r>
                      <a:r>
                        <a:rPr lang="en-GB" sz="1600" u="none" strike="noStrike" dirty="0">
                          <a:effectLst/>
                          <a:latin typeface="Segoe UI" panose="020B0502040204020203" pitchFamily="34" charset="0"/>
                          <a:cs typeface="Segoe UI" panose="020B0502040204020203" pitchFamily="34" charset="0"/>
                          <a:hlinkClick r:id="rId3"/>
                        </a:rPr>
                        <a:t>Community Asset Transfer</a:t>
                      </a:r>
                      <a:r>
                        <a:rPr lang="en-GB" sz="1600" dirty="0">
                          <a:effectLst/>
                          <a:latin typeface="Segoe UI" panose="020B0502040204020203" pitchFamily="34" charset="0"/>
                          <a:cs typeface="Segoe UI" panose="020B0502040204020203" pitchFamily="34" charset="0"/>
                        </a:rPr>
                        <a:t> </a:t>
                      </a:r>
                    </a:p>
                    <a:p>
                      <a:pPr marL="342900" lvl="0" indent="-342900">
                        <a:lnSpc>
                          <a:spcPct val="107000"/>
                        </a:lnSpc>
                        <a:buFont typeface="Symbol" panose="05050102010706020507" pitchFamily="18" charset="2"/>
                        <a:buChar char=""/>
                      </a:pPr>
                      <a:endParaRPr lang="en-GB" sz="1600" dirty="0">
                        <a:effectLst/>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Other hubs are created as a result of new development through </a:t>
                      </a:r>
                      <a:r>
                        <a:rPr lang="en-GB" sz="1600" u="none" strike="noStrike" dirty="0">
                          <a:effectLst/>
                          <a:latin typeface="Segoe UI" panose="020B0502040204020203" pitchFamily="34" charset="0"/>
                          <a:cs typeface="Segoe UI" panose="020B0502040204020203" pitchFamily="34" charset="0"/>
                          <a:hlinkClick r:id="rId4"/>
                        </a:rPr>
                        <a:t>community-led building projects</a:t>
                      </a:r>
                      <a:r>
                        <a:rPr lang="en-GB" sz="1600" dirty="0">
                          <a:effectLst/>
                          <a:latin typeface="Segoe UI" panose="020B0502040204020203" pitchFamily="34" charset="0"/>
                          <a:cs typeface="Segoe UI" panose="020B0502040204020203" pitchFamily="34" charset="0"/>
                        </a:rPr>
                        <a:t>.</a:t>
                      </a:r>
                    </a:p>
                    <a:p>
                      <a:pPr marL="201930" indent="-201930">
                        <a:lnSpc>
                          <a:spcPct val="120000"/>
                        </a:lnSpc>
                        <a:spcAft>
                          <a:spcPts val="1000"/>
                        </a:spcAft>
                      </a:pPr>
                      <a:r>
                        <a:rPr lang="en-GB" sz="1600" dirty="0">
                          <a:effectLst/>
                          <a:latin typeface="Segoe UI" panose="020B0502040204020203" pitchFamily="34" charset="0"/>
                          <a:cs typeface="Segoe UI" panose="020B0502040204020203" pitchFamily="34" charset="0"/>
                        </a:rPr>
                        <a:t> </a:t>
                      </a:r>
                      <a:endParaRPr lang="en-GB"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46970" marR="46970" marT="0" marB="0"/>
                </a:tc>
                <a:tc>
                  <a:txBody>
                    <a:bodyPr/>
                    <a:lstStyle/>
                    <a:p>
                      <a:pPr marL="342900" lvl="0" indent="-342900">
                        <a:lnSpc>
                          <a:spcPct val="107000"/>
                        </a:lnSpc>
                        <a:spcAft>
                          <a:spcPts val="800"/>
                        </a:spcAft>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Community hubs need an income to be sustainable. </a:t>
                      </a:r>
                    </a:p>
                    <a:p>
                      <a:pPr marL="342900" lvl="0" indent="-342900">
                        <a:lnSpc>
                          <a:spcPct val="107000"/>
                        </a:lnSpc>
                        <a:spcAft>
                          <a:spcPts val="0"/>
                        </a:spcAft>
                        <a:buFont typeface="Symbol" panose="05050102010706020507" pitchFamily="18" charset="2"/>
                        <a:buChar char=""/>
                      </a:pPr>
                      <a:endParaRPr lang="en-GB" sz="1600" dirty="0">
                        <a:effectLst/>
                        <a:latin typeface="Segoe UI" panose="020B0502040204020203"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A range of income sources required to cover the costs of running the building, maintenance, such as: grants; donations; hiring out space; delivering contracts. </a:t>
                      </a:r>
                    </a:p>
                    <a:p>
                      <a:pPr marL="342900" lvl="0" indent="-342900">
                        <a:lnSpc>
                          <a:spcPct val="107000"/>
                        </a:lnSpc>
                        <a:spcAft>
                          <a:spcPts val="800"/>
                        </a:spcAft>
                        <a:buFont typeface="Symbol" panose="05050102010706020507" pitchFamily="18" charset="2"/>
                        <a:buChar char=""/>
                      </a:pPr>
                      <a:endParaRPr lang="en-GB" sz="1600" kern="1200" dirty="0">
                        <a:solidFill>
                          <a:schemeClr val="dk1"/>
                        </a:solidFill>
                        <a:effectLst/>
                        <a:latin typeface="Segoe UI" panose="020B0502040204020203" pitchFamily="34" charset="0"/>
                        <a:ea typeface="+mn-ea"/>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1600" dirty="0">
                          <a:effectLst/>
                          <a:latin typeface="Segoe UI" panose="020B0502040204020203" pitchFamily="34" charset="0"/>
                          <a:cs typeface="Segoe UI" panose="020B0502040204020203" pitchFamily="34" charset="0"/>
                        </a:rPr>
                        <a:t>Make use of good ideas and resources within the community and can adapt to changing circumstances.</a:t>
                      </a:r>
                      <a:endParaRPr lang="en-GB" sz="1600" dirty="0">
                        <a:effectLst/>
                        <a:latin typeface="Segoe UI" panose="020B0502040204020203" pitchFamily="34" charset="0"/>
                        <a:ea typeface="Calibri" panose="020F0502020204030204" pitchFamily="34" charset="0"/>
                        <a:cs typeface="Segoe UI" panose="020B0502040204020203" pitchFamily="34" charset="0"/>
                      </a:endParaRPr>
                    </a:p>
                  </a:txBody>
                  <a:tcPr marL="46970" marR="46970" marT="0" marB="0"/>
                </a:tc>
                <a:extLst>
                  <a:ext uri="{0D108BD9-81ED-4DB2-BD59-A6C34878D82A}">
                    <a16:rowId xmlns:a16="http://schemas.microsoft.com/office/drawing/2014/main" val="892401538"/>
                  </a:ext>
                </a:extLst>
              </a:tr>
            </a:tbl>
          </a:graphicData>
        </a:graphic>
      </p:graphicFrame>
    </p:spTree>
    <p:extLst>
      <p:ext uri="{BB962C8B-B14F-4D97-AF65-F5344CB8AC3E}">
        <p14:creationId xmlns:p14="http://schemas.microsoft.com/office/powerpoint/2010/main" val="388952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331305" y="275121"/>
            <a:ext cx="5950226" cy="714436"/>
          </a:xfrm>
        </p:spPr>
        <p:style>
          <a:lnRef idx="2">
            <a:schemeClr val="accent2"/>
          </a:lnRef>
          <a:fillRef idx="1">
            <a:schemeClr val="lt1"/>
          </a:fillRef>
          <a:effectRef idx="0">
            <a:schemeClr val="accent2"/>
          </a:effectRef>
          <a:fontRef idx="minor">
            <a:schemeClr val="dk1"/>
          </a:fontRef>
        </p:style>
        <p:txBody>
          <a:bodyPr/>
          <a:lstStyle/>
          <a:p>
            <a:r>
              <a:rPr lang="en-GB" dirty="0"/>
              <a:t>Outcomes</a:t>
            </a:r>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331305" y="1253330"/>
            <a:ext cx="5950226" cy="5097365"/>
          </a:xfrm>
        </p:spPr>
        <p:txBody>
          <a:bodyPr>
            <a:normAutofit fontScale="25000" lnSpcReduction="20000"/>
          </a:bodyPr>
          <a:lstStyle/>
          <a:p>
            <a:pPr marL="0" indent="0">
              <a:buNone/>
            </a:pPr>
            <a:r>
              <a:rPr lang="en-GB" sz="9600" dirty="0">
                <a:effectLst/>
                <a:latin typeface="Calibri" panose="020F0502020204030204" pitchFamily="34" charset="0"/>
                <a:ea typeface="Calibri" panose="020F0502020204030204" pitchFamily="34" charset="0"/>
                <a:cs typeface="Times New Roman" panose="02020603050405020304" pitchFamily="18" charset="0"/>
              </a:rPr>
              <a:t>The primary case for intervention is the alleviation of malnutrition and social isolation experienced by many by older adults and disabled adults. </a:t>
            </a:r>
            <a:br>
              <a:rPr lang="en-GB" sz="9600" dirty="0">
                <a:effectLst/>
                <a:latin typeface="Calibri" panose="020F0502020204030204" pitchFamily="34" charset="0"/>
                <a:ea typeface="Calibri" panose="020F0502020204030204" pitchFamily="34" charset="0"/>
                <a:cs typeface="Times New Roman" panose="02020603050405020304" pitchFamily="18" charset="0"/>
              </a:rPr>
            </a:br>
            <a:endParaRPr lang="en-GB" sz="9600" dirty="0">
              <a:latin typeface="Calibri" panose="020F0502020204030204" pitchFamily="34" charset="0"/>
              <a:ea typeface="Calibri" panose="020F0502020204030204" pitchFamily="34" charset="0"/>
              <a:cs typeface="Times New Roman" panose="02020603050405020304" pitchFamily="18" charset="0"/>
            </a:endParaRPr>
          </a:p>
          <a:p>
            <a:r>
              <a:rPr lang="en-GB" sz="9600" dirty="0">
                <a:latin typeface="Calibri" panose="020F0502020204030204" pitchFamily="34" charset="0"/>
                <a:cs typeface="Times New Roman" panose="02020603050405020304" pitchFamily="18" charset="0"/>
              </a:rPr>
              <a:t>Change attitudes</a:t>
            </a:r>
          </a:p>
          <a:p>
            <a:r>
              <a:rPr lang="en-GB" sz="9600" dirty="0">
                <a:latin typeface="Calibri" panose="020F0502020204030204" pitchFamily="34" charset="0"/>
                <a:cs typeface="Times New Roman" panose="02020603050405020304" pitchFamily="18" charset="0"/>
              </a:rPr>
              <a:t>Improved relationship with food</a:t>
            </a:r>
          </a:p>
          <a:p>
            <a:r>
              <a:rPr lang="en-GB" sz="9600" dirty="0">
                <a:latin typeface="Calibri" panose="020F0502020204030204" pitchFamily="34" charset="0"/>
                <a:cs typeface="Times New Roman" panose="02020603050405020304" pitchFamily="18" charset="0"/>
              </a:rPr>
              <a:t>Inspire change</a:t>
            </a:r>
          </a:p>
          <a:p>
            <a:r>
              <a:rPr lang="en-GB" sz="9600" dirty="0">
                <a:latin typeface="Calibri" panose="020F0502020204030204" pitchFamily="34" charset="0"/>
                <a:cs typeface="Times New Roman" panose="02020603050405020304" pitchFamily="18" charset="0"/>
              </a:rPr>
              <a:t>Improved access to quality food</a:t>
            </a:r>
          </a:p>
          <a:p>
            <a:r>
              <a:rPr lang="en-GB" sz="9600" dirty="0">
                <a:latin typeface="Calibri" panose="020F0502020204030204" pitchFamily="34" charset="0"/>
                <a:cs typeface="Times New Roman" panose="02020603050405020304" pitchFamily="18" charset="0"/>
              </a:rPr>
              <a:t>Improved diet</a:t>
            </a:r>
          </a:p>
          <a:p>
            <a:r>
              <a:rPr lang="en-GB" sz="9600" dirty="0">
                <a:latin typeface="Calibri" panose="020F0502020204030204" pitchFamily="34" charset="0"/>
                <a:cs typeface="Times New Roman" panose="02020603050405020304" pitchFamily="18" charset="0"/>
              </a:rPr>
              <a:t>A sense of control</a:t>
            </a:r>
          </a:p>
          <a:p>
            <a:r>
              <a:rPr lang="en-GB" sz="9600" dirty="0">
                <a:latin typeface="Calibri" panose="020F0502020204030204" pitchFamily="34" charset="0"/>
                <a:cs typeface="Times New Roman" panose="02020603050405020304" pitchFamily="18" charset="0"/>
              </a:rPr>
              <a:t>Able to take part in community life</a:t>
            </a:r>
          </a:p>
          <a:p>
            <a:r>
              <a:rPr lang="en-GB" sz="9600" dirty="0">
                <a:latin typeface="Calibri" panose="020F0502020204030204" pitchFamily="34" charset="0"/>
                <a:cs typeface="Times New Roman" panose="02020603050405020304" pitchFamily="18" charset="0"/>
              </a:rPr>
              <a:t>Less reliant on food banks</a:t>
            </a:r>
          </a:p>
          <a:p>
            <a:r>
              <a:rPr lang="en-GB" sz="9600" dirty="0">
                <a:latin typeface="Calibri" panose="020F0502020204030204" pitchFamily="34" charset="0"/>
                <a:cs typeface="Times New Roman" panose="02020603050405020304" pitchFamily="18" charset="0"/>
              </a:rPr>
              <a:t>Able to afford more than just the essentials.</a:t>
            </a:r>
          </a:p>
          <a:p>
            <a:pPr marL="342900" indent="-342900">
              <a:buFont typeface="+mj-lt"/>
              <a:buAutoNum type="arabicPeriod"/>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6" name="TextBox 5">
            <a:extLst>
              <a:ext uri="{FF2B5EF4-FFF2-40B4-BE49-F238E27FC236}">
                <a16:creationId xmlns:a16="http://schemas.microsoft.com/office/drawing/2014/main" id="{D2DDAA31-F809-6CA1-725B-1564C0FAF234}"/>
              </a:ext>
            </a:extLst>
          </p:cNvPr>
          <p:cNvSpPr txBox="1"/>
          <p:nvPr/>
        </p:nvSpPr>
        <p:spPr>
          <a:xfrm>
            <a:off x="6811618" y="275121"/>
            <a:ext cx="5380382" cy="6370975"/>
          </a:xfrm>
          <a:prstGeom prst="rect">
            <a:avLst/>
          </a:prstGeom>
          <a:noFill/>
        </p:spPr>
        <p:txBody>
          <a:bodyPr wrap="square" rtlCol="0">
            <a:spAutoFit/>
          </a:bodyPr>
          <a:lstStyle/>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Nourished and supported</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Involved in decision-making</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Valued and able to contribute</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Reduced isolation</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Social value / social capital</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Pride</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Self organising capability</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Employment </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Community resilience (self-organised resilience)</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(Contributing to) a reduction in levels of food poverty and malnutrition</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Connectedness</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Community cohesion</a:t>
            </a:r>
          </a:p>
          <a:p>
            <a:pPr marL="457200" lvl="0" indent="-4572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Financial savings and social profit (impacts on the community organisations). </a:t>
            </a:r>
          </a:p>
        </p:txBody>
      </p:sp>
    </p:spTree>
    <p:extLst>
      <p:ext uri="{BB962C8B-B14F-4D97-AF65-F5344CB8AC3E}">
        <p14:creationId xmlns:p14="http://schemas.microsoft.com/office/powerpoint/2010/main" val="139197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197807" y="220141"/>
            <a:ext cx="3896640" cy="797469"/>
          </a:xfrm>
        </p:spPr>
        <p:style>
          <a:lnRef idx="2">
            <a:schemeClr val="accent2"/>
          </a:lnRef>
          <a:fillRef idx="1">
            <a:schemeClr val="lt1"/>
          </a:fillRef>
          <a:effectRef idx="0">
            <a:schemeClr val="accent2"/>
          </a:effectRef>
          <a:fontRef idx="minor">
            <a:schemeClr val="dk1"/>
          </a:fontRef>
        </p:style>
        <p:txBody>
          <a:bodyPr>
            <a:normAutofit/>
          </a:bodyPr>
          <a:lstStyle/>
          <a:p>
            <a:r>
              <a:rPr lang="en-GB" dirty="0"/>
              <a:t>Success Factors </a:t>
            </a:r>
          </a:p>
        </p:txBody>
      </p:sp>
      <p:graphicFrame>
        <p:nvGraphicFramePr>
          <p:cNvPr id="4" name="Diagram 3">
            <a:extLst>
              <a:ext uri="{FF2B5EF4-FFF2-40B4-BE49-F238E27FC236}">
                <a16:creationId xmlns:a16="http://schemas.microsoft.com/office/drawing/2014/main" id="{F9C592D9-97CE-33AE-58A4-2FDA12DD58BC}"/>
              </a:ext>
            </a:extLst>
          </p:cNvPr>
          <p:cNvGraphicFramePr/>
          <p:nvPr>
            <p:extLst>
              <p:ext uri="{D42A27DB-BD31-4B8C-83A1-F6EECF244321}">
                <p14:modId xmlns:p14="http://schemas.microsoft.com/office/powerpoint/2010/main" val="1447867002"/>
              </p:ext>
            </p:extLst>
          </p:nvPr>
        </p:nvGraphicFramePr>
        <p:xfrm>
          <a:off x="2397273" y="826718"/>
          <a:ext cx="7648600" cy="584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0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188685" y="121536"/>
            <a:ext cx="11410416" cy="867327"/>
          </a:xfrm>
        </p:spPr>
        <p:style>
          <a:lnRef idx="2">
            <a:schemeClr val="accent2"/>
          </a:lnRef>
          <a:fillRef idx="1">
            <a:schemeClr val="lt1"/>
          </a:fillRef>
          <a:effectRef idx="0">
            <a:schemeClr val="accent2"/>
          </a:effectRef>
          <a:fontRef idx="minor">
            <a:schemeClr val="dk1"/>
          </a:fontRef>
        </p:style>
        <p:txBody>
          <a:bodyPr/>
          <a:lstStyle/>
          <a:p>
            <a:r>
              <a:rPr lang="en-GB" dirty="0"/>
              <a:t>Community Benefits</a:t>
            </a:r>
          </a:p>
        </p:txBody>
      </p:sp>
      <p:sp>
        <p:nvSpPr>
          <p:cNvPr id="5" name="TextBox 4">
            <a:extLst>
              <a:ext uri="{FF2B5EF4-FFF2-40B4-BE49-F238E27FC236}">
                <a16:creationId xmlns:a16="http://schemas.microsoft.com/office/drawing/2014/main" id="{B8EF82DF-2081-CABF-70B7-C6BDE48DA12C}"/>
              </a:ext>
            </a:extLst>
          </p:cNvPr>
          <p:cNvSpPr txBox="1"/>
          <p:nvPr/>
        </p:nvSpPr>
        <p:spPr>
          <a:xfrm>
            <a:off x="188686" y="1377170"/>
            <a:ext cx="11814629" cy="4935454"/>
          </a:xfrm>
          <a:prstGeom prst="rect">
            <a:avLst/>
          </a:prstGeom>
          <a:noFill/>
        </p:spPr>
        <p:txBody>
          <a:bodyPr wrap="square" rtlCol="0">
            <a:sp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Taken together, </a:t>
            </a:r>
            <a:r>
              <a:rPr lang="en-GB" sz="2400" dirty="0">
                <a:latin typeface="Calibri" panose="020F0502020204030204" pitchFamily="34" charset="0"/>
                <a:ea typeface="Calibri" panose="020F0502020204030204" pitchFamily="34" charset="0"/>
                <a:cs typeface="Times New Roman" panose="02020603050405020304" pitchFamily="18" charset="0"/>
              </a:rPr>
              <a:t>community hubs:-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Help build more cohesive and resilient communities</a:t>
            </a:r>
          </a:p>
          <a:p>
            <a:pPr marL="342900" indent="-342900">
              <a:lnSpc>
                <a:spcPct val="107000"/>
              </a:lnSpc>
              <a:spcAft>
                <a:spcPts val="8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Build better and more integrated services</a:t>
            </a:r>
          </a:p>
          <a:p>
            <a:pPr marL="342900" indent="-342900">
              <a:lnSpc>
                <a:spcPct val="107000"/>
              </a:lnSpc>
              <a:spcAft>
                <a:spcPts val="8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Transform existing, unused buildings</a:t>
            </a:r>
          </a:p>
          <a:p>
            <a:pPr marL="342900" lvl="0" indent="-342900">
              <a:lnSpc>
                <a:spcPct val="107000"/>
              </a:lnSpc>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Provide a focus for community-led regeneration.</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400" dirty="0">
                <a:latin typeface="Calibri" panose="020F0502020204030204" pitchFamily="34" charset="0"/>
                <a:cs typeface="Times New Roman" panose="02020603050405020304" pitchFamily="18" charset="0"/>
              </a:rPr>
              <a:t>However, building capacity requires community assets to be identified, then developed</a:t>
            </a:r>
          </a:p>
          <a:p>
            <a:endParaRPr lang="en-GB" sz="2400" dirty="0">
              <a:latin typeface="Calibri" panose="020F0502020204030204" pitchFamily="34" charset="0"/>
              <a:cs typeface="Times New Roman" panose="02020603050405020304" pitchFamily="18" charset="0"/>
            </a:endParaRPr>
          </a:p>
          <a:p>
            <a:pPr lvl="1"/>
            <a:r>
              <a:rPr lang="en-GB" sz="2400" i="1" dirty="0">
                <a:latin typeface="Calibri" panose="020F0502020204030204" pitchFamily="34" charset="0"/>
                <a:cs typeface="Times New Roman" panose="02020603050405020304" pitchFamily="18" charset="0"/>
              </a:rPr>
              <a:t>“Financial resources health, wellbeing, social connections, peoples' relationships with food, local foodscapes, community cohesiveness and community infrastructures are all assets that support and are needed for community self-organising.”</a:t>
            </a:r>
          </a:p>
        </p:txBody>
      </p:sp>
    </p:spTree>
    <p:extLst>
      <p:ext uri="{BB962C8B-B14F-4D97-AF65-F5344CB8AC3E}">
        <p14:creationId xmlns:p14="http://schemas.microsoft.com/office/powerpoint/2010/main" val="330461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B948-1B00-4D55-3EFC-10FD237E2B42}"/>
              </a:ext>
            </a:extLst>
          </p:cNvPr>
          <p:cNvSpPr>
            <a:spLocks noGrp="1"/>
          </p:cNvSpPr>
          <p:nvPr>
            <p:ph type="title"/>
          </p:nvPr>
        </p:nvSpPr>
        <p:spPr>
          <a:xfrm>
            <a:off x="298538" y="182563"/>
            <a:ext cx="5576169" cy="1325563"/>
          </a:xfrm>
        </p:spPr>
        <p:style>
          <a:lnRef idx="2">
            <a:schemeClr val="accent2"/>
          </a:lnRef>
          <a:fillRef idx="1">
            <a:schemeClr val="lt1"/>
          </a:fillRef>
          <a:effectRef idx="0">
            <a:schemeClr val="accent2"/>
          </a:effectRef>
          <a:fontRef idx="minor">
            <a:schemeClr val="dk1"/>
          </a:fontRef>
        </p:style>
        <p:txBody>
          <a:bodyPr>
            <a:normAutofit/>
          </a:bodyPr>
          <a:lstStyle/>
          <a:p>
            <a:r>
              <a:rPr lang="en-GB" dirty="0"/>
              <a:t>York’s Community Hubs</a:t>
            </a:r>
          </a:p>
        </p:txBody>
      </p:sp>
      <p:sp>
        <p:nvSpPr>
          <p:cNvPr id="3" name="Content Placeholder 2">
            <a:extLst>
              <a:ext uri="{FF2B5EF4-FFF2-40B4-BE49-F238E27FC236}">
                <a16:creationId xmlns:a16="http://schemas.microsoft.com/office/drawing/2014/main" id="{97A11F20-4126-91C4-A49E-AA4C2841FBE4}"/>
              </a:ext>
            </a:extLst>
          </p:cNvPr>
          <p:cNvSpPr>
            <a:spLocks noGrp="1"/>
          </p:cNvSpPr>
          <p:nvPr>
            <p:ph sz="half" idx="1"/>
          </p:nvPr>
        </p:nvSpPr>
        <p:spPr>
          <a:xfrm>
            <a:off x="350729" y="1825623"/>
            <a:ext cx="5669071" cy="4872625"/>
          </a:xfrm>
        </p:spPr>
        <p:txBody>
          <a:bodyPr>
            <a:normAutofit fontScale="25000" lnSpcReduction="20000"/>
          </a:bodyPr>
          <a:lstStyle/>
          <a:p>
            <a:pPr marL="34290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A priority for the Council for the past 5 years</a:t>
            </a:r>
          </a:p>
          <a:p>
            <a:pPr marL="34290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The delivery of each hub relied on a partners working together</a:t>
            </a:r>
          </a:p>
          <a:p>
            <a:pPr marL="34290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The community hubs provided a benefit for professionals, practitioners and service providers for their outreach work</a:t>
            </a:r>
          </a:p>
          <a:p>
            <a:pPr marL="342900" indent="-342900">
              <a:spcAft>
                <a:spcPts val="1000"/>
              </a:spcAft>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Each model is different as they are community led and needs based, but common ingredients linked to: Place, People, Purpose and Connectivity.</a:t>
            </a:r>
          </a:p>
          <a:p>
            <a:pPr marL="342900" indent="-342900">
              <a:spcAft>
                <a:spcPts val="1000"/>
              </a:spcAft>
              <a:buFont typeface="Symbol" panose="05050102010706020507" pitchFamily="18" charset="2"/>
              <a:buChar char=""/>
            </a:pPr>
            <a:r>
              <a:rPr lang="en-GB" sz="5600" dirty="0">
                <a:solidFill>
                  <a:schemeClr val="accent2"/>
                </a:solidFill>
                <a:latin typeface="Segoe UI" panose="020B0502040204020203" pitchFamily="34" charset="0"/>
                <a:cs typeface="Times New Roman" panose="02020603050405020304" pitchFamily="18" charset="0"/>
              </a:rPr>
              <a:t>A common theme of ALL the community hubs has been a basic food offer on a free or pay-as-you-feel basis i.e., cooked meals eaten in the venues and ‘food shops’.</a:t>
            </a:r>
          </a:p>
          <a:p>
            <a:pPr marL="0" indent="0">
              <a:lnSpc>
                <a:spcPct val="120000"/>
              </a:lnSpc>
              <a:spcAft>
                <a:spcPts val="1000"/>
              </a:spcAft>
              <a:buNone/>
            </a:pPr>
            <a:r>
              <a:rPr lang="en-GB" sz="5600" b="1" dirty="0">
                <a:effectLst/>
                <a:latin typeface="Segoe UI" panose="020B0502040204020203" pitchFamily="34" charset="0"/>
                <a:ea typeface="Times New Roman" panose="02020603050405020304" pitchFamily="18" charset="0"/>
                <a:cs typeface="Times New Roman" panose="02020603050405020304" pitchFamily="18" charset="0"/>
              </a:rPr>
              <a:t>Benefits</a:t>
            </a:r>
          </a:p>
          <a:p>
            <a:pPr marL="342900" indent="-342900">
              <a:spcAft>
                <a:spcPts val="1000"/>
              </a:spcAft>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Food helps form part of the welcome offer</a:t>
            </a:r>
          </a:p>
          <a:p>
            <a:pPr marL="342900" indent="-342900">
              <a:spcAft>
                <a:spcPts val="1000"/>
              </a:spcAft>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They help household finances go further</a:t>
            </a:r>
          </a:p>
          <a:p>
            <a:pPr marL="342900" indent="-342900">
              <a:spcAft>
                <a:spcPts val="1000"/>
              </a:spcAft>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They are creating a social setting where people can relax, feel supported by peer and the wider community. </a:t>
            </a:r>
          </a:p>
          <a:p>
            <a:pPr>
              <a:lnSpc>
                <a:spcPct val="120000"/>
              </a:lnSpc>
              <a:spcAft>
                <a:spcPts val="1000"/>
              </a:spcAft>
            </a:pPr>
            <a:endParaRPr lang="en-GB" sz="3800" dirty="0">
              <a:effectLst/>
              <a:latin typeface="Segoe UI" panose="020B0502040204020203" pitchFamily="34" charset="0"/>
              <a:ea typeface="Times New Roman" panose="02020603050405020304" pitchFamily="18" charset="0"/>
              <a:cs typeface="Times New Roman" panose="02020603050405020304" pitchFamily="18" charset="0"/>
            </a:endParaRPr>
          </a:p>
          <a:p>
            <a:pPr>
              <a:lnSpc>
                <a:spcPct val="120000"/>
              </a:lnSpc>
              <a:spcAft>
                <a:spcPts val="1000"/>
              </a:spcAft>
            </a:pPr>
            <a:endPar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indent="0">
              <a:lnSpc>
                <a:spcPct val="120000"/>
              </a:lnSpc>
              <a:spcAft>
                <a:spcPts val="1000"/>
              </a:spcAft>
              <a:buNone/>
            </a:pPr>
            <a:endParaRPr lang="en-GB" dirty="0"/>
          </a:p>
        </p:txBody>
      </p:sp>
      <p:sp>
        <p:nvSpPr>
          <p:cNvPr id="4" name="Content Placeholder 3">
            <a:extLst>
              <a:ext uri="{FF2B5EF4-FFF2-40B4-BE49-F238E27FC236}">
                <a16:creationId xmlns:a16="http://schemas.microsoft.com/office/drawing/2014/main" id="{E9A185E8-021C-E8C7-7C46-1017333C48AF}"/>
              </a:ext>
            </a:extLst>
          </p:cNvPr>
          <p:cNvSpPr>
            <a:spLocks noGrp="1"/>
          </p:cNvSpPr>
          <p:nvPr>
            <p:ph sz="half" idx="2"/>
          </p:nvPr>
        </p:nvSpPr>
        <p:spPr>
          <a:xfrm>
            <a:off x="6172200" y="1825625"/>
            <a:ext cx="5181600" cy="4872624"/>
          </a:xfrm>
        </p:spPr>
        <p:txBody>
          <a:bodyPr>
            <a:normAutofit fontScale="25000" lnSpcReduction="20000"/>
          </a:bodyPr>
          <a:lstStyle/>
          <a:p>
            <a:pPr marL="0" indent="0">
              <a:lnSpc>
                <a:spcPct val="120000"/>
              </a:lnSpc>
              <a:spcAft>
                <a:spcPts val="1000"/>
              </a:spcAft>
              <a:buNone/>
            </a:pPr>
            <a:r>
              <a:rPr lang="en-GB" sz="5600" b="1" dirty="0">
                <a:effectLst/>
                <a:latin typeface="Segoe UI" panose="020B0502040204020203" pitchFamily="34" charset="0"/>
                <a:ea typeface="Times New Roman" panose="02020603050405020304" pitchFamily="18" charset="0"/>
                <a:cs typeface="Times New Roman" panose="02020603050405020304" pitchFamily="18" charset="0"/>
              </a:rPr>
              <a:t>Positive outcomes recorded</a:t>
            </a:r>
          </a:p>
          <a:p>
            <a:pPr marL="342900" lvl="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Personal finance (benefits and budgeting advice)</a:t>
            </a:r>
          </a:p>
          <a:p>
            <a:pPr marL="342900" lvl="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Increased feelings of connectedness, confidence, wellbeing and giving people something to look forward to each week</a:t>
            </a:r>
          </a:p>
          <a:p>
            <a:pPr marL="342900" lvl="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Development of friendships</a:t>
            </a:r>
          </a:p>
          <a:p>
            <a:pPr marL="342900" lvl="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Peer support</a:t>
            </a:r>
          </a:p>
          <a:p>
            <a:pPr marL="342900" lvl="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Community networks</a:t>
            </a:r>
          </a:p>
          <a:p>
            <a:pPr marL="342900" lvl="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Greater resilience for individuals</a:t>
            </a:r>
          </a:p>
          <a:p>
            <a:pPr marL="0" lvl="0" indent="0">
              <a:buNone/>
            </a:pPr>
            <a:r>
              <a:rPr lang="en-GB" sz="5600" b="1" dirty="0">
                <a:latin typeface="Segoe UI" panose="020B0502040204020203" pitchFamily="34" charset="0"/>
                <a:cs typeface="Times New Roman" panose="02020603050405020304" pitchFamily="18" charset="0"/>
              </a:rPr>
              <a:t>Good practice</a:t>
            </a:r>
          </a:p>
          <a:p>
            <a:pPr marL="34290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By aligning the Citizens Advice York budgeting café initiative with the community hub offer CAY were able to support more than 200 clients with over 380 issues resulting in excess of £210,000 income gain</a:t>
            </a:r>
          </a:p>
          <a:p>
            <a:pPr marL="34290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Training was provided to support volunteering, healthy eating, budgeting and employment readiness</a:t>
            </a:r>
          </a:p>
          <a:p>
            <a:pPr marL="0" indent="0">
              <a:buNone/>
            </a:pPr>
            <a:r>
              <a:rPr lang="en-GB" sz="5600" b="1" dirty="0">
                <a:latin typeface="Segoe UI" panose="020B0502040204020203" pitchFamily="34" charset="0"/>
                <a:cs typeface="Times New Roman" panose="02020603050405020304" pitchFamily="18" charset="0"/>
              </a:rPr>
              <a:t>Future?</a:t>
            </a:r>
          </a:p>
          <a:p>
            <a:pPr marL="34290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New types of hub are evolving</a:t>
            </a:r>
          </a:p>
          <a:p>
            <a:pPr marL="342900" indent="-342900">
              <a:buFont typeface="Symbol" panose="05050102010706020507" pitchFamily="18" charset="2"/>
              <a:buChar char=""/>
            </a:pPr>
            <a:r>
              <a:rPr lang="en-GB" sz="5600" dirty="0">
                <a:latin typeface="Segoe UI" panose="020B0502040204020203" pitchFamily="34" charset="0"/>
                <a:cs typeface="Times New Roman" panose="02020603050405020304" pitchFamily="18" charset="0"/>
              </a:rPr>
              <a:t>Good Place Network could nurture peer support amongst hubs </a:t>
            </a:r>
          </a:p>
          <a:p>
            <a:pPr marL="342900" lvl="0" indent="-342900">
              <a:buFont typeface="Symbol" panose="05050102010706020507" pitchFamily="18" charset="2"/>
              <a:buChar char=""/>
            </a:pPr>
            <a:endParaRPr lang="en-GB" sz="5600" dirty="0">
              <a:latin typeface="Segoe UI" panose="020B0502040204020203" pitchFamily="34" charset="0"/>
              <a:cs typeface="Times New Roman" panose="02020603050405020304" pitchFamily="18" charset="0"/>
            </a:endParaRPr>
          </a:p>
          <a:p>
            <a:pPr>
              <a:lnSpc>
                <a:spcPct val="120000"/>
              </a:lnSpc>
              <a:spcAft>
                <a:spcPts val="1000"/>
              </a:spcAft>
            </a:pPr>
            <a:endParaRPr lang="en-GB" sz="5600" dirty="0">
              <a:latin typeface="Segoe UI" panose="020B0502040204020203" pitchFamily="34" charset="0"/>
              <a:cs typeface="Times New Roman" panose="02020603050405020304" pitchFamily="18" charset="0"/>
            </a:endParaRPr>
          </a:p>
          <a:p>
            <a:pPr>
              <a:lnSpc>
                <a:spcPct val="120000"/>
              </a:lnSpc>
              <a:spcAft>
                <a:spcPts val="1000"/>
              </a:spcAft>
            </a:pPr>
            <a:endParaRPr lang="en-GB" sz="5600" dirty="0">
              <a:latin typeface="Segoe UI" panose="020B0502040204020203" pitchFamily="34" charset="0"/>
              <a:cs typeface="Times New Roman" panose="02020603050405020304" pitchFamily="18" charset="0"/>
            </a:endParaRPr>
          </a:p>
          <a:p>
            <a:endParaRPr lang="en-GB" sz="1400" dirty="0"/>
          </a:p>
        </p:txBody>
      </p:sp>
      <p:sp>
        <p:nvSpPr>
          <p:cNvPr id="5" name="Speech Bubble: Oval 4">
            <a:extLst>
              <a:ext uri="{FF2B5EF4-FFF2-40B4-BE49-F238E27FC236}">
                <a16:creationId xmlns:a16="http://schemas.microsoft.com/office/drawing/2014/main" id="{7085E874-46D4-EE01-886C-09FE70755B48}"/>
              </a:ext>
            </a:extLst>
          </p:cNvPr>
          <p:cNvSpPr/>
          <p:nvPr/>
        </p:nvSpPr>
        <p:spPr>
          <a:xfrm>
            <a:off x="6635663" y="1"/>
            <a:ext cx="5334000" cy="1690688"/>
          </a:xfrm>
          <a:prstGeom prst="wedgeEllipseCallout">
            <a:avLst>
              <a:gd name="adj1" fmla="val -23181"/>
              <a:gd name="adj2" fmla="val 52917"/>
            </a:avLst>
          </a:prstGeom>
        </p:spPr>
        <p:style>
          <a:lnRef idx="2">
            <a:schemeClr val="accent2"/>
          </a:lnRef>
          <a:fillRef idx="1">
            <a:schemeClr val="lt1"/>
          </a:fillRef>
          <a:effectRef idx="0">
            <a:schemeClr val="accent2"/>
          </a:effectRef>
          <a:fontRef idx="minor">
            <a:schemeClr val="dk1"/>
          </a:fontRef>
        </p:style>
        <p:txBody>
          <a:bodyPr rtlCol="0" anchor="ctr"/>
          <a:lstStyle/>
          <a:p>
            <a:pPr marL="228600">
              <a:lnSpc>
                <a:spcPct val="120000"/>
              </a:lnSpc>
              <a:spcAft>
                <a:spcPts val="1000"/>
              </a:spcAft>
            </a:pPr>
            <a:r>
              <a:rPr lang="en-GB" sz="1400" i="1" dirty="0">
                <a:effectLst/>
                <a:latin typeface="Segoe UI" panose="020B0502040204020203" pitchFamily="34" charset="0"/>
                <a:ea typeface="Times New Roman" panose="02020603050405020304" pitchFamily="18" charset="0"/>
                <a:cs typeface="Times New Roman" panose="02020603050405020304" pitchFamily="18" charset="0"/>
              </a:rPr>
              <a:t>‘Food has been a very important element of the current community hubs and having a food offer requires good basic kitchen facilities and trained volunteers’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5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5370286" y="87683"/>
            <a:ext cx="6653590" cy="697670"/>
          </a:xfrm>
        </p:spPr>
        <p:style>
          <a:lnRef idx="2">
            <a:schemeClr val="accent2"/>
          </a:lnRef>
          <a:fillRef idx="1">
            <a:schemeClr val="lt1"/>
          </a:fillRef>
          <a:effectRef idx="0">
            <a:schemeClr val="accent2"/>
          </a:effectRef>
          <a:fontRef idx="minor">
            <a:schemeClr val="dk1"/>
          </a:fontRef>
        </p:style>
        <p:txBody>
          <a:bodyPr anchor="b">
            <a:noAutofit/>
          </a:bodyPr>
          <a:lstStyle/>
          <a:p>
            <a:r>
              <a:rPr lang="en-GB" sz="2400" b="1" dirty="0">
                <a:effectLst/>
                <a:latin typeface="Calibri" panose="020F0502020204030204" pitchFamily="34" charset="0"/>
                <a:ea typeface="Calibri" panose="020F0502020204030204" pitchFamily="34" charset="0"/>
                <a:cs typeface="Calibri" panose="020F0502020204030204" pitchFamily="34" charset="0"/>
              </a:rPr>
              <a:t>Red Tower CIC, York – the role of a community hub in helping to tackle holiday hunger</a:t>
            </a:r>
            <a:endParaRPr lang="en-GB" sz="2400" dirty="0"/>
          </a:p>
        </p:txBody>
      </p:sp>
      <p:pic>
        <p:nvPicPr>
          <p:cNvPr id="5" name="Picture 4" descr="A group of people sitting at tables&#10;&#10;Description automatically generated with low confidence">
            <a:extLst>
              <a:ext uri="{FF2B5EF4-FFF2-40B4-BE49-F238E27FC236}">
                <a16:creationId xmlns:a16="http://schemas.microsoft.com/office/drawing/2014/main" id="{8616A638-A001-83C7-02A7-223C27FF3DEF}"/>
              </a:ext>
            </a:extLst>
          </p:cNvPr>
          <p:cNvPicPr>
            <a:picLocks noChangeAspect="1"/>
          </p:cNvPicPr>
          <p:nvPr/>
        </p:nvPicPr>
        <p:blipFill rotWithShape="1">
          <a:blip r:embed="rId3">
            <a:extLst>
              <a:ext uri="{28A0092B-C50C-407E-A947-70E740481C1C}">
                <a14:useLocalDpi xmlns:a14="http://schemas.microsoft.com/office/drawing/2010/main" val="0"/>
              </a:ext>
            </a:extLst>
          </a:blip>
          <a:srcRect l="16445" r="16874" b="1"/>
          <a:stretch/>
        </p:blipFill>
        <p:spPr>
          <a:xfrm>
            <a:off x="348345" y="684382"/>
            <a:ext cx="4915231" cy="552835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5361819" y="876822"/>
            <a:ext cx="6662057" cy="5723604"/>
          </a:xfrm>
        </p:spPr>
        <p:txBody>
          <a:bodyPr>
            <a:normAutofit fontScale="92500" lnSpcReduction="20000"/>
          </a:bodyPr>
          <a:lstStyle/>
          <a:p>
            <a:pPr marL="0" lvl="0" indent="0">
              <a:buNone/>
            </a:pPr>
            <a:r>
              <a:rPr lang="en-GB" sz="1800" dirty="0">
                <a:effectLst/>
                <a:latin typeface="Segoe UI" panose="020B0502040204020203" pitchFamily="34" charset="0"/>
                <a:ea typeface="Times New Roman" panose="02020603050405020304" pitchFamily="18" charset="0"/>
              </a:rPr>
              <a:t>The model comprised: 1 project manager with volunteers and a cafe (open every Monday for 7 weeks) with fresh food / lunches for every child and baked goods donated  with advice on healthy amounts, plus teas/coffees/juices and a Pay As You feel PAYF signs / donations box (takings used to cover overheads). </a:t>
            </a:r>
          </a:p>
          <a:p>
            <a:pPr marL="0" lvl="0" indent="0">
              <a:buNone/>
            </a:pPr>
            <a:r>
              <a:rPr lang="en-GB" sz="1800" dirty="0">
                <a:effectLst/>
                <a:latin typeface="Segoe UI" panose="020B0502040204020203" pitchFamily="34" charset="0"/>
                <a:ea typeface="Times New Roman" panose="02020603050405020304" pitchFamily="18" charset="0"/>
              </a:rPr>
              <a:t>There was also a Food 4u Shop operated upstairs (produce that couldn't be made into lunches) for people to take a bag of groceries home (£1 suggested donation per bag) </a:t>
            </a:r>
            <a:endParaRPr lang="en-GB" sz="1800" dirty="0">
              <a:latin typeface="Segoe UI" panose="020B0502040204020203" pitchFamily="34" charset="0"/>
              <a:ea typeface="Calibri" panose="020F0502020204030204" pitchFamily="34" charset="0"/>
            </a:endParaRPr>
          </a:p>
          <a:p>
            <a:pPr marL="0" lvl="0" indent="0">
              <a:buNone/>
            </a:pPr>
            <a:endParaRPr lang="en-GB" sz="1300" dirty="0">
              <a:latin typeface="Segoe UI" panose="020B0502040204020203" pitchFamily="34" charset="0"/>
              <a:ea typeface="Calibri" panose="020F0502020204030204" pitchFamily="34" charset="0"/>
            </a:endParaRPr>
          </a:p>
          <a:p>
            <a:pPr marL="0" lvl="0" indent="0">
              <a:buNone/>
            </a:pPr>
            <a:r>
              <a:rPr lang="en-GB" sz="1800" dirty="0">
                <a:latin typeface="Segoe UI" panose="020B0502040204020203" pitchFamily="34" charset="0"/>
                <a:ea typeface="Calibri" panose="020F0502020204030204" pitchFamily="34" charset="0"/>
              </a:rPr>
              <a:t>Research identified these aspects of this holiday support programme to be effective.</a:t>
            </a:r>
            <a:endParaRPr lang="en-GB" sz="1800" dirty="0">
              <a:effectLst/>
              <a:latin typeface="Segoe UI" panose="020B0502040204020203" pitchFamily="34" charset="0"/>
              <a:ea typeface="Calibri" panose="020F0502020204030204" pitchFamily="34" charset="0"/>
            </a:endParaRP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rPr>
              <a:t>Outdoor well-being: The garden was enjoyed by customers young and old every week; children literally dancing in the rain.</a:t>
            </a:r>
            <a:endParaRPr lang="en-GB" sz="1800" dirty="0">
              <a:effectLst/>
              <a:latin typeface="Calibri" panose="020F0502020204030204" pitchFamily="34" charset="0"/>
              <a:ea typeface="Calibri" panose="020F0502020204030204" pitchFamily="34" charset="0"/>
            </a:endParaRP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rPr>
              <a:t>Inclusion: Elder neighbours enjoyed a sit-down,</a:t>
            </a:r>
            <a:r>
              <a:rPr lang="en-GB" sz="1800" dirty="0">
                <a:latin typeface="Segoe UI" panose="020B0502040204020203" pitchFamily="34" charset="0"/>
                <a:ea typeface="Calibri" panose="020F0502020204030204" pitchFamily="34" charset="0"/>
              </a:rPr>
              <a:t> </a:t>
            </a:r>
            <a:r>
              <a:rPr lang="en-GB" sz="1800" dirty="0">
                <a:effectLst/>
                <a:latin typeface="Segoe UI" panose="020B0502040204020203" pitchFamily="34" charset="0"/>
                <a:ea typeface="Calibri" panose="020F0502020204030204" pitchFamily="34" charset="0"/>
              </a:rPr>
              <a:t>neighbours who had not been keen on the project to begin with, came to eat at the cafe by the end; People of minority ethnic origin also came. </a:t>
            </a:r>
            <a:endParaRPr lang="en-GB" sz="1800" dirty="0">
              <a:effectLst/>
              <a:latin typeface="Calibri" panose="020F0502020204030204" pitchFamily="34" charset="0"/>
              <a:ea typeface="Calibri" panose="020F0502020204030204" pitchFamily="34" charset="0"/>
            </a:endParaRP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rPr>
              <a:t>Alleviating hunger: There was enough tasty, varied food for everyone, volunteers included, every week. </a:t>
            </a:r>
            <a:endParaRPr lang="en-GB" sz="1800" dirty="0">
              <a:effectLst/>
              <a:latin typeface="Calibri" panose="020F0502020204030204" pitchFamily="34" charset="0"/>
              <a:ea typeface="Calibri" panose="020F0502020204030204" pitchFamily="34" charset="0"/>
            </a:endParaRP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rPr>
              <a:t>Zero-Waste: In total approx. 785kg of food was intercepted before being sent to landfill and waste collected for proper disposal by a local compost expert.</a:t>
            </a:r>
            <a:endParaRPr lang="en-GB" sz="1800" dirty="0">
              <a:effectLst/>
              <a:latin typeface="Calibri" panose="020F0502020204030204" pitchFamily="34" charset="0"/>
              <a:ea typeface="Calibri" panose="020F0502020204030204" pitchFamily="34" charset="0"/>
            </a:endParaRP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rPr>
              <a:t>Volunteer experience: 1 intern, 1 coordinator, 2 staff from the CIC and 13 other volunteers repeatedly contributed their time, resources and enthusiasm. They appeared to benefit, get along well and enjoy it. </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390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193606" y="0"/>
            <a:ext cx="7121594" cy="1101493"/>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3700" b="1" dirty="0">
                <a:effectLst/>
                <a:latin typeface="Segoe UI" panose="020B0502040204020203" pitchFamily="34" charset="0"/>
                <a:ea typeface="Times New Roman" panose="02020603050405020304" pitchFamily="18" charset="0"/>
              </a:rPr>
              <a:t>Enfield community hubs with integrated food pantry</a:t>
            </a:r>
            <a:endParaRPr lang="en-GB" sz="3700" dirty="0"/>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193606" y="1364540"/>
            <a:ext cx="6993913" cy="5224946"/>
          </a:xfrm>
        </p:spPr>
        <p:txBody>
          <a:bodyPr>
            <a:normAutofit fontScale="92500" lnSpcReduction="20000"/>
          </a:bodyPr>
          <a:lstStyle/>
          <a:p>
            <a:pPr>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The community hubs are designed to allow private conversations, so people feel comfortable to talk about their lives. There are also areas where children can entertain themselves. As part of the council’s, </a:t>
            </a:r>
            <a:r>
              <a:rPr lang="en-GB" sz="1800" u="none" strike="noStrike" dirty="0">
                <a:effectLst/>
                <a:latin typeface="Segoe UI" panose="020B0502040204020203" pitchFamily="34" charset="0"/>
                <a:ea typeface="Times New Roman" panose="02020603050405020304" pitchFamily="18" charset="0"/>
                <a:cs typeface="Times New Roman" panose="02020603050405020304" pitchFamily="18" charset="0"/>
                <a:hlinkClick r:id="rId3"/>
              </a:rPr>
              <a:t>Early help for all strategy</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the hubs also help as an access point to then support vulnerable residents with complex needs to find solutions to their problems before they escalate.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The direct services work alongside one another including food pantry and employment and skills support, and referrals to other support as needed, such as welfare and debt advice.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This is an example of a </a:t>
            </a: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community hub that has an integrated food pantry model</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which helps residents with accessing healthier foods, such as fresh fruit and vegetables, by offering members heavily discounted shopping.</a:t>
            </a:r>
          </a:p>
          <a:p>
            <a:pPr>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The pantry also offers support with access to welfare, debt management, and employment and skills training. The aim is to address food poverty and healthy eating issues at a basic level and prevent escalation into more complex needs.</a:t>
            </a:r>
          </a:p>
          <a:p>
            <a:pPr>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The pantry operates via referrals from the Welfare Advice and Debt Support Team. If residents feel they may be eligible for membership, they are encouraged to visit the community hubs where they can receive support to access the pantry</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descr="A picture containing text, floor, indoor, building&#10;&#10;Description automatically generated">
            <a:extLst>
              <a:ext uri="{FF2B5EF4-FFF2-40B4-BE49-F238E27FC236}">
                <a16:creationId xmlns:a16="http://schemas.microsoft.com/office/drawing/2014/main" id="{862C1A2B-6047-CE68-0C1F-7EDAA4329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628" y="1719748"/>
            <a:ext cx="4049213" cy="2631989"/>
          </a:xfrm>
          <a:prstGeom prst="rect">
            <a:avLst/>
          </a:prstGeom>
        </p:spPr>
      </p:pic>
      <p:graphicFrame>
        <p:nvGraphicFramePr>
          <p:cNvPr id="4" name="Table 4">
            <a:extLst>
              <a:ext uri="{FF2B5EF4-FFF2-40B4-BE49-F238E27FC236}">
                <a16:creationId xmlns:a16="http://schemas.microsoft.com/office/drawing/2014/main" id="{794D0714-CB36-1BD1-E6EE-233F8CE265DE}"/>
              </a:ext>
            </a:extLst>
          </p:cNvPr>
          <p:cNvGraphicFramePr>
            <a:graphicFrameLocks noGrp="1"/>
          </p:cNvGraphicFramePr>
          <p:nvPr>
            <p:extLst>
              <p:ext uri="{D42A27DB-BD31-4B8C-83A1-F6EECF244321}">
                <p14:modId xmlns:p14="http://schemas.microsoft.com/office/powerpoint/2010/main" val="153671623"/>
              </p:ext>
            </p:extLst>
          </p:nvPr>
        </p:nvGraphicFramePr>
        <p:xfrm>
          <a:off x="7187519" y="4923134"/>
          <a:ext cx="4810875" cy="1363469"/>
        </p:xfrm>
        <a:graphic>
          <a:graphicData uri="http://schemas.openxmlformats.org/drawingml/2006/table">
            <a:tbl>
              <a:tblPr firstRow="1" bandRow="1">
                <a:tableStyleId>{5C22544A-7EE6-4342-B048-85BDC9FD1C3A}</a:tableStyleId>
              </a:tblPr>
              <a:tblGrid>
                <a:gridCol w="1213786">
                  <a:extLst>
                    <a:ext uri="{9D8B030D-6E8A-4147-A177-3AD203B41FA5}">
                      <a16:colId xmlns:a16="http://schemas.microsoft.com/office/drawing/2014/main" val="3987114898"/>
                    </a:ext>
                  </a:extLst>
                </a:gridCol>
                <a:gridCol w="1213786">
                  <a:extLst>
                    <a:ext uri="{9D8B030D-6E8A-4147-A177-3AD203B41FA5}">
                      <a16:colId xmlns:a16="http://schemas.microsoft.com/office/drawing/2014/main" val="2811509866"/>
                    </a:ext>
                  </a:extLst>
                </a:gridCol>
                <a:gridCol w="1317540">
                  <a:extLst>
                    <a:ext uri="{9D8B030D-6E8A-4147-A177-3AD203B41FA5}">
                      <a16:colId xmlns:a16="http://schemas.microsoft.com/office/drawing/2014/main" val="3358611000"/>
                    </a:ext>
                  </a:extLst>
                </a:gridCol>
                <a:gridCol w="1065763">
                  <a:extLst>
                    <a:ext uri="{9D8B030D-6E8A-4147-A177-3AD203B41FA5}">
                      <a16:colId xmlns:a16="http://schemas.microsoft.com/office/drawing/2014/main" val="2410954687"/>
                    </a:ext>
                  </a:extLst>
                </a:gridCol>
              </a:tblGrid>
              <a:tr h="1363469">
                <a:tc>
                  <a:txBody>
                    <a:bodyPr/>
                    <a:lstStyle/>
                    <a:p>
                      <a:pPr>
                        <a:lnSpc>
                          <a:spcPct val="120000"/>
                        </a:lnSpc>
                        <a:spcAft>
                          <a:spcPts val="1000"/>
                        </a:spcAft>
                      </a:pPr>
                      <a:r>
                        <a:rPr lang="en-GB" sz="1700" dirty="0">
                          <a:effectLst/>
                          <a:latin typeface="Segoe UI" panose="020B0502040204020203" pitchFamily="34" charset="0"/>
                          <a:ea typeface="Calibri" panose="020F0502020204030204" pitchFamily="34" charset="0"/>
                          <a:cs typeface="Times New Roman" panose="02020603050405020304" pitchFamily="18" charset="0"/>
                        </a:rPr>
                        <a:t>Help with money</a:t>
                      </a:r>
                      <a:endParaRPr lang="en-GB"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683" marR="79683" marT="39842" marB="39842"/>
                </a:tc>
                <a:tc>
                  <a:txBody>
                    <a:bodyPr/>
                    <a:lstStyle/>
                    <a:p>
                      <a:pPr>
                        <a:lnSpc>
                          <a:spcPct val="120000"/>
                        </a:lnSpc>
                        <a:spcAft>
                          <a:spcPts val="1000"/>
                        </a:spcAft>
                      </a:pPr>
                      <a:r>
                        <a:rPr lang="en-GB" sz="1700" dirty="0">
                          <a:effectLst/>
                          <a:latin typeface="Segoe UI" panose="020B0502040204020203" pitchFamily="34" charset="0"/>
                          <a:ea typeface="Calibri" panose="020F0502020204030204" pitchFamily="34" charset="0"/>
                          <a:cs typeface="Times New Roman" panose="02020603050405020304" pitchFamily="18" charset="0"/>
                        </a:rPr>
                        <a:t>Help with jobs and skills</a:t>
                      </a:r>
                      <a:endParaRPr lang="en-GB"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683" marR="79683" marT="39842" marB="39842"/>
                </a:tc>
                <a:tc>
                  <a:txBody>
                    <a:bodyPr/>
                    <a:lstStyle/>
                    <a:p>
                      <a:pPr>
                        <a:lnSpc>
                          <a:spcPct val="120000"/>
                        </a:lnSpc>
                        <a:spcAft>
                          <a:spcPts val="1000"/>
                        </a:spcAft>
                      </a:pPr>
                      <a:r>
                        <a:rPr lang="en-GB" sz="1700">
                          <a:effectLst/>
                          <a:latin typeface="Segoe UI" panose="020B0502040204020203" pitchFamily="34" charset="0"/>
                          <a:ea typeface="Calibri" panose="020F0502020204030204" pitchFamily="34" charset="0"/>
                          <a:cs typeface="Times New Roman" panose="02020603050405020304" pitchFamily="18" charset="0"/>
                        </a:rPr>
                        <a:t>Help with health and wellbeing</a:t>
                      </a:r>
                      <a:endParaRPr lang="en-GB"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79683" marR="79683" marT="39842" marB="39842"/>
                </a:tc>
                <a:tc>
                  <a:txBody>
                    <a:bodyPr/>
                    <a:lstStyle/>
                    <a:p>
                      <a:pPr>
                        <a:lnSpc>
                          <a:spcPct val="120000"/>
                        </a:lnSpc>
                        <a:spcAft>
                          <a:spcPts val="1000"/>
                        </a:spcAft>
                      </a:pPr>
                      <a:r>
                        <a:rPr lang="en-GB" sz="1700" dirty="0">
                          <a:effectLst/>
                          <a:latin typeface="Segoe UI" panose="020B0502040204020203" pitchFamily="34" charset="0"/>
                          <a:ea typeface="Calibri" panose="020F0502020204030204" pitchFamily="34" charset="0"/>
                          <a:cs typeface="Times New Roman" panose="02020603050405020304" pitchFamily="18" charset="0"/>
                        </a:rPr>
                        <a:t>Help with housing stability</a:t>
                      </a:r>
                      <a:endParaRPr lang="en-GB"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683" marR="79683" marT="39842" marB="39842"/>
                </a:tc>
                <a:extLst>
                  <a:ext uri="{0D108BD9-81ED-4DB2-BD59-A6C34878D82A}">
                    <a16:rowId xmlns:a16="http://schemas.microsoft.com/office/drawing/2014/main" val="941970772"/>
                  </a:ext>
                </a:extLst>
              </a:tr>
            </a:tbl>
          </a:graphicData>
        </a:graphic>
      </p:graphicFrame>
    </p:spTree>
    <p:extLst>
      <p:ext uri="{BB962C8B-B14F-4D97-AF65-F5344CB8AC3E}">
        <p14:creationId xmlns:p14="http://schemas.microsoft.com/office/powerpoint/2010/main" val="2057296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2726</Words>
  <Application>Microsoft Office PowerPoint</Application>
  <PresentationFormat>Widescreen</PresentationFormat>
  <Paragraphs>203</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Segoe UI</vt:lpstr>
      <vt:lpstr>Symbol</vt:lpstr>
      <vt:lpstr>Wingdings</vt:lpstr>
      <vt:lpstr>Office Theme</vt:lpstr>
      <vt:lpstr>PowerPoint Presentation</vt:lpstr>
      <vt:lpstr>Definition</vt:lpstr>
      <vt:lpstr>Characteristics: ‘community hubs are…’</vt:lpstr>
      <vt:lpstr>Outcomes</vt:lpstr>
      <vt:lpstr>Success Factors </vt:lpstr>
      <vt:lpstr>Community Benefits</vt:lpstr>
      <vt:lpstr>York’s Community Hubs</vt:lpstr>
      <vt:lpstr>Red Tower CIC, York – the role of a community hub in helping to tackle holiday hunger</vt:lpstr>
      <vt:lpstr>Enfield community hubs with integrated food pantry</vt:lpstr>
      <vt:lpstr>The Bread-and-Butter Thing - a community-led food club and hub network</vt:lpstr>
      <vt:lpstr>Merits and drawbacks </vt:lpstr>
      <vt:lpstr>Questions Arising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Rhodes</dc:creator>
  <cp:lastModifiedBy>Alan Graver</cp:lastModifiedBy>
  <cp:revision>39</cp:revision>
  <dcterms:created xsi:type="dcterms:W3CDTF">2022-10-06T10:00:05Z</dcterms:created>
  <dcterms:modified xsi:type="dcterms:W3CDTF">2022-12-22T11:14:56Z</dcterms:modified>
</cp:coreProperties>
</file>