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44"/>
  </p:notesMasterIdLst>
  <p:sldIdLst>
    <p:sldId id="3825" r:id="rId5"/>
    <p:sldId id="3861" r:id="rId6"/>
    <p:sldId id="3844" r:id="rId7"/>
    <p:sldId id="3870" r:id="rId8"/>
    <p:sldId id="3871" r:id="rId9"/>
    <p:sldId id="3872" r:id="rId10"/>
    <p:sldId id="3863" r:id="rId11"/>
    <p:sldId id="3864" r:id="rId12"/>
    <p:sldId id="3865" r:id="rId13"/>
    <p:sldId id="3845" r:id="rId14"/>
    <p:sldId id="3847" r:id="rId15"/>
    <p:sldId id="3846" r:id="rId16"/>
    <p:sldId id="3835" r:id="rId17"/>
    <p:sldId id="3826" r:id="rId18"/>
    <p:sldId id="3839" r:id="rId19"/>
    <p:sldId id="3848" r:id="rId20"/>
    <p:sldId id="3840" r:id="rId21"/>
    <p:sldId id="3842" r:id="rId22"/>
    <p:sldId id="3843" r:id="rId23"/>
    <p:sldId id="3841" r:id="rId24"/>
    <p:sldId id="3836" r:id="rId25"/>
    <p:sldId id="3849" r:id="rId26"/>
    <p:sldId id="3850" r:id="rId27"/>
    <p:sldId id="3851" r:id="rId28"/>
    <p:sldId id="3852" r:id="rId29"/>
    <p:sldId id="3853" r:id="rId30"/>
    <p:sldId id="3854" r:id="rId31"/>
    <p:sldId id="3855" r:id="rId32"/>
    <p:sldId id="3856" r:id="rId33"/>
    <p:sldId id="3862" r:id="rId34"/>
    <p:sldId id="3857" r:id="rId35"/>
    <p:sldId id="3858" r:id="rId36"/>
    <p:sldId id="3859" r:id="rId37"/>
    <p:sldId id="3860" r:id="rId38"/>
    <p:sldId id="3866" r:id="rId39"/>
    <p:sldId id="3867" r:id="rId40"/>
    <p:sldId id="3868" r:id="rId41"/>
    <p:sldId id="3869" r:id="rId42"/>
    <p:sldId id="383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625" autoAdjust="0"/>
  </p:normalViewPr>
  <p:slideViewPr>
    <p:cSldViewPr snapToGrid="0">
      <p:cViewPr varScale="1">
        <p:scale>
          <a:sx n="78" d="100"/>
          <a:sy n="78" d="100"/>
        </p:scale>
        <p:origin x="1812" y="90"/>
      </p:cViewPr>
      <p:guideLst>
        <p:guide orient="horz" pos="1200"/>
        <p:guide orient="horz" pos="3408"/>
        <p:guide pos="6936"/>
        <p:guide pos="7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CA2EC-A328-40E1-9027-C99DD264088A}"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GB"/>
        </a:p>
      </dgm:t>
    </dgm:pt>
    <dgm:pt modelId="{A084C464-D4A3-489B-80B0-303739230A0B}">
      <dgm:prSet phldrT="[Text]"/>
      <dgm:spPr/>
      <dgm:t>
        <a:bodyPr/>
        <a:lstStyle/>
        <a:p>
          <a:r>
            <a:rPr lang="en-GB" dirty="0"/>
            <a:t>Language matters</a:t>
          </a:r>
        </a:p>
      </dgm:t>
    </dgm:pt>
    <dgm:pt modelId="{43AFDEA5-C22D-4C34-B46E-B63C272FD5F3}" type="parTrans" cxnId="{151D844C-B0F0-4ADD-BAC6-98524768372D}">
      <dgm:prSet/>
      <dgm:spPr/>
      <dgm:t>
        <a:bodyPr/>
        <a:lstStyle/>
        <a:p>
          <a:endParaRPr lang="en-GB"/>
        </a:p>
      </dgm:t>
    </dgm:pt>
    <dgm:pt modelId="{1D01A401-EBDD-43CD-B7EA-9678175ECF69}" type="sibTrans" cxnId="{151D844C-B0F0-4ADD-BAC6-98524768372D}">
      <dgm:prSet/>
      <dgm:spPr/>
      <dgm:t>
        <a:bodyPr/>
        <a:lstStyle/>
        <a:p>
          <a:endParaRPr lang="en-GB"/>
        </a:p>
      </dgm:t>
    </dgm:pt>
    <dgm:pt modelId="{5BB3F17C-D262-41C4-A4B4-9DF596C35F39}">
      <dgm:prSet phldrT="[Text]"/>
      <dgm:spPr/>
      <dgm:t>
        <a:bodyPr/>
        <a:lstStyle/>
        <a:p>
          <a:r>
            <a:rPr lang="en-GB" b="1" i="0" dirty="0">
              <a:solidFill>
                <a:srgbClr val="000000"/>
              </a:solidFill>
              <a:effectLst/>
              <a:latin typeface="Inter"/>
            </a:rPr>
            <a:t>Hunger</a:t>
          </a:r>
          <a:endParaRPr lang="en-GB" dirty="0"/>
        </a:p>
      </dgm:t>
    </dgm:pt>
    <dgm:pt modelId="{61B9E225-B9D1-4539-839B-ACCCED03D7F1}" type="parTrans" cxnId="{AE484D33-273F-4575-9017-3907E27CC8E9}">
      <dgm:prSet/>
      <dgm:spPr/>
      <dgm:t>
        <a:bodyPr/>
        <a:lstStyle/>
        <a:p>
          <a:endParaRPr lang="en-GB"/>
        </a:p>
      </dgm:t>
    </dgm:pt>
    <dgm:pt modelId="{DAE8201F-4290-4EAB-8A4B-3C1CC9B2F3E4}" type="sibTrans" cxnId="{AE484D33-273F-4575-9017-3907E27CC8E9}">
      <dgm:prSet/>
      <dgm:spPr/>
      <dgm:t>
        <a:bodyPr/>
        <a:lstStyle/>
        <a:p>
          <a:endParaRPr lang="en-GB"/>
        </a:p>
      </dgm:t>
    </dgm:pt>
    <dgm:pt modelId="{C17D1F23-2F16-4179-BC65-90C31E75888E}">
      <dgm:prSet phldrT="[Text]"/>
      <dgm:spPr/>
      <dgm:t>
        <a:bodyPr/>
        <a:lstStyle/>
        <a:p>
          <a:r>
            <a:rPr lang="en-GB" b="1" i="0" dirty="0">
              <a:solidFill>
                <a:srgbClr val="000000"/>
              </a:solidFill>
              <a:effectLst/>
              <a:latin typeface="Inter"/>
            </a:rPr>
            <a:t>Food poverty</a:t>
          </a:r>
          <a:endParaRPr lang="en-GB" dirty="0"/>
        </a:p>
      </dgm:t>
    </dgm:pt>
    <dgm:pt modelId="{74E51B3F-779C-4193-99BD-3DE29C7C1FCC}" type="parTrans" cxnId="{83485385-C614-4130-A376-FA6561460314}">
      <dgm:prSet/>
      <dgm:spPr/>
      <dgm:t>
        <a:bodyPr/>
        <a:lstStyle/>
        <a:p>
          <a:endParaRPr lang="en-GB"/>
        </a:p>
      </dgm:t>
    </dgm:pt>
    <dgm:pt modelId="{97B16D8C-3318-4A7B-86AA-7FC9E432730C}" type="sibTrans" cxnId="{83485385-C614-4130-A376-FA6561460314}">
      <dgm:prSet/>
      <dgm:spPr/>
      <dgm:t>
        <a:bodyPr/>
        <a:lstStyle/>
        <a:p>
          <a:endParaRPr lang="en-GB"/>
        </a:p>
      </dgm:t>
    </dgm:pt>
    <dgm:pt modelId="{F43B5A09-869B-4908-84A9-D7C0DC781B36}">
      <dgm:prSet phldrT="[Text]"/>
      <dgm:spPr/>
      <dgm:t>
        <a:bodyPr/>
        <a:lstStyle/>
        <a:p>
          <a:r>
            <a:rPr lang="en-GB" b="1" i="0" dirty="0">
              <a:solidFill>
                <a:srgbClr val="000000"/>
              </a:solidFill>
              <a:effectLst/>
              <a:latin typeface="Inter"/>
            </a:rPr>
            <a:t>Food access</a:t>
          </a:r>
          <a:endParaRPr lang="en-GB" dirty="0"/>
        </a:p>
      </dgm:t>
    </dgm:pt>
    <dgm:pt modelId="{72AAC82B-6B5F-4916-8EFB-227040011F5D}" type="parTrans" cxnId="{4A0230E7-53B4-4DB2-9CA8-4457D00217C8}">
      <dgm:prSet/>
      <dgm:spPr/>
      <dgm:t>
        <a:bodyPr/>
        <a:lstStyle/>
        <a:p>
          <a:endParaRPr lang="en-GB"/>
        </a:p>
      </dgm:t>
    </dgm:pt>
    <dgm:pt modelId="{98C664B9-7BD3-45AE-BC21-C2EF37D88A7C}" type="sibTrans" cxnId="{4A0230E7-53B4-4DB2-9CA8-4457D00217C8}">
      <dgm:prSet/>
      <dgm:spPr/>
      <dgm:t>
        <a:bodyPr/>
        <a:lstStyle/>
        <a:p>
          <a:endParaRPr lang="en-GB"/>
        </a:p>
      </dgm:t>
    </dgm:pt>
    <dgm:pt modelId="{1E8669C8-D237-43F0-94D3-7EC16934BA96}">
      <dgm:prSet phldrT="[Text]"/>
      <dgm:spPr/>
      <dgm:t>
        <a:bodyPr/>
        <a:lstStyle/>
        <a:p>
          <a:r>
            <a:rPr lang="en-GB" b="1" i="0" dirty="0">
              <a:solidFill>
                <a:srgbClr val="000000"/>
              </a:solidFill>
              <a:effectLst/>
              <a:latin typeface="Inter"/>
            </a:rPr>
            <a:t>Food justice</a:t>
          </a:r>
          <a:endParaRPr lang="en-GB" dirty="0"/>
        </a:p>
      </dgm:t>
    </dgm:pt>
    <dgm:pt modelId="{06199A32-B9CA-4773-92E1-B5C84CB36007}" type="parTrans" cxnId="{B3B69971-2432-4673-93E6-872FC83F120D}">
      <dgm:prSet/>
      <dgm:spPr/>
      <dgm:t>
        <a:bodyPr/>
        <a:lstStyle/>
        <a:p>
          <a:endParaRPr lang="en-GB"/>
        </a:p>
      </dgm:t>
    </dgm:pt>
    <dgm:pt modelId="{27B71AA9-0812-46D6-94BD-9173B8E090F8}" type="sibTrans" cxnId="{B3B69971-2432-4673-93E6-872FC83F120D}">
      <dgm:prSet/>
      <dgm:spPr/>
      <dgm:t>
        <a:bodyPr/>
        <a:lstStyle/>
        <a:p>
          <a:endParaRPr lang="en-GB"/>
        </a:p>
      </dgm:t>
    </dgm:pt>
    <dgm:pt modelId="{78E3556E-2687-4D6F-AED6-E2ACF20C3784}">
      <dgm:prSet phldrT="[Text]"/>
      <dgm:spPr/>
      <dgm:t>
        <a:bodyPr/>
        <a:lstStyle/>
        <a:p>
          <a:r>
            <a:rPr lang="en-GB" b="1" i="0" dirty="0">
              <a:solidFill>
                <a:srgbClr val="000000"/>
              </a:solidFill>
              <a:effectLst/>
              <a:latin typeface="Inter"/>
            </a:rPr>
            <a:t>Poverty</a:t>
          </a:r>
          <a:endParaRPr lang="en-GB" dirty="0"/>
        </a:p>
      </dgm:t>
    </dgm:pt>
    <dgm:pt modelId="{78DDF510-DD12-47AD-A63B-22A4889DF205}" type="parTrans" cxnId="{0E63466A-97EC-481D-BB72-AFDD02EEA99C}">
      <dgm:prSet/>
      <dgm:spPr/>
      <dgm:t>
        <a:bodyPr/>
        <a:lstStyle/>
        <a:p>
          <a:endParaRPr lang="en-GB"/>
        </a:p>
      </dgm:t>
    </dgm:pt>
    <dgm:pt modelId="{2EB0727C-5567-4E9C-AFB3-53E7EC7CC879}" type="sibTrans" cxnId="{0E63466A-97EC-481D-BB72-AFDD02EEA99C}">
      <dgm:prSet/>
      <dgm:spPr/>
      <dgm:t>
        <a:bodyPr/>
        <a:lstStyle/>
        <a:p>
          <a:endParaRPr lang="en-GB"/>
        </a:p>
      </dgm:t>
    </dgm:pt>
    <dgm:pt modelId="{243880C3-AB78-4FD6-854E-C21930CEC648}">
      <dgm:prSet phldrT="[Text]"/>
      <dgm:spPr/>
      <dgm:t>
        <a:bodyPr/>
        <a:lstStyle/>
        <a:p>
          <a:r>
            <a:rPr lang="en-GB" b="1" i="0" dirty="0">
              <a:solidFill>
                <a:srgbClr val="000000"/>
              </a:solidFill>
              <a:effectLst/>
              <a:latin typeface="Inter"/>
            </a:rPr>
            <a:t>Household food insecurity</a:t>
          </a:r>
          <a:endParaRPr lang="en-GB" dirty="0"/>
        </a:p>
      </dgm:t>
    </dgm:pt>
    <dgm:pt modelId="{01CEF8AD-DE72-449F-9883-87F9E3EE04E5}" type="parTrans" cxnId="{377CF60F-721B-47C0-89DC-C10CFE15A4C4}">
      <dgm:prSet/>
      <dgm:spPr/>
      <dgm:t>
        <a:bodyPr/>
        <a:lstStyle/>
        <a:p>
          <a:endParaRPr lang="en-GB"/>
        </a:p>
      </dgm:t>
    </dgm:pt>
    <dgm:pt modelId="{D9BFDF76-F884-4FF9-BCF2-CD920960577D}" type="sibTrans" cxnId="{377CF60F-721B-47C0-89DC-C10CFE15A4C4}">
      <dgm:prSet/>
      <dgm:spPr/>
      <dgm:t>
        <a:bodyPr/>
        <a:lstStyle/>
        <a:p>
          <a:endParaRPr lang="en-GB"/>
        </a:p>
      </dgm:t>
    </dgm:pt>
    <dgm:pt modelId="{D5A003E9-4DBB-4A46-938A-4AAB31DC8E61}" type="pres">
      <dgm:prSet presAssocID="{9AFCA2EC-A328-40E1-9027-C99DD264088A}" presName="Name0" presStyleCnt="0">
        <dgm:presLayoutVars>
          <dgm:chMax val="1"/>
          <dgm:chPref val="1"/>
          <dgm:dir/>
          <dgm:animOne val="branch"/>
          <dgm:animLvl val="lvl"/>
        </dgm:presLayoutVars>
      </dgm:prSet>
      <dgm:spPr/>
    </dgm:pt>
    <dgm:pt modelId="{ADE073DB-13F3-4E77-A287-0364FE1BD91A}" type="pres">
      <dgm:prSet presAssocID="{A084C464-D4A3-489B-80B0-303739230A0B}" presName="Parent" presStyleLbl="node0" presStyleIdx="0" presStyleCnt="1">
        <dgm:presLayoutVars>
          <dgm:chMax val="6"/>
          <dgm:chPref val="6"/>
        </dgm:presLayoutVars>
      </dgm:prSet>
      <dgm:spPr/>
    </dgm:pt>
    <dgm:pt modelId="{54532047-45D4-41A0-852B-38D3ECFB2D1F}" type="pres">
      <dgm:prSet presAssocID="{5BB3F17C-D262-41C4-A4B4-9DF596C35F39}" presName="Accent1" presStyleCnt="0"/>
      <dgm:spPr/>
    </dgm:pt>
    <dgm:pt modelId="{96A9DD42-61CB-4B8A-A91B-2A22FF03AAB5}" type="pres">
      <dgm:prSet presAssocID="{5BB3F17C-D262-41C4-A4B4-9DF596C35F39}" presName="Accent" presStyleLbl="bgShp" presStyleIdx="0" presStyleCnt="6"/>
      <dgm:spPr/>
    </dgm:pt>
    <dgm:pt modelId="{BCB08261-BB72-4CCE-B448-70D711831354}" type="pres">
      <dgm:prSet presAssocID="{5BB3F17C-D262-41C4-A4B4-9DF596C35F39}" presName="Child1" presStyleLbl="node1" presStyleIdx="0" presStyleCnt="6">
        <dgm:presLayoutVars>
          <dgm:chMax val="0"/>
          <dgm:chPref val="0"/>
          <dgm:bulletEnabled val="1"/>
        </dgm:presLayoutVars>
      </dgm:prSet>
      <dgm:spPr/>
    </dgm:pt>
    <dgm:pt modelId="{7DD3154B-820D-4898-B1AF-6957E9C41CCD}" type="pres">
      <dgm:prSet presAssocID="{C17D1F23-2F16-4179-BC65-90C31E75888E}" presName="Accent2" presStyleCnt="0"/>
      <dgm:spPr/>
    </dgm:pt>
    <dgm:pt modelId="{61D37242-4F93-4772-8CBD-548ECA7CA3D2}" type="pres">
      <dgm:prSet presAssocID="{C17D1F23-2F16-4179-BC65-90C31E75888E}" presName="Accent" presStyleLbl="bgShp" presStyleIdx="1" presStyleCnt="6"/>
      <dgm:spPr/>
    </dgm:pt>
    <dgm:pt modelId="{60D2603F-CEA9-4938-891E-935E9E4613BB}" type="pres">
      <dgm:prSet presAssocID="{C17D1F23-2F16-4179-BC65-90C31E75888E}" presName="Child2" presStyleLbl="node1" presStyleIdx="1" presStyleCnt="6">
        <dgm:presLayoutVars>
          <dgm:chMax val="0"/>
          <dgm:chPref val="0"/>
          <dgm:bulletEnabled val="1"/>
        </dgm:presLayoutVars>
      </dgm:prSet>
      <dgm:spPr/>
    </dgm:pt>
    <dgm:pt modelId="{7BB9A6E7-88F2-432C-ADFD-004D58DFE6C8}" type="pres">
      <dgm:prSet presAssocID="{F43B5A09-869B-4908-84A9-D7C0DC781B36}" presName="Accent3" presStyleCnt="0"/>
      <dgm:spPr/>
    </dgm:pt>
    <dgm:pt modelId="{E2538E59-7B25-4AB0-9547-9AD7A2675DA6}" type="pres">
      <dgm:prSet presAssocID="{F43B5A09-869B-4908-84A9-D7C0DC781B36}" presName="Accent" presStyleLbl="bgShp" presStyleIdx="2" presStyleCnt="6"/>
      <dgm:spPr/>
    </dgm:pt>
    <dgm:pt modelId="{618F709F-3EB2-4800-93F2-EFDAA6D1B0F6}" type="pres">
      <dgm:prSet presAssocID="{F43B5A09-869B-4908-84A9-D7C0DC781B36}" presName="Child3" presStyleLbl="node1" presStyleIdx="2" presStyleCnt="6">
        <dgm:presLayoutVars>
          <dgm:chMax val="0"/>
          <dgm:chPref val="0"/>
          <dgm:bulletEnabled val="1"/>
        </dgm:presLayoutVars>
      </dgm:prSet>
      <dgm:spPr/>
    </dgm:pt>
    <dgm:pt modelId="{0C56A168-ACFC-4DF2-B9C7-04DC2496DC89}" type="pres">
      <dgm:prSet presAssocID="{1E8669C8-D237-43F0-94D3-7EC16934BA96}" presName="Accent4" presStyleCnt="0"/>
      <dgm:spPr/>
    </dgm:pt>
    <dgm:pt modelId="{2023CC66-3FD9-4F20-B0BA-B31D496F0B2B}" type="pres">
      <dgm:prSet presAssocID="{1E8669C8-D237-43F0-94D3-7EC16934BA96}" presName="Accent" presStyleLbl="bgShp" presStyleIdx="3" presStyleCnt="6"/>
      <dgm:spPr/>
    </dgm:pt>
    <dgm:pt modelId="{5027B1C8-8534-434F-8B20-EF23395D57AE}" type="pres">
      <dgm:prSet presAssocID="{1E8669C8-D237-43F0-94D3-7EC16934BA96}" presName="Child4" presStyleLbl="node1" presStyleIdx="3" presStyleCnt="6">
        <dgm:presLayoutVars>
          <dgm:chMax val="0"/>
          <dgm:chPref val="0"/>
          <dgm:bulletEnabled val="1"/>
        </dgm:presLayoutVars>
      </dgm:prSet>
      <dgm:spPr/>
    </dgm:pt>
    <dgm:pt modelId="{51FB3EF8-85FF-4EBC-8E90-F26EC55EF412}" type="pres">
      <dgm:prSet presAssocID="{78E3556E-2687-4D6F-AED6-E2ACF20C3784}" presName="Accent5" presStyleCnt="0"/>
      <dgm:spPr/>
    </dgm:pt>
    <dgm:pt modelId="{13374B10-4997-41C8-86FE-0596264CC0F9}" type="pres">
      <dgm:prSet presAssocID="{78E3556E-2687-4D6F-AED6-E2ACF20C3784}" presName="Accent" presStyleLbl="bgShp" presStyleIdx="4" presStyleCnt="6"/>
      <dgm:spPr/>
    </dgm:pt>
    <dgm:pt modelId="{FD0417BE-540D-42D7-8482-FA54691FB358}" type="pres">
      <dgm:prSet presAssocID="{78E3556E-2687-4D6F-AED6-E2ACF20C3784}" presName="Child5" presStyleLbl="node1" presStyleIdx="4" presStyleCnt="6">
        <dgm:presLayoutVars>
          <dgm:chMax val="0"/>
          <dgm:chPref val="0"/>
          <dgm:bulletEnabled val="1"/>
        </dgm:presLayoutVars>
      </dgm:prSet>
      <dgm:spPr/>
    </dgm:pt>
    <dgm:pt modelId="{50D9D8C3-6E4D-4B89-BB76-530F44DD8C91}" type="pres">
      <dgm:prSet presAssocID="{243880C3-AB78-4FD6-854E-C21930CEC648}" presName="Accent6" presStyleCnt="0"/>
      <dgm:spPr/>
    </dgm:pt>
    <dgm:pt modelId="{880899D3-0F77-46DB-8C12-CEA07077CBB9}" type="pres">
      <dgm:prSet presAssocID="{243880C3-AB78-4FD6-854E-C21930CEC648}" presName="Accent" presStyleLbl="bgShp" presStyleIdx="5" presStyleCnt="6"/>
      <dgm:spPr/>
    </dgm:pt>
    <dgm:pt modelId="{F6E465A4-9C1F-4194-9817-6DD5FF58119B}" type="pres">
      <dgm:prSet presAssocID="{243880C3-AB78-4FD6-854E-C21930CEC648}" presName="Child6" presStyleLbl="node1" presStyleIdx="5" presStyleCnt="6">
        <dgm:presLayoutVars>
          <dgm:chMax val="0"/>
          <dgm:chPref val="0"/>
          <dgm:bulletEnabled val="1"/>
        </dgm:presLayoutVars>
      </dgm:prSet>
      <dgm:spPr/>
    </dgm:pt>
  </dgm:ptLst>
  <dgm:cxnLst>
    <dgm:cxn modelId="{3922A503-20FA-41C4-9E47-9726244A1C18}" type="presOf" srcId="{F43B5A09-869B-4908-84A9-D7C0DC781B36}" destId="{618F709F-3EB2-4800-93F2-EFDAA6D1B0F6}" srcOrd="0" destOrd="0" presId="urn:microsoft.com/office/officeart/2011/layout/HexagonRadial"/>
    <dgm:cxn modelId="{377CF60F-721B-47C0-89DC-C10CFE15A4C4}" srcId="{A084C464-D4A3-489B-80B0-303739230A0B}" destId="{243880C3-AB78-4FD6-854E-C21930CEC648}" srcOrd="5" destOrd="0" parTransId="{01CEF8AD-DE72-449F-9883-87F9E3EE04E5}" sibTransId="{D9BFDF76-F884-4FF9-BCF2-CD920960577D}"/>
    <dgm:cxn modelId="{AE484D33-273F-4575-9017-3907E27CC8E9}" srcId="{A084C464-D4A3-489B-80B0-303739230A0B}" destId="{5BB3F17C-D262-41C4-A4B4-9DF596C35F39}" srcOrd="0" destOrd="0" parTransId="{61B9E225-B9D1-4539-839B-ACCCED03D7F1}" sibTransId="{DAE8201F-4290-4EAB-8A4B-3C1CC9B2F3E4}"/>
    <dgm:cxn modelId="{83651D36-005D-4FE1-ADB3-61DB964054AC}" type="presOf" srcId="{78E3556E-2687-4D6F-AED6-E2ACF20C3784}" destId="{FD0417BE-540D-42D7-8482-FA54691FB358}" srcOrd="0" destOrd="0" presId="urn:microsoft.com/office/officeart/2011/layout/HexagonRadial"/>
    <dgm:cxn modelId="{8808CF68-A1A0-4EAF-90C4-EA580D4DBCF9}" type="presOf" srcId="{A084C464-D4A3-489B-80B0-303739230A0B}" destId="{ADE073DB-13F3-4E77-A287-0364FE1BD91A}" srcOrd="0" destOrd="0" presId="urn:microsoft.com/office/officeart/2011/layout/HexagonRadial"/>
    <dgm:cxn modelId="{0E63466A-97EC-481D-BB72-AFDD02EEA99C}" srcId="{A084C464-D4A3-489B-80B0-303739230A0B}" destId="{78E3556E-2687-4D6F-AED6-E2ACF20C3784}" srcOrd="4" destOrd="0" parTransId="{78DDF510-DD12-47AD-A63B-22A4889DF205}" sibTransId="{2EB0727C-5567-4E9C-AFB3-53E7EC7CC879}"/>
    <dgm:cxn modelId="{151D844C-B0F0-4ADD-BAC6-98524768372D}" srcId="{9AFCA2EC-A328-40E1-9027-C99DD264088A}" destId="{A084C464-D4A3-489B-80B0-303739230A0B}" srcOrd="0" destOrd="0" parTransId="{43AFDEA5-C22D-4C34-B46E-B63C272FD5F3}" sibTransId="{1D01A401-EBDD-43CD-B7EA-9678175ECF69}"/>
    <dgm:cxn modelId="{B3B69971-2432-4673-93E6-872FC83F120D}" srcId="{A084C464-D4A3-489B-80B0-303739230A0B}" destId="{1E8669C8-D237-43F0-94D3-7EC16934BA96}" srcOrd="3" destOrd="0" parTransId="{06199A32-B9CA-4773-92E1-B5C84CB36007}" sibTransId="{27B71AA9-0812-46D6-94BD-9173B8E090F8}"/>
    <dgm:cxn modelId="{473D0A76-0BF0-45DD-8C2E-C9D180B48BFC}" type="presOf" srcId="{9AFCA2EC-A328-40E1-9027-C99DD264088A}" destId="{D5A003E9-4DBB-4A46-938A-4AAB31DC8E61}" srcOrd="0" destOrd="0" presId="urn:microsoft.com/office/officeart/2011/layout/HexagonRadial"/>
    <dgm:cxn modelId="{1E0D7F7D-D29A-40DD-8A5A-180E27207CD2}" type="presOf" srcId="{C17D1F23-2F16-4179-BC65-90C31E75888E}" destId="{60D2603F-CEA9-4938-891E-935E9E4613BB}" srcOrd="0" destOrd="0" presId="urn:microsoft.com/office/officeart/2011/layout/HexagonRadial"/>
    <dgm:cxn modelId="{83485385-C614-4130-A376-FA6561460314}" srcId="{A084C464-D4A3-489B-80B0-303739230A0B}" destId="{C17D1F23-2F16-4179-BC65-90C31E75888E}" srcOrd="1" destOrd="0" parTransId="{74E51B3F-779C-4193-99BD-3DE29C7C1FCC}" sibTransId="{97B16D8C-3318-4A7B-86AA-7FC9E432730C}"/>
    <dgm:cxn modelId="{E5542B95-1E8B-432D-BB36-7C43699EFB6E}" type="presOf" srcId="{243880C3-AB78-4FD6-854E-C21930CEC648}" destId="{F6E465A4-9C1F-4194-9817-6DD5FF58119B}" srcOrd="0" destOrd="0" presId="urn:microsoft.com/office/officeart/2011/layout/HexagonRadial"/>
    <dgm:cxn modelId="{8EE194A3-3930-432F-92D7-2279F41AABC1}" type="presOf" srcId="{5BB3F17C-D262-41C4-A4B4-9DF596C35F39}" destId="{BCB08261-BB72-4CCE-B448-70D711831354}" srcOrd="0" destOrd="0" presId="urn:microsoft.com/office/officeart/2011/layout/HexagonRadial"/>
    <dgm:cxn modelId="{4A0230E7-53B4-4DB2-9CA8-4457D00217C8}" srcId="{A084C464-D4A3-489B-80B0-303739230A0B}" destId="{F43B5A09-869B-4908-84A9-D7C0DC781B36}" srcOrd="2" destOrd="0" parTransId="{72AAC82B-6B5F-4916-8EFB-227040011F5D}" sibTransId="{98C664B9-7BD3-45AE-BC21-C2EF37D88A7C}"/>
    <dgm:cxn modelId="{6D13AEF6-D7F4-4A53-A360-7A145F1E9C74}" type="presOf" srcId="{1E8669C8-D237-43F0-94D3-7EC16934BA96}" destId="{5027B1C8-8534-434F-8B20-EF23395D57AE}" srcOrd="0" destOrd="0" presId="urn:microsoft.com/office/officeart/2011/layout/HexagonRadial"/>
    <dgm:cxn modelId="{1FA7503D-E1E6-4FBD-9AC6-9C788C66FF7F}" type="presParOf" srcId="{D5A003E9-4DBB-4A46-938A-4AAB31DC8E61}" destId="{ADE073DB-13F3-4E77-A287-0364FE1BD91A}" srcOrd="0" destOrd="0" presId="urn:microsoft.com/office/officeart/2011/layout/HexagonRadial"/>
    <dgm:cxn modelId="{66C1BEF3-398C-4946-9F10-4E52776BF283}" type="presParOf" srcId="{D5A003E9-4DBB-4A46-938A-4AAB31DC8E61}" destId="{54532047-45D4-41A0-852B-38D3ECFB2D1F}" srcOrd="1" destOrd="0" presId="urn:microsoft.com/office/officeart/2011/layout/HexagonRadial"/>
    <dgm:cxn modelId="{7A1A1E80-D292-4ED0-9F2A-A986FA008DFE}" type="presParOf" srcId="{54532047-45D4-41A0-852B-38D3ECFB2D1F}" destId="{96A9DD42-61CB-4B8A-A91B-2A22FF03AAB5}" srcOrd="0" destOrd="0" presId="urn:microsoft.com/office/officeart/2011/layout/HexagonRadial"/>
    <dgm:cxn modelId="{E5DFF0B8-F620-47D3-A9CD-E7F6B7C4B762}" type="presParOf" srcId="{D5A003E9-4DBB-4A46-938A-4AAB31DC8E61}" destId="{BCB08261-BB72-4CCE-B448-70D711831354}" srcOrd="2" destOrd="0" presId="urn:microsoft.com/office/officeart/2011/layout/HexagonRadial"/>
    <dgm:cxn modelId="{89F871B5-6FCC-438A-AF3E-BF4B5F48FC42}" type="presParOf" srcId="{D5A003E9-4DBB-4A46-938A-4AAB31DC8E61}" destId="{7DD3154B-820D-4898-B1AF-6957E9C41CCD}" srcOrd="3" destOrd="0" presId="urn:microsoft.com/office/officeart/2011/layout/HexagonRadial"/>
    <dgm:cxn modelId="{D19FD95F-002F-4530-8EAB-0C6D975A5A5C}" type="presParOf" srcId="{7DD3154B-820D-4898-B1AF-6957E9C41CCD}" destId="{61D37242-4F93-4772-8CBD-548ECA7CA3D2}" srcOrd="0" destOrd="0" presId="urn:microsoft.com/office/officeart/2011/layout/HexagonRadial"/>
    <dgm:cxn modelId="{DDE70903-0E27-4FD2-AD15-3F7164AAFFA2}" type="presParOf" srcId="{D5A003E9-4DBB-4A46-938A-4AAB31DC8E61}" destId="{60D2603F-CEA9-4938-891E-935E9E4613BB}" srcOrd="4" destOrd="0" presId="urn:microsoft.com/office/officeart/2011/layout/HexagonRadial"/>
    <dgm:cxn modelId="{0541D1F3-29D2-4465-B50A-FE604619BAA5}" type="presParOf" srcId="{D5A003E9-4DBB-4A46-938A-4AAB31DC8E61}" destId="{7BB9A6E7-88F2-432C-ADFD-004D58DFE6C8}" srcOrd="5" destOrd="0" presId="urn:microsoft.com/office/officeart/2011/layout/HexagonRadial"/>
    <dgm:cxn modelId="{D549F572-9F19-45A2-B04F-CEABF3288E74}" type="presParOf" srcId="{7BB9A6E7-88F2-432C-ADFD-004D58DFE6C8}" destId="{E2538E59-7B25-4AB0-9547-9AD7A2675DA6}" srcOrd="0" destOrd="0" presId="urn:microsoft.com/office/officeart/2011/layout/HexagonRadial"/>
    <dgm:cxn modelId="{10D9D9F3-5295-4E13-83B6-35606BDE1AAE}" type="presParOf" srcId="{D5A003E9-4DBB-4A46-938A-4AAB31DC8E61}" destId="{618F709F-3EB2-4800-93F2-EFDAA6D1B0F6}" srcOrd="6" destOrd="0" presId="urn:microsoft.com/office/officeart/2011/layout/HexagonRadial"/>
    <dgm:cxn modelId="{704F4997-87BF-4D09-A348-F8B6DBB47EE4}" type="presParOf" srcId="{D5A003E9-4DBB-4A46-938A-4AAB31DC8E61}" destId="{0C56A168-ACFC-4DF2-B9C7-04DC2496DC89}" srcOrd="7" destOrd="0" presId="urn:microsoft.com/office/officeart/2011/layout/HexagonRadial"/>
    <dgm:cxn modelId="{A10063EB-9DF4-40A4-B20F-D1F341D5679D}" type="presParOf" srcId="{0C56A168-ACFC-4DF2-B9C7-04DC2496DC89}" destId="{2023CC66-3FD9-4F20-B0BA-B31D496F0B2B}" srcOrd="0" destOrd="0" presId="urn:microsoft.com/office/officeart/2011/layout/HexagonRadial"/>
    <dgm:cxn modelId="{622ABC71-2038-4A61-AC17-87E125D1A337}" type="presParOf" srcId="{D5A003E9-4DBB-4A46-938A-4AAB31DC8E61}" destId="{5027B1C8-8534-434F-8B20-EF23395D57AE}" srcOrd="8" destOrd="0" presId="urn:microsoft.com/office/officeart/2011/layout/HexagonRadial"/>
    <dgm:cxn modelId="{A3641DF3-682E-4697-9CF0-0B6A7FA81C7E}" type="presParOf" srcId="{D5A003E9-4DBB-4A46-938A-4AAB31DC8E61}" destId="{51FB3EF8-85FF-4EBC-8E90-F26EC55EF412}" srcOrd="9" destOrd="0" presId="urn:microsoft.com/office/officeart/2011/layout/HexagonRadial"/>
    <dgm:cxn modelId="{B7B23A5B-D833-445E-82AC-A4B8C95858E9}" type="presParOf" srcId="{51FB3EF8-85FF-4EBC-8E90-F26EC55EF412}" destId="{13374B10-4997-41C8-86FE-0596264CC0F9}" srcOrd="0" destOrd="0" presId="urn:microsoft.com/office/officeart/2011/layout/HexagonRadial"/>
    <dgm:cxn modelId="{1D56AD86-DC35-43CF-9B6A-754A9EF02ECD}" type="presParOf" srcId="{D5A003E9-4DBB-4A46-938A-4AAB31DC8E61}" destId="{FD0417BE-540D-42D7-8482-FA54691FB358}" srcOrd="10" destOrd="0" presId="urn:microsoft.com/office/officeart/2011/layout/HexagonRadial"/>
    <dgm:cxn modelId="{9DC2C036-501C-4B1D-957D-9295565BD877}" type="presParOf" srcId="{D5A003E9-4DBB-4A46-938A-4AAB31DC8E61}" destId="{50D9D8C3-6E4D-4B89-BB76-530F44DD8C91}" srcOrd="11" destOrd="0" presId="urn:microsoft.com/office/officeart/2011/layout/HexagonRadial"/>
    <dgm:cxn modelId="{74EBA4DC-E3BE-477D-8458-ECE2750A9714}" type="presParOf" srcId="{50D9D8C3-6E4D-4B89-BB76-530F44DD8C91}" destId="{880899D3-0F77-46DB-8C12-CEA07077CBB9}" srcOrd="0" destOrd="0" presId="urn:microsoft.com/office/officeart/2011/layout/HexagonRadial"/>
    <dgm:cxn modelId="{BB577835-9235-449A-9CE4-DFC4CE8EE057}" type="presParOf" srcId="{D5A003E9-4DBB-4A46-938A-4AAB31DC8E61}" destId="{F6E465A4-9C1F-4194-9817-6DD5FF58119B}"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073DB-13F3-4E77-A287-0364FE1BD91A}">
      <dsp:nvSpPr>
        <dsp:cNvPr id="0" name=""/>
        <dsp:cNvSpPr/>
      </dsp:nvSpPr>
      <dsp:spPr>
        <a:xfrm>
          <a:off x="2952810" y="1748061"/>
          <a:ext cx="2221862" cy="192200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Language matters</a:t>
          </a:r>
        </a:p>
      </dsp:txBody>
      <dsp:txXfrm>
        <a:off x="3321004" y="2066564"/>
        <a:ext cx="1485474" cy="1284995"/>
      </dsp:txXfrm>
    </dsp:sp>
    <dsp:sp modelId="{61D37242-4F93-4772-8CBD-548ECA7CA3D2}">
      <dsp:nvSpPr>
        <dsp:cNvPr id="0" name=""/>
        <dsp:cNvSpPr/>
      </dsp:nvSpPr>
      <dsp:spPr>
        <a:xfrm>
          <a:off x="4344123"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B08261-BB72-4CCE-B448-70D711831354}">
      <dsp:nvSpPr>
        <dsp:cNvPr id="0" name=""/>
        <dsp:cNvSpPr/>
      </dsp:nvSpPr>
      <dsp:spPr>
        <a:xfrm>
          <a:off x="3157475" y="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rgbClr val="000000"/>
              </a:solidFill>
              <a:effectLst/>
              <a:latin typeface="Inter"/>
            </a:rPr>
            <a:t>Hunger</a:t>
          </a:r>
          <a:endParaRPr lang="en-GB" sz="2000" kern="1200" dirty="0"/>
        </a:p>
      </dsp:txBody>
      <dsp:txXfrm>
        <a:off x="3459220" y="261045"/>
        <a:ext cx="1217310" cy="1053116"/>
      </dsp:txXfrm>
    </dsp:sp>
    <dsp:sp modelId="{E2538E59-7B25-4AB0-9547-9AD7A2675DA6}">
      <dsp:nvSpPr>
        <dsp:cNvPr id="0" name=""/>
        <dsp:cNvSpPr/>
      </dsp:nvSpPr>
      <dsp:spPr>
        <a:xfrm>
          <a:off x="5322487"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2603F-CEA9-4938-891E-935E9E4613BB}">
      <dsp:nvSpPr>
        <dsp:cNvPr id="0" name=""/>
        <dsp:cNvSpPr/>
      </dsp:nvSpPr>
      <dsp:spPr>
        <a:xfrm>
          <a:off x="4827361" y="968857"/>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rgbClr val="000000"/>
              </a:solidFill>
              <a:effectLst/>
              <a:latin typeface="Inter"/>
            </a:rPr>
            <a:t>Food poverty</a:t>
          </a:r>
          <a:endParaRPr lang="en-GB" sz="2000" kern="1200" dirty="0"/>
        </a:p>
      </dsp:txBody>
      <dsp:txXfrm>
        <a:off x="5129106" y="1229902"/>
        <a:ext cx="1217310" cy="1053116"/>
      </dsp:txXfrm>
    </dsp:sp>
    <dsp:sp modelId="{2023CC66-3FD9-4F20-B0BA-B31D496F0B2B}">
      <dsp:nvSpPr>
        <dsp:cNvPr id="0" name=""/>
        <dsp:cNvSpPr/>
      </dsp:nvSpPr>
      <dsp:spPr>
        <a:xfrm>
          <a:off x="4642852"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8F709F-3EB2-4800-93F2-EFDAA6D1B0F6}">
      <dsp:nvSpPr>
        <dsp:cNvPr id="0" name=""/>
        <dsp:cNvSpPr/>
      </dsp:nvSpPr>
      <dsp:spPr>
        <a:xfrm>
          <a:off x="4827361" y="2873519"/>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rgbClr val="000000"/>
              </a:solidFill>
              <a:effectLst/>
              <a:latin typeface="Inter"/>
            </a:rPr>
            <a:t>Food access</a:t>
          </a:r>
          <a:endParaRPr lang="en-GB" sz="2000" kern="1200" dirty="0"/>
        </a:p>
      </dsp:txBody>
      <dsp:txXfrm>
        <a:off x="5129106" y="3134564"/>
        <a:ext cx="1217310" cy="1053116"/>
      </dsp:txXfrm>
    </dsp:sp>
    <dsp:sp modelId="{13374B10-4997-41C8-86FE-0596264CC0F9}">
      <dsp:nvSpPr>
        <dsp:cNvPr id="0" name=""/>
        <dsp:cNvSpPr/>
      </dsp:nvSpPr>
      <dsp:spPr>
        <a:xfrm>
          <a:off x="2956944"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27B1C8-8534-434F-8B20-EF23395D57AE}">
      <dsp:nvSpPr>
        <dsp:cNvPr id="0" name=""/>
        <dsp:cNvSpPr/>
      </dsp:nvSpPr>
      <dsp:spPr>
        <a:xfrm>
          <a:off x="3157475" y="384346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rgbClr val="000000"/>
              </a:solidFill>
              <a:effectLst/>
              <a:latin typeface="Inter"/>
            </a:rPr>
            <a:t>Food justice</a:t>
          </a:r>
          <a:endParaRPr lang="en-GB" sz="2000" kern="1200" dirty="0"/>
        </a:p>
      </dsp:txBody>
      <dsp:txXfrm>
        <a:off x="3459220" y="4104505"/>
        <a:ext cx="1217310" cy="1053116"/>
      </dsp:txXfrm>
    </dsp:sp>
    <dsp:sp modelId="{880899D3-0F77-46DB-8C12-CEA07077CBB9}">
      <dsp:nvSpPr>
        <dsp:cNvPr id="0" name=""/>
        <dsp:cNvSpPr/>
      </dsp:nvSpPr>
      <dsp:spPr>
        <a:xfrm>
          <a:off x="1962559"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0417BE-540D-42D7-8482-FA54691FB358}">
      <dsp:nvSpPr>
        <dsp:cNvPr id="0" name=""/>
        <dsp:cNvSpPr/>
      </dsp:nvSpPr>
      <dsp:spPr>
        <a:xfrm>
          <a:off x="1479837" y="2874602"/>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rgbClr val="000000"/>
              </a:solidFill>
              <a:effectLst/>
              <a:latin typeface="Inter"/>
            </a:rPr>
            <a:t>Poverty</a:t>
          </a:r>
          <a:endParaRPr lang="en-GB" sz="2000" kern="1200" dirty="0"/>
        </a:p>
      </dsp:txBody>
      <dsp:txXfrm>
        <a:off x="1781582" y="3135647"/>
        <a:ext cx="1217310" cy="1053116"/>
      </dsp:txXfrm>
    </dsp:sp>
    <dsp:sp modelId="{F6E465A4-9C1F-4194-9817-6DD5FF58119B}">
      <dsp:nvSpPr>
        <dsp:cNvPr id="0" name=""/>
        <dsp:cNvSpPr/>
      </dsp:nvSpPr>
      <dsp:spPr>
        <a:xfrm>
          <a:off x="1479837" y="96669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rgbClr val="000000"/>
              </a:solidFill>
              <a:effectLst/>
              <a:latin typeface="Inter"/>
            </a:rPr>
            <a:t>Household food insecurity</a:t>
          </a:r>
          <a:endParaRPr lang="en-GB" sz="2000" kern="1200" dirty="0"/>
        </a:p>
      </dsp:txBody>
      <dsp:txXfrm>
        <a:off x="1781582" y="1227735"/>
        <a:ext cx="1217310" cy="105311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10/18/2022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rs.usda.gov/topics/food-nutrition-assistance/food-security-in-the-u-s/definitions-of-food-securit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uffieldfoundation.org/sites/default/files/files/FoodInsecurityBriefing%20May%202016%20FINAL(1).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bbc.co.uk/bitesize/guides/zg34nbk/revision/4" TargetMode="External"/><Relationship Id="rId4" Type="http://schemas.openxmlformats.org/officeDocument/2006/relationships/hyperlink" Target="https://enuf.org.uk/what-is-household-food-insecurity/"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edcross.org.uk/stories/disasters-and-emergencies/world/what-is-food-insecurit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redcross.org.uk/about-us/what-we-do/we-speak-up-for-change/access-to-food-in-emergencies#Key%20finding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uf.org.uk/39-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uf.org.uk/39-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uf.org.uk/vulnerability-to-food-insecurity/"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gov.uk/government/statistics/united-kingdom-food-security-report-2021/united-kingdom-food-security-report-2021-theme-4-food-security-at-household-leve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ustainweb.org/foodpoverty/whatisfoodpoverty/"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bristolfoodpolicycouncil.org/wp-content/uploads/2013/08/FOOD-POVERTY-REPORT-APPENDIX-for-publishing.pdf"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o.org/3/y4671e/y4671e06.htm#fn31"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ood.gov.uk/research/food-and-you/food-and-you-wave-five"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ood.gov.uk/sites/default/files/media/document/food-and-you-wave-5-combined-report.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s.google.com/document/d/e/2PACX-1vSI8Pa97QXlzWT6Lm-NUzxhn7-q5ZG4aoH2f60ZC3O74MIfoRUFuieentUMYEXdJQ/pub"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docs.google.com/spreadsheets/d/e/2PACX-1vQ1JiRDUbZkbzr7dcryQzJJuWk_yNV8FwBXwzMKzBiIFCGBPfiWtWb3StHes-wYbQ/pubhtml" TargetMode="External"/><Relationship Id="rId4" Type="http://schemas.openxmlformats.org/officeDocument/2006/relationships/hyperlink" Target="https://drive.google.com/file/d/1_arVrQ9Y3t_26E28888SBv7QH5Aax2Zs/view?usp=sharin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library.parliament.uk/research-briefings/cbp-9209/?utm_source=HOC+Library+-+Research+alerts&amp;utm_campaign=4c5c40ad3a-EMAIL_CAMPAIGN_2022_09_24_08_00&amp;utm_medium=email&amp;utm_term=0_a9da1c9b17-4c5c40ad3a-103896697&amp;mc_cid=4c5c40ad3a&amp;mc_eid=7d4db383f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library.parliament.uk/research-briefings/cbp-9428/#:%7E:text=According%20to%20the%20Office%20for,not%20recover%20until%20Q3%20202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ublications.parliament.uk/pa/cm201719/cmselect/cmenvaud/1491/149105.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russelltrust.org/wp-content/uploads/sites/2/2021/05/State-of-Hunger-2021-Report-Final.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ustainweb.org/blogs/jan21-language-matters-achieving-food-justic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cecily@sustainweb.or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frameworksinstitute.org/publication/reframing-hunger-in-america/" TargetMode="External"/><Relationship Id="rId4" Type="http://schemas.openxmlformats.org/officeDocument/2006/relationships/hyperlink" Target="https://geofoodie.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ENUF </a:t>
            </a:r>
            <a:r>
              <a:rPr lang="en-GB" b="0" i="0" dirty="0">
                <a:solidFill>
                  <a:srgbClr val="6B6B6B"/>
                </a:solidFill>
                <a:effectLst/>
                <a:latin typeface="Poppins" panose="00000500000000000000" pitchFamily="2" charset="0"/>
              </a:rPr>
              <a:t>is a hub for research and evidence on household food insecurity in the UK.</a:t>
            </a:r>
            <a:r>
              <a:rPr lang="en-US" sz="1200" dirty="0"/>
              <a:t>. </a:t>
            </a: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2</a:t>
            </a:fld>
            <a:endParaRPr lang="en-US" dirty="0"/>
          </a:p>
        </p:txBody>
      </p:sp>
    </p:spTree>
    <p:extLst>
      <p:ext uri="{BB962C8B-B14F-4D97-AF65-F5344CB8AC3E}">
        <p14:creationId xmlns:p14="http://schemas.microsoft.com/office/powerpoint/2010/main" val="112128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00000"/>
                </a:solidFill>
                <a:effectLst/>
                <a:latin typeface="Inter"/>
              </a:rPr>
              <a:t>Sustain’s view and work:</a:t>
            </a:r>
          </a:p>
          <a:p>
            <a:pPr algn="l"/>
            <a:endParaRPr lang="en-GB" b="1" i="0" dirty="0">
              <a:solidFill>
                <a:srgbClr val="000000"/>
              </a:solidFill>
              <a:effectLst/>
              <a:latin typeface="Inter"/>
            </a:endParaRPr>
          </a:p>
          <a:p>
            <a:pPr algn="l"/>
            <a:r>
              <a:rPr lang="en-GB" b="1" i="0" dirty="0">
                <a:solidFill>
                  <a:srgbClr val="000000"/>
                </a:solidFill>
                <a:effectLst/>
                <a:latin typeface="Inter"/>
              </a:rPr>
              <a:t>Hunger</a:t>
            </a:r>
            <a:br>
              <a:rPr lang="en-GB" b="0" i="0" dirty="0">
                <a:solidFill>
                  <a:srgbClr val="000000"/>
                </a:solidFill>
                <a:effectLst/>
                <a:latin typeface="Inter"/>
              </a:rPr>
            </a:br>
            <a:r>
              <a:rPr lang="en-GB" b="0" i="0" dirty="0">
                <a:solidFill>
                  <a:srgbClr val="000000"/>
                </a:solidFill>
                <a:effectLst/>
                <a:latin typeface="Inter"/>
              </a:rPr>
              <a:t>Some organisations felt that we need to go back to basics and use the word hunger because that is what people living in food poverty are - hungry. This term makes it more relatable to the public, but others felt it risked oversimplifying the issue. This is because it does not reflect the wider issue of poverty and can lead to a focus on more short-term solutions, like food banks, when what we need is to address the root causes.</a:t>
            </a:r>
            <a:br>
              <a:rPr lang="en-GB" b="0" i="0" dirty="0">
                <a:solidFill>
                  <a:srgbClr val="000000"/>
                </a:solidFill>
                <a:effectLst/>
                <a:latin typeface="Inter"/>
              </a:rPr>
            </a:br>
            <a:r>
              <a:rPr lang="en-GB" b="0" i="1" dirty="0">
                <a:solidFill>
                  <a:srgbClr val="000000"/>
                </a:solidFill>
                <a:effectLst/>
                <a:latin typeface="Inter"/>
              </a:rPr>
              <a:t>Verdict: Too simple</a:t>
            </a:r>
            <a:endParaRPr lang="en-GB" b="0" i="0" dirty="0">
              <a:solidFill>
                <a:srgbClr val="000000"/>
              </a:solidFill>
              <a:effectLst/>
              <a:latin typeface="Inter"/>
            </a:endParaRPr>
          </a:p>
          <a:p>
            <a:pPr algn="l"/>
            <a:r>
              <a:rPr lang="en-GB" b="1" i="0" dirty="0">
                <a:solidFill>
                  <a:srgbClr val="000000"/>
                </a:solidFill>
                <a:effectLst/>
                <a:latin typeface="Inter"/>
              </a:rPr>
              <a:t>Food poverty</a:t>
            </a:r>
            <a:br>
              <a:rPr lang="en-GB" b="0" i="0" dirty="0">
                <a:solidFill>
                  <a:srgbClr val="000000"/>
                </a:solidFill>
                <a:effectLst/>
                <a:latin typeface="Inter"/>
              </a:rPr>
            </a:br>
            <a:r>
              <a:rPr lang="en-GB" b="0" i="0" dirty="0">
                <a:solidFill>
                  <a:srgbClr val="000000"/>
                </a:solidFill>
                <a:effectLst/>
                <a:latin typeface="Inter"/>
              </a:rPr>
              <a:t>This is the most common term, encompassing both a lack of food and the wider context of poverty. Though some felt it was a smokescreen that moved away from people’s experience of hunger and does not account for the temporary nature of food poverty, in most cases at least. The challenge though is that this term is best understood by the public and policy makers so if we’re to move away from this we need to bring them with us. One suggestion was to use this term for public engagement and use another all-encompassing term for policy work.</a:t>
            </a:r>
            <a:br>
              <a:rPr lang="en-GB" b="0" i="0" dirty="0">
                <a:solidFill>
                  <a:srgbClr val="000000"/>
                </a:solidFill>
                <a:effectLst/>
                <a:latin typeface="Inter"/>
              </a:rPr>
            </a:br>
            <a:r>
              <a:rPr lang="en-GB" b="0" i="1" dirty="0">
                <a:solidFill>
                  <a:srgbClr val="000000"/>
                </a:solidFill>
                <a:effectLst/>
                <a:latin typeface="Inter"/>
              </a:rPr>
              <a:t>Verdict: Well understand but problematic long-term</a:t>
            </a:r>
            <a:endParaRPr lang="en-GB" b="0" i="0" dirty="0">
              <a:solidFill>
                <a:srgbClr val="000000"/>
              </a:solidFill>
              <a:effectLst/>
              <a:latin typeface="Inter"/>
            </a:endParaRPr>
          </a:p>
          <a:p>
            <a:pPr algn="l"/>
            <a:r>
              <a:rPr lang="en-GB" b="1" i="0" dirty="0">
                <a:solidFill>
                  <a:srgbClr val="000000"/>
                </a:solidFill>
                <a:effectLst/>
                <a:latin typeface="Inter"/>
              </a:rPr>
              <a:t>Household food insecurity</a:t>
            </a:r>
            <a:br>
              <a:rPr lang="en-GB" b="0" i="0" dirty="0">
                <a:solidFill>
                  <a:srgbClr val="000000"/>
                </a:solidFill>
                <a:effectLst/>
                <a:latin typeface="Inter"/>
              </a:rPr>
            </a:br>
            <a:r>
              <a:rPr lang="en-GB" b="0" i="0" dirty="0">
                <a:solidFill>
                  <a:srgbClr val="000000"/>
                </a:solidFill>
                <a:effectLst/>
                <a:latin typeface="Inter"/>
              </a:rPr>
              <a:t>A lesser-known phrase in the public realm but increasingly popular amongst charities, academics and public sector organisations. The group agreed that this was the best term for capturing the fact that people fall into poverty because of a small change to their circumstances. This can tip people over the edge into food poverty at any point, as evidenced by the many individuals and families seeking food support for the first time ever as a result of the Covid-19 pandemic. This could therefore be a good alternative to food poverty in a policy context.</a:t>
            </a:r>
            <a:br>
              <a:rPr lang="en-GB" b="0" i="0" dirty="0">
                <a:solidFill>
                  <a:srgbClr val="000000"/>
                </a:solidFill>
                <a:effectLst/>
                <a:latin typeface="Inter"/>
              </a:rPr>
            </a:br>
            <a:r>
              <a:rPr lang="en-GB" b="0" i="1" u="sng" dirty="0">
                <a:solidFill>
                  <a:srgbClr val="000000"/>
                </a:solidFill>
                <a:effectLst/>
                <a:highlight>
                  <a:srgbClr val="FFFF00"/>
                </a:highlight>
                <a:latin typeface="Inter"/>
              </a:rPr>
              <a:t>Verdict: A good option, perhaps best for a policy context</a:t>
            </a:r>
            <a:endParaRPr lang="en-GB" b="0" i="0" u="sng" dirty="0">
              <a:solidFill>
                <a:srgbClr val="000000"/>
              </a:solidFill>
              <a:effectLst/>
              <a:highlight>
                <a:srgbClr val="FFFF00"/>
              </a:highlight>
              <a:latin typeface="Inter"/>
            </a:endParaRPr>
          </a:p>
          <a:p>
            <a:pPr algn="l"/>
            <a:r>
              <a:rPr lang="en-GB" b="1" i="0" dirty="0">
                <a:solidFill>
                  <a:srgbClr val="000000"/>
                </a:solidFill>
                <a:effectLst/>
                <a:latin typeface="Inter"/>
              </a:rPr>
              <a:t>Food access</a:t>
            </a:r>
            <a:br>
              <a:rPr lang="en-GB" b="0" i="0" dirty="0">
                <a:solidFill>
                  <a:srgbClr val="000000"/>
                </a:solidFill>
                <a:effectLst/>
                <a:latin typeface="Inter"/>
              </a:rPr>
            </a:br>
            <a:r>
              <a:rPr lang="en-GB" b="0" i="0" dirty="0">
                <a:solidFill>
                  <a:srgbClr val="000000"/>
                </a:solidFill>
                <a:effectLst/>
                <a:latin typeface="Inter"/>
              </a:rPr>
              <a:t>It was felt that this had a number of different meanings ranging from money to access food or access to food in a geographical area e.g. food deserts which made it less suitable for public communications at the very least. It was also thought to compound the misleading belief of many that an individual is unable to access food due to their own circumstances rather than the system failing to provide it or support them effectively. </a:t>
            </a:r>
            <a:br>
              <a:rPr lang="en-GB" b="0" i="0" dirty="0">
                <a:solidFill>
                  <a:srgbClr val="000000"/>
                </a:solidFill>
                <a:effectLst/>
                <a:latin typeface="Inter"/>
              </a:rPr>
            </a:br>
            <a:r>
              <a:rPr lang="en-GB" b="0" i="1" dirty="0">
                <a:solidFill>
                  <a:srgbClr val="000000"/>
                </a:solidFill>
                <a:effectLst/>
                <a:latin typeface="Inter"/>
              </a:rPr>
              <a:t>Verdict: Avoid due to multiple meanings and unhelpful framing</a:t>
            </a:r>
            <a:endParaRPr lang="en-GB" b="0" i="0" dirty="0">
              <a:solidFill>
                <a:srgbClr val="000000"/>
              </a:solidFill>
              <a:effectLst/>
              <a:latin typeface="Inter"/>
            </a:endParaRPr>
          </a:p>
          <a:p>
            <a:pPr algn="l"/>
            <a:r>
              <a:rPr lang="en-GB" b="1" i="0" dirty="0">
                <a:solidFill>
                  <a:srgbClr val="000000"/>
                </a:solidFill>
                <a:effectLst/>
                <a:latin typeface="Inter"/>
              </a:rPr>
              <a:t>Food justice</a:t>
            </a:r>
            <a:br>
              <a:rPr lang="en-GB" b="0" i="0" dirty="0">
                <a:solidFill>
                  <a:srgbClr val="000000"/>
                </a:solidFill>
                <a:effectLst/>
                <a:latin typeface="Inter"/>
              </a:rPr>
            </a:br>
            <a:r>
              <a:rPr lang="en-GB" b="0" i="0" dirty="0">
                <a:solidFill>
                  <a:srgbClr val="000000"/>
                </a:solidFill>
                <a:effectLst/>
                <a:latin typeface="Inter"/>
              </a:rPr>
              <a:t>This was the most popular choice amongst the group because, though it had multiple meanings, they all led to the same end point – good food for all. It offers a more positive, empowering narrative through focusing on justice which implies a failure of the system rather than the individual. It was also pointed out that the entire food system is impoverished, so to build a resilient food system fit for the future, food justice must be secured across the whole system. Recognising this, some organisations have already pivoted towards this language in their communications. </a:t>
            </a:r>
            <a:br>
              <a:rPr lang="en-GB" b="0" i="0" dirty="0">
                <a:solidFill>
                  <a:srgbClr val="000000"/>
                </a:solidFill>
                <a:effectLst/>
                <a:latin typeface="Inter"/>
              </a:rPr>
            </a:br>
            <a:r>
              <a:rPr lang="en-GB" b="0" i="1" u="sng" dirty="0">
                <a:solidFill>
                  <a:srgbClr val="000000"/>
                </a:solidFill>
                <a:effectLst/>
                <a:latin typeface="Inter"/>
              </a:rPr>
              <a:t>Verdict: The preferred option</a:t>
            </a:r>
            <a:endParaRPr lang="en-GB" b="0" i="0" u="sng" dirty="0">
              <a:solidFill>
                <a:srgbClr val="000000"/>
              </a:solidFill>
              <a:effectLst/>
              <a:latin typeface="Inter"/>
            </a:endParaRPr>
          </a:p>
          <a:p>
            <a:pPr algn="l"/>
            <a:r>
              <a:rPr lang="en-GB" b="1" i="0" dirty="0">
                <a:solidFill>
                  <a:srgbClr val="000000"/>
                </a:solidFill>
                <a:effectLst/>
                <a:latin typeface="Inter"/>
              </a:rPr>
              <a:t>Poverty</a:t>
            </a:r>
            <a:br>
              <a:rPr lang="en-GB" b="0" i="0" dirty="0">
                <a:solidFill>
                  <a:srgbClr val="000000"/>
                </a:solidFill>
                <a:effectLst/>
                <a:latin typeface="Inter"/>
              </a:rPr>
            </a:br>
            <a:r>
              <a:rPr lang="en-GB" b="0" i="0" dirty="0">
                <a:solidFill>
                  <a:srgbClr val="000000"/>
                </a:solidFill>
                <a:effectLst/>
                <a:latin typeface="Inter"/>
              </a:rPr>
              <a:t>Finally and perhaps the simplest of them all - poverty. Anyone living in food poverty is living in poverty and this needs to be a key part of the narrative or we risk short-term sticking plasters, such as food banks and surplus food redistribution, becoming a long-term problem.</a:t>
            </a:r>
            <a:br>
              <a:rPr lang="en-GB" b="0" i="0" dirty="0">
                <a:solidFill>
                  <a:srgbClr val="000000"/>
                </a:solidFill>
                <a:effectLst/>
                <a:latin typeface="Inter"/>
              </a:rPr>
            </a:br>
            <a:r>
              <a:rPr lang="en-GB" b="0" i="1" u="sng" dirty="0">
                <a:solidFill>
                  <a:srgbClr val="000000"/>
                </a:solidFill>
                <a:effectLst/>
                <a:latin typeface="Inter"/>
              </a:rPr>
              <a:t>Verdict: Use wherever possible.</a:t>
            </a:r>
            <a:endParaRPr lang="en-GB" b="0" i="0" u="sng" dirty="0">
              <a:solidFill>
                <a:srgbClr val="000000"/>
              </a:solidFill>
              <a:effectLst/>
              <a:latin typeface="Inter"/>
            </a:endParaRPr>
          </a:p>
          <a:p>
            <a:pPr algn="l"/>
            <a:r>
              <a:rPr lang="en-GB" b="0" i="0" dirty="0">
                <a:solidFill>
                  <a:srgbClr val="000000"/>
                </a:solidFill>
                <a:effectLst/>
                <a:latin typeface="Inter"/>
              </a:rPr>
              <a:t>In addition to discussion on specific terms, a key take-home from this session was that all language should be developed with the input of people with lived experience of household food insecurity. This will help reach the communities that organisations are working to support, create a more empowering narrative for both public and policy engagement and relay the key issues more effectively.</a:t>
            </a: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12</a:t>
            </a:fld>
            <a:endParaRPr lang="en-US" dirty="0"/>
          </a:p>
        </p:txBody>
      </p:sp>
    </p:spTree>
    <p:extLst>
      <p:ext uri="{BB962C8B-B14F-4D97-AF65-F5344CB8AC3E}">
        <p14:creationId xmlns:p14="http://schemas.microsoft.com/office/powerpoint/2010/main" val="225230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adapted from the USDA Economic Research Service </a:t>
            </a:r>
            <a:r>
              <a:rPr lang="en-GB" dirty="0">
                <a:hlinkClick r:id="rId3"/>
              </a:rPr>
              <a:t>USDA ERS - Definitions of Food Security</a:t>
            </a:r>
            <a:endParaRPr lang="en-GB" dirty="0"/>
          </a:p>
          <a:p>
            <a:r>
              <a:rPr lang="en-GB" dirty="0"/>
              <a:t>Used by OHID (Office for Health Improvement and Disparities) in their Food Resilience Public Health webinar 7</a:t>
            </a:r>
            <a:r>
              <a:rPr lang="en-GB" baseline="30000" dirty="0"/>
              <a:t>th</a:t>
            </a:r>
            <a:r>
              <a:rPr lang="en-GB" dirty="0"/>
              <a:t> July 2022 – referred to us by NYCC Public Health officers</a:t>
            </a:r>
          </a:p>
        </p:txBody>
      </p:sp>
      <p:sp>
        <p:nvSpPr>
          <p:cNvPr id="4" name="Slide Number Placeholder 3"/>
          <p:cNvSpPr>
            <a:spLocks noGrp="1"/>
          </p:cNvSpPr>
          <p:nvPr>
            <p:ph type="sldNum" sz="quarter" idx="5"/>
          </p:nvPr>
        </p:nvSpPr>
        <p:spPr/>
        <p:txBody>
          <a:bodyPr/>
          <a:lstStyle/>
          <a:p>
            <a:fld id="{D40C6A29-4676-420C-BBE3-ACC2B80F64D4}" type="slidenum">
              <a:rPr lang="en-US" smtClean="0"/>
              <a:t>13</a:t>
            </a:fld>
            <a:endParaRPr lang="en-US" dirty="0"/>
          </a:p>
        </p:txBody>
      </p:sp>
    </p:spTree>
    <p:extLst>
      <p:ext uri="{BB962C8B-B14F-4D97-AF65-F5344CB8AC3E}">
        <p14:creationId xmlns:p14="http://schemas.microsoft.com/office/powerpoint/2010/main" val="515317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1F20"/>
                </a:solidFill>
                <a:effectLst/>
                <a:latin typeface="ReithSans"/>
              </a:rPr>
              <a:t>Source 2:</a:t>
            </a:r>
            <a:r>
              <a:rPr lang="en-GB" dirty="0">
                <a:hlinkClick r:id="rId3"/>
              </a:rPr>
              <a:t>Microsoft Word - FoodInsecurityBriefing May 2016 FINAL.docx (nuffieldfoundation.org)</a:t>
            </a:r>
            <a:endParaRPr lang="en-GB" dirty="0"/>
          </a:p>
          <a:p>
            <a:r>
              <a:rPr lang="en-GB" dirty="0"/>
              <a:t>Too Poor to Eat Food insecurity in the UK By Anna Taylor and Rachel Loopstra</a:t>
            </a:r>
          </a:p>
          <a:p>
            <a:r>
              <a:rPr lang="en-GB" dirty="0"/>
              <a:t>The Food Foundation May 2016</a:t>
            </a:r>
          </a:p>
          <a:p>
            <a:pPr algn="l"/>
            <a:r>
              <a:rPr lang="en-GB" b="0" i="0" dirty="0">
                <a:solidFill>
                  <a:srgbClr val="231F20"/>
                </a:solidFill>
                <a:effectLst/>
                <a:latin typeface="ReithSans"/>
              </a:rPr>
              <a:t> </a:t>
            </a:r>
          </a:p>
          <a:p>
            <a:pPr algn="l"/>
            <a:r>
              <a:rPr lang="en-GB" b="0" i="0" dirty="0">
                <a:solidFill>
                  <a:srgbClr val="231F20"/>
                </a:solidFill>
                <a:effectLst/>
                <a:latin typeface="ReithSans"/>
              </a:rPr>
              <a:t>Source 3: </a:t>
            </a:r>
            <a:r>
              <a:rPr lang="en-GB" b="0" i="0" dirty="0">
                <a:solidFill>
                  <a:srgbClr val="6B6B6B"/>
                </a:solidFill>
                <a:effectLst/>
                <a:latin typeface="Poppins" panose="00000500000000000000" pitchFamily="2" charset="0"/>
              </a:rPr>
              <a:t>ENUF is a hub for research and evidence on household food insecurity in the UK.</a:t>
            </a:r>
          </a:p>
          <a:p>
            <a:pPr algn="l"/>
            <a:r>
              <a:rPr lang="en-GB" dirty="0">
                <a:hlinkClick r:id="rId4"/>
              </a:rPr>
              <a:t>What is household food insecurity? | ENUF</a:t>
            </a:r>
            <a:endParaRPr lang="en-GB" b="0" i="0" dirty="0">
              <a:solidFill>
                <a:srgbClr val="6B6B6B"/>
              </a:solidFill>
              <a:effectLst/>
              <a:latin typeface="Poppins" panose="00000500000000000000" pitchFamily="2" charset="0"/>
            </a:endParaRPr>
          </a:p>
          <a:p>
            <a:pPr algn="l"/>
            <a:endParaRPr lang="en-GB" b="0" i="0" dirty="0">
              <a:solidFill>
                <a:srgbClr val="231F20"/>
              </a:solidFill>
              <a:effectLst/>
              <a:latin typeface="ReithSans"/>
            </a:endParaRPr>
          </a:p>
          <a:p>
            <a:pPr algn="l"/>
            <a:r>
              <a:rPr lang="en-GB" b="0" i="0" dirty="0">
                <a:solidFill>
                  <a:srgbClr val="231F20"/>
                </a:solidFill>
                <a:effectLst/>
                <a:latin typeface="ReithSans"/>
              </a:rPr>
              <a:t>There is enough food to feed everyone on the planet, but globally there are still 1 billion people experiencing </a:t>
            </a:r>
            <a:r>
              <a:rPr lang="en-GB" b="1" i="0" dirty="0">
                <a:solidFill>
                  <a:srgbClr val="231F20"/>
                </a:solidFill>
                <a:effectLst/>
                <a:latin typeface="ReithSans"/>
              </a:rPr>
              <a:t>food insecurity</a:t>
            </a:r>
            <a:r>
              <a:rPr lang="en-GB" b="0" i="0" dirty="0">
                <a:solidFill>
                  <a:srgbClr val="231F20"/>
                </a:solidFill>
                <a:effectLst/>
                <a:latin typeface="ReithSans"/>
              </a:rPr>
              <a:t>. Food supply and consumption are not evenly distributed.</a:t>
            </a:r>
          </a:p>
          <a:p>
            <a:pPr algn="l"/>
            <a:r>
              <a:rPr lang="en-GB" b="0" i="0" dirty="0">
                <a:solidFill>
                  <a:srgbClr val="231F20"/>
                </a:solidFill>
                <a:effectLst/>
                <a:latin typeface="ReithSans"/>
              </a:rPr>
              <a:t>The UK does have </a:t>
            </a:r>
            <a:r>
              <a:rPr lang="en-GB" b="1" i="0" dirty="0">
                <a:solidFill>
                  <a:srgbClr val="231F20"/>
                </a:solidFill>
                <a:effectLst/>
                <a:latin typeface="ReithSans"/>
              </a:rPr>
              <a:t>food security</a:t>
            </a:r>
            <a:r>
              <a:rPr lang="en-GB" b="0" i="0" dirty="0">
                <a:solidFill>
                  <a:srgbClr val="231F20"/>
                </a:solidFill>
                <a:effectLst/>
                <a:latin typeface="ReithSans"/>
              </a:rPr>
              <a:t>. Around 40% of the UK's food has been imported and much of it has been </a:t>
            </a:r>
            <a:r>
              <a:rPr lang="en-GB" b="1" i="0" dirty="0">
                <a:solidFill>
                  <a:srgbClr val="231F20"/>
                </a:solidFill>
                <a:effectLst/>
                <a:latin typeface="ReithSans"/>
              </a:rPr>
              <a:t>processed</a:t>
            </a:r>
            <a:r>
              <a:rPr lang="en-GB" b="0" i="0" dirty="0">
                <a:solidFill>
                  <a:srgbClr val="231F20"/>
                </a:solidFill>
                <a:effectLst/>
                <a:latin typeface="ReithSans"/>
              </a:rPr>
              <a:t>.</a:t>
            </a:r>
          </a:p>
          <a:p>
            <a:pPr algn="l"/>
            <a:r>
              <a:rPr lang="en-GB" dirty="0">
                <a:hlinkClick r:id="rId5"/>
              </a:rPr>
              <a:t>Case study - attempts to achieve food security in the UK - Supply and demand of natural resources - an unequal balance - OCR - GCSE Geography Revision - OCR - BBC Bitesize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When people do not have enough nutritious or affordable food to eat (BBC GCSE curriculum)</a:t>
            </a:r>
          </a:p>
          <a:p>
            <a:pPr algn="l"/>
            <a:endParaRPr lang="en-GB" b="0" i="0" dirty="0">
              <a:solidFill>
                <a:srgbClr val="231F20"/>
              </a:solidFill>
              <a:effectLst/>
              <a:latin typeface="ReithSans"/>
            </a:endParaRP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14</a:t>
            </a:fld>
            <a:endParaRPr lang="en-US" dirty="0"/>
          </a:p>
        </p:txBody>
      </p:sp>
    </p:spTree>
    <p:extLst>
      <p:ext uri="{BB962C8B-B14F-4D97-AF65-F5344CB8AC3E}">
        <p14:creationId xmlns:p14="http://schemas.microsoft.com/office/powerpoint/2010/main" val="2374577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HUNGRY FOR CHANGE The final report of the Fabian Commission on Food and Poverty</a:t>
            </a:r>
          </a:p>
          <a:p>
            <a:endParaRPr lang="en-GB" dirty="0"/>
          </a:p>
          <a:p>
            <a:r>
              <a:rPr lang="en-GB" dirty="0">
                <a:hlinkClick r:id="rId3"/>
              </a:rPr>
              <a:t>6 What is food insecurity and why it is a threat? | British Red Cross</a:t>
            </a:r>
            <a:endParaRPr lang="en-GB" dirty="0"/>
          </a:p>
          <a:p>
            <a:endParaRPr lang="en-GB" dirty="0"/>
          </a:p>
          <a:p>
            <a:r>
              <a:rPr lang="en-GB" dirty="0"/>
              <a:t>7: Food Security – House of Commons Library 30 March 2022</a:t>
            </a:r>
          </a:p>
          <a:p>
            <a:endParaRPr lang="en-GB" dirty="0"/>
          </a:p>
          <a:p>
            <a:r>
              <a:rPr lang="en-GB" dirty="0"/>
              <a:t>British Red Cross further insights:- (source 6)</a:t>
            </a:r>
          </a:p>
          <a:p>
            <a:endParaRPr lang="en-GB" dirty="0"/>
          </a:p>
          <a:p>
            <a:pPr algn="l"/>
            <a:r>
              <a:rPr lang="en-GB" b="1" i="0" dirty="0">
                <a:solidFill>
                  <a:srgbClr val="262626"/>
                </a:solidFill>
                <a:effectLst/>
                <a:latin typeface="HelveticaNeue"/>
              </a:rPr>
              <a:t>How does food insecurity affect people?</a:t>
            </a:r>
          </a:p>
          <a:p>
            <a:pPr algn="l"/>
            <a:r>
              <a:rPr lang="en-GB" b="0" i="0" dirty="0">
                <a:solidFill>
                  <a:srgbClr val="262626"/>
                </a:solidFill>
                <a:effectLst/>
                <a:latin typeface="Montserrat" panose="00000500000000000000" pitchFamily="2" charset="0"/>
              </a:rPr>
              <a:t>A combination of all these factors is devastating people’s lives, families, health, and livelihoods in parts of Africa. </a:t>
            </a:r>
          </a:p>
          <a:p>
            <a:pPr algn="l"/>
            <a:r>
              <a:rPr lang="en-GB" b="0" i="0" dirty="0">
                <a:solidFill>
                  <a:srgbClr val="262626"/>
                </a:solidFill>
                <a:effectLst/>
                <a:latin typeface="Montserrat" panose="00000500000000000000" pitchFamily="2" charset="0"/>
              </a:rPr>
              <a:t>That could mean people are... </a:t>
            </a:r>
          </a:p>
          <a:p>
            <a:pPr algn="l">
              <a:buFont typeface="Arial" panose="020B0604020202020204" pitchFamily="34" charset="0"/>
              <a:buChar char="•"/>
            </a:pPr>
            <a:r>
              <a:rPr lang="en-GB" b="0" i="0" dirty="0">
                <a:solidFill>
                  <a:srgbClr val="262626"/>
                </a:solidFill>
                <a:effectLst/>
                <a:latin typeface="Montserrat" panose="00000500000000000000" pitchFamily="2" charset="0"/>
              </a:rPr>
              <a:t>Losing their lives and their loved ones</a:t>
            </a:r>
          </a:p>
          <a:p>
            <a:pPr algn="l">
              <a:buFont typeface="Arial" panose="020B0604020202020204" pitchFamily="34" charset="0"/>
              <a:buChar char="•"/>
            </a:pPr>
            <a:r>
              <a:rPr lang="en-GB" b="0" i="0" dirty="0">
                <a:solidFill>
                  <a:srgbClr val="262626"/>
                </a:solidFill>
                <a:effectLst/>
                <a:latin typeface="Montserrat" panose="00000500000000000000" pitchFamily="2" charset="0"/>
              </a:rPr>
              <a:t>Skipping meals, which can impact health</a:t>
            </a:r>
          </a:p>
          <a:p>
            <a:pPr algn="l">
              <a:buFont typeface="Arial" panose="020B0604020202020204" pitchFamily="34" charset="0"/>
              <a:buChar char="•"/>
            </a:pPr>
            <a:r>
              <a:rPr lang="en-GB" b="0" i="0" dirty="0">
                <a:solidFill>
                  <a:srgbClr val="262626"/>
                </a:solidFill>
                <a:effectLst/>
                <a:latin typeface="Montserrat" panose="00000500000000000000" pitchFamily="2" charset="0"/>
              </a:rPr>
              <a:t>Selling their last remaining livestock (likely their sole way of earning money)</a:t>
            </a:r>
          </a:p>
          <a:p>
            <a:pPr algn="l">
              <a:buFont typeface="Arial" panose="020B0604020202020204" pitchFamily="34" charset="0"/>
              <a:buChar char="•"/>
            </a:pPr>
            <a:r>
              <a:rPr lang="en-GB" b="0" i="0" dirty="0">
                <a:solidFill>
                  <a:srgbClr val="262626"/>
                </a:solidFill>
                <a:effectLst/>
                <a:latin typeface="Montserrat" panose="00000500000000000000" pitchFamily="2" charset="0"/>
              </a:rPr>
              <a:t>Being forced into prostitution, leaving them vulnerable to violence</a:t>
            </a:r>
          </a:p>
          <a:p>
            <a:pPr algn="l">
              <a:buFont typeface="Arial" panose="020B0604020202020204" pitchFamily="34" charset="0"/>
              <a:buChar char="•"/>
            </a:pPr>
            <a:r>
              <a:rPr lang="en-GB" b="0" i="0" dirty="0">
                <a:solidFill>
                  <a:srgbClr val="262626"/>
                </a:solidFill>
                <a:effectLst/>
                <a:latin typeface="Montserrat" panose="00000500000000000000" pitchFamily="2" charset="0"/>
              </a:rPr>
              <a:t>Pushing young girls into early marriage, so that parents have one child less to pay for, and in the hope they might be safer somewhere else. </a:t>
            </a:r>
          </a:p>
          <a:p>
            <a:pPr algn="l"/>
            <a:r>
              <a:rPr lang="en-GB" b="0" i="0" dirty="0">
                <a:solidFill>
                  <a:srgbClr val="262626"/>
                </a:solidFill>
                <a:effectLst/>
                <a:latin typeface="Montserrat" panose="00000500000000000000" pitchFamily="2" charset="0"/>
              </a:rPr>
              <a:t>The people who find themselves having to make these desperate choices have already been through a lot, whether that's from climate-related extreme weather events like droughts and flooding, or the impacts of Covid-19.</a:t>
            </a:r>
          </a:p>
          <a:p>
            <a:pPr algn="l"/>
            <a:endParaRPr lang="en-GB" b="0" i="0" dirty="0">
              <a:solidFill>
                <a:srgbClr val="262626"/>
              </a:solidFill>
              <a:effectLst/>
              <a:latin typeface="Montserrat" panose="00000500000000000000" pitchFamily="2" charset="0"/>
            </a:endParaRPr>
          </a:p>
          <a:p>
            <a:pPr algn="l"/>
            <a:r>
              <a:rPr lang="en-GB" b="0" i="0" dirty="0">
                <a:solidFill>
                  <a:srgbClr val="262626"/>
                </a:solidFill>
                <a:effectLst/>
                <a:latin typeface="Montserrat" panose="00000500000000000000" pitchFamily="2" charset="0"/>
              </a:rPr>
              <a:t>Causes</a:t>
            </a:r>
          </a:p>
          <a:p>
            <a:pPr algn="l"/>
            <a:r>
              <a:rPr lang="en-GB" b="0" i="0" dirty="0">
                <a:solidFill>
                  <a:srgbClr val="262626"/>
                </a:solidFill>
                <a:effectLst/>
                <a:latin typeface="Montserrat" panose="00000500000000000000" pitchFamily="2" charset="0"/>
              </a:rPr>
              <a:t>The causes of food insecurity are complex but key factors include, isolation, poor physical or mental health, lack of employment, financial hardship and insecure accommodation, all of which have been exacerbated by the Covid-19 crisis. </a:t>
            </a:r>
          </a:p>
          <a:p>
            <a:pPr algn="l"/>
            <a:r>
              <a:rPr lang="en-GB" dirty="0">
                <a:hlinkClick r:id="rId4"/>
              </a:rPr>
              <a:t>Access to food in emergencies: learning from Covid-19 (redcross.org.uk)</a:t>
            </a:r>
            <a:endParaRPr lang="en-GB" dirty="0"/>
          </a:p>
          <a:p>
            <a:pPr algn="l"/>
            <a:endParaRPr lang="en-GB" b="0" i="0" dirty="0">
              <a:solidFill>
                <a:srgbClr val="262626"/>
              </a:solidFill>
              <a:effectLst/>
              <a:latin typeface="Montserrat" panose="00000500000000000000" pitchFamily="2" charset="0"/>
            </a:endParaRP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15</a:t>
            </a:fld>
            <a:endParaRPr lang="en-US" dirty="0"/>
          </a:p>
        </p:txBody>
      </p:sp>
    </p:spTree>
    <p:extLst>
      <p:ext uri="{BB962C8B-B14F-4D97-AF65-F5344CB8AC3E}">
        <p14:creationId xmlns:p14="http://schemas.microsoft.com/office/powerpoint/2010/main" val="2289971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16</a:t>
            </a:fld>
            <a:endParaRPr lang="en-US" dirty="0"/>
          </a:p>
        </p:txBody>
      </p:sp>
    </p:spTree>
    <p:extLst>
      <p:ext uri="{BB962C8B-B14F-4D97-AF65-F5344CB8AC3E}">
        <p14:creationId xmlns:p14="http://schemas.microsoft.com/office/powerpoint/2010/main" val="2944085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rPr>
              <a:t>The USDA module has also been used in other research studies, such as the Southampton Women’s study, Born in Bradford cohort study, and studies of people using food banks in London and across the UK. </a:t>
            </a:r>
          </a:p>
          <a:p>
            <a:r>
              <a:rPr lang="en-US" b="0" i="0" dirty="0">
                <a:effectLst/>
              </a:rPr>
              <a:t>Box 1 details the questions included in this module.</a:t>
            </a:r>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17</a:t>
            </a:fld>
            <a:endParaRPr lang="en-US" dirty="0"/>
          </a:p>
        </p:txBody>
      </p:sp>
    </p:spTree>
    <p:extLst>
      <p:ext uri="{BB962C8B-B14F-4D97-AF65-F5344CB8AC3E}">
        <p14:creationId xmlns:p14="http://schemas.microsoft.com/office/powerpoint/2010/main" val="227171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b="0" i="0" dirty="0">
              <a:solidFill>
                <a:srgbClr val="686868"/>
              </a:solidFill>
              <a:effectLst/>
              <a:latin typeface="Poppins" panose="00000500000000000000" pitchFamily="2" charset="0"/>
            </a:endParaRPr>
          </a:p>
          <a:p>
            <a:r>
              <a:rPr lang="en-US" b="0" i="0" dirty="0">
                <a:effectLst/>
              </a:rPr>
              <a:t>The USDA module has also been used in other research studies, such as the Southampton Women’s study, Born in Bradford cohort study, and studies of people using food banks in London and across the UK. </a:t>
            </a:r>
          </a:p>
          <a:p>
            <a:r>
              <a:rPr lang="en-US" b="0" i="0" dirty="0">
                <a:effectLst/>
              </a:rPr>
              <a:t>Box 1 details the questions included in this module.</a:t>
            </a:r>
            <a:endParaRPr lang="en-GB" dirty="0"/>
          </a:p>
          <a:p>
            <a:pPr algn="l" fontAlgn="base"/>
            <a:endParaRPr lang="en-GB" b="0" i="0" dirty="0">
              <a:solidFill>
                <a:srgbClr val="686868"/>
              </a:solidFill>
              <a:effectLst/>
              <a:latin typeface="Poppins" panose="00000500000000000000" pitchFamily="2" charset="0"/>
            </a:endParaRPr>
          </a:p>
          <a:p>
            <a:pPr algn="l" fontAlgn="base"/>
            <a:endParaRPr lang="en-GB" b="0" i="0" dirty="0">
              <a:solidFill>
                <a:srgbClr val="686868"/>
              </a:solidFill>
              <a:effectLst/>
              <a:latin typeface="Poppins" panose="00000500000000000000" pitchFamily="2" charset="0"/>
            </a:endParaRPr>
          </a:p>
          <a:p>
            <a:pPr algn="l" fontAlgn="base"/>
            <a:r>
              <a:rPr lang="en-GB" b="0" i="0" dirty="0">
                <a:solidFill>
                  <a:srgbClr val="686868"/>
                </a:solidFill>
                <a:effectLst/>
                <a:latin typeface="Poppins" panose="00000500000000000000" pitchFamily="2" charset="0"/>
              </a:rPr>
              <a:t>The Household Food Security Module can be shortened by only including questions that reference adults and household members, removing questions that reference children, or shortened to six questions rather than the 10 questions found in the Adult Food Security Module. The questions can be asked with reference to different time periods. In the US, questions are asked in reference to both 12 months and the past 30 days in their annual Current Population Survey, giving an indication of how transient food insecurity is in the population. In 2019, the USDA Adult Food Security Survey Module, with a 30-day reference period, was added to the Family Resources Survey in the UK.</a:t>
            </a:r>
          </a:p>
        </p:txBody>
      </p:sp>
      <p:sp>
        <p:nvSpPr>
          <p:cNvPr id="4" name="Slide Number Placeholder 3"/>
          <p:cNvSpPr>
            <a:spLocks noGrp="1"/>
          </p:cNvSpPr>
          <p:nvPr>
            <p:ph type="sldNum" sz="quarter" idx="5"/>
          </p:nvPr>
        </p:nvSpPr>
        <p:spPr/>
        <p:txBody>
          <a:bodyPr/>
          <a:lstStyle/>
          <a:p>
            <a:fld id="{D40C6A29-4676-420C-BBE3-ACC2B80F64D4}" type="slidenum">
              <a:rPr lang="en-US" smtClean="0"/>
              <a:t>18</a:t>
            </a:fld>
            <a:endParaRPr lang="en-US" dirty="0"/>
          </a:p>
        </p:txBody>
      </p:sp>
    </p:spTree>
    <p:extLst>
      <p:ext uri="{BB962C8B-B14F-4D97-AF65-F5344CB8AC3E}">
        <p14:creationId xmlns:p14="http://schemas.microsoft.com/office/powerpoint/2010/main" val="2039949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686868"/>
                </a:solidFill>
                <a:effectLst/>
                <a:latin typeface="Poppins" panose="00000500000000000000" pitchFamily="2" charset="0"/>
              </a:rPr>
              <a:t>In 2019, the Food and Agriculture Organisation launched a programme of research into household food insecurity around the world, exploring the use of an experience-based measure based on the USDA scale. It is simpler, consisting of only 8 questions with simple yes/no responses. It doesn’t ask parents/guardians about child experiences, and it doesn’t capture how frequently households had experiences over the past twelve months, but through its administration in the Gallup World Poll, comparable estimates for food insecurity are now available for countries around the world.</a:t>
            </a:r>
          </a:p>
          <a:p>
            <a:r>
              <a:rPr lang="en-GB" dirty="0">
                <a:hlinkClick r:id="rId3"/>
              </a:rPr>
              <a:t>Measurement of household insecurity | ENUF</a:t>
            </a:r>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19</a:t>
            </a:fld>
            <a:endParaRPr lang="en-US" dirty="0"/>
          </a:p>
        </p:txBody>
      </p:sp>
    </p:spTree>
    <p:extLst>
      <p:ext uri="{BB962C8B-B14F-4D97-AF65-F5344CB8AC3E}">
        <p14:creationId xmlns:p14="http://schemas.microsoft.com/office/powerpoint/2010/main" val="391226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Measurement of household insecurity | ENUF</a:t>
            </a:r>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20</a:t>
            </a:fld>
            <a:endParaRPr lang="en-US" dirty="0"/>
          </a:p>
        </p:txBody>
      </p:sp>
    </p:spTree>
    <p:extLst>
      <p:ext uri="{BB962C8B-B14F-4D97-AF65-F5344CB8AC3E}">
        <p14:creationId xmlns:p14="http://schemas.microsoft.com/office/powerpoint/2010/main" val="2554879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Vulnerability to food insecurity | ENUF</a:t>
            </a:r>
            <a:endParaRPr lang="en-GB" dirty="0"/>
          </a:p>
          <a:p>
            <a:endParaRPr lang="en-GB" dirty="0"/>
          </a:p>
          <a:p>
            <a:r>
              <a:rPr lang="en-GB" dirty="0"/>
              <a:t>We have received data from Dr Megan Blake using Food and You Data enabling us to explore some of the levels of food insecurity as described. NB data limitations / date of data supplied</a:t>
            </a:r>
          </a:p>
          <a:p>
            <a:endParaRPr lang="en-GB" dirty="0"/>
          </a:p>
          <a:p>
            <a:r>
              <a:rPr lang="en-GB" dirty="0">
                <a:hlinkClick r:id="rId4"/>
              </a:rPr>
              <a:t>United Kingdom Food Security Report 2021: Theme 4: Food Security at Household Level - GOV.UK (www.gov.uk)</a:t>
            </a:r>
            <a:endParaRPr lang="en-GB" dirty="0"/>
          </a:p>
          <a:p>
            <a:pPr algn="l"/>
            <a:r>
              <a:rPr lang="en-GB" b="1" i="0" dirty="0">
                <a:solidFill>
                  <a:srgbClr val="FFFFFF"/>
                </a:solidFill>
                <a:effectLst/>
                <a:latin typeface="GDS Transport"/>
              </a:rPr>
              <a:t>Food Security Report 2021: Theme 4: Food Security at Household Level</a:t>
            </a:r>
          </a:p>
          <a:p>
            <a:pPr algn="l"/>
            <a:r>
              <a:rPr lang="en-GB" b="0" i="0" dirty="0">
                <a:solidFill>
                  <a:srgbClr val="FFFFFF"/>
                </a:solidFill>
                <a:effectLst/>
                <a:latin typeface="GDS Transport"/>
              </a:rPr>
              <a:t>Updated 22 December 2021</a:t>
            </a:r>
          </a:p>
          <a:p>
            <a:pPr algn="l"/>
            <a:r>
              <a:rPr lang="en-GB" b="1" i="0" dirty="0">
                <a:solidFill>
                  <a:srgbClr val="0B0C0C"/>
                </a:solidFill>
                <a:effectLst/>
                <a:latin typeface="GDS Transport"/>
              </a:rPr>
              <a:t>Key messages</a:t>
            </a:r>
          </a:p>
          <a:p>
            <a:pPr algn="l">
              <a:buFont typeface="Arial" panose="020B0604020202020204" pitchFamily="34" charset="0"/>
              <a:buChar char="•"/>
            </a:pPr>
            <a:r>
              <a:rPr lang="en-GB" b="0" i="0" dirty="0">
                <a:solidFill>
                  <a:srgbClr val="0B0C0C"/>
                </a:solidFill>
                <a:effectLst/>
                <a:latin typeface="GDS Transport"/>
              </a:rPr>
              <a:t>Data on household food security indicates that 92% of households regarded themselves as being food secure in the financial year 2019 to 2020.</a:t>
            </a:r>
          </a:p>
          <a:p>
            <a:pPr algn="l">
              <a:buFont typeface="Arial" panose="020B0604020202020204" pitchFamily="34" charset="0"/>
              <a:buChar char="•"/>
            </a:pPr>
            <a:r>
              <a:rPr lang="en-GB" b="0" i="0" dirty="0">
                <a:solidFill>
                  <a:srgbClr val="0B0C0C"/>
                </a:solidFill>
                <a:effectLst/>
                <a:latin typeface="GDS Transport"/>
              </a:rPr>
              <a:t>In the last decade, food and non-alcoholic drinks have, on average, become cheaper compared to other goods and services. However, affordability needs to be understood in the wider context of overall household expenditure. Housing and transport make up the largest share of spend for the average UK household, and both categories have seen increases in their share in the last decade.</a:t>
            </a:r>
          </a:p>
          <a:p>
            <a:pPr algn="l">
              <a:buFont typeface="Arial" panose="020B0604020202020204" pitchFamily="34" charset="0"/>
              <a:buChar char="•"/>
            </a:pPr>
            <a:r>
              <a:rPr lang="en-GB" b="0" i="0" dirty="0">
                <a:solidFill>
                  <a:srgbClr val="0B0C0C"/>
                </a:solidFill>
                <a:effectLst/>
                <a:latin typeface="GDS Transport"/>
              </a:rPr>
              <a:t>Access to food shops in England is for the most part adequate, with at least 84% of the population in every region able to reach a shop by public transport or walking within 15 minutes.</a:t>
            </a:r>
          </a:p>
        </p:txBody>
      </p:sp>
      <p:sp>
        <p:nvSpPr>
          <p:cNvPr id="4" name="Slide Number Placeholder 3"/>
          <p:cNvSpPr>
            <a:spLocks noGrp="1"/>
          </p:cNvSpPr>
          <p:nvPr>
            <p:ph type="sldNum" sz="quarter" idx="5"/>
          </p:nvPr>
        </p:nvSpPr>
        <p:spPr/>
        <p:txBody>
          <a:bodyPr/>
          <a:lstStyle/>
          <a:p>
            <a:fld id="{D40C6A29-4676-420C-BBE3-ACC2B80F64D4}" type="slidenum">
              <a:rPr lang="en-US" smtClean="0"/>
              <a:t>21</a:t>
            </a:fld>
            <a:endParaRPr lang="en-US" dirty="0"/>
          </a:p>
        </p:txBody>
      </p:sp>
    </p:spTree>
    <p:extLst>
      <p:ext uri="{BB962C8B-B14F-4D97-AF65-F5344CB8AC3E}">
        <p14:creationId xmlns:p14="http://schemas.microsoft.com/office/powerpoint/2010/main" val="409499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What is food poverty? | Sustain (sustainweb.org)</a:t>
            </a:r>
            <a:endParaRPr lang="en-GB" dirty="0"/>
          </a:p>
          <a:p>
            <a:endParaRPr lang="en-GB" dirty="0"/>
          </a:p>
          <a:p>
            <a:r>
              <a:rPr lang="en-GB" dirty="0">
                <a:hlinkClick r:id="rId4"/>
              </a:rPr>
              <a:t>Food Poverty: (bristolfoodpolicycouncil.org)</a:t>
            </a:r>
          </a:p>
          <a:p>
            <a:endParaRPr lang="en-GB" dirty="0">
              <a:hlinkClick r:id="rId4"/>
            </a:endParaRPr>
          </a:p>
          <a:p>
            <a:pPr algn="l"/>
            <a:r>
              <a:rPr lang="en-GB" b="0" i="0" dirty="0">
                <a:solidFill>
                  <a:srgbClr val="262626"/>
                </a:solidFill>
                <a:effectLst/>
                <a:latin typeface="Montserrat" panose="00000500000000000000" pitchFamily="2" charset="0"/>
              </a:rPr>
              <a:t>Source: </a:t>
            </a:r>
            <a:r>
              <a:rPr lang="en-GB" dirty="0"/>
              <a:t>Seeking justice How to understand and end food poverty in York </a:t>
            </a:r>
          </a:p>
          <a:p>
            <a:pPr algn="l"/>
            <a:r>
              <a:rPr lang="en-GB" dirty="0"/>
              <a:t>York Food Justice Alliance June 2019</a:t>
            </a:r>
            <a:r>
              <a:rPr lang="en-GB" b="0" i="0" dirty="0">
                <a:solidFill>
                  <a:srgbClr val="262626"/>
                </a:solidFill>
                <a:effectLst/>
                <a:latin typeface="Montserrat" panose="00000500000000000000" pitchFamily="2" charset="0"/>
              </a:rPr>
              <a:t> page 5</a:t>
            </a: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3</a:t>
            </a:fld>
            <a:endParaRPr lang="en-US" dirty="0"/>
          </a:p>
        </p:txBody>
      </p:sp>
    </p:spTree>
    <p:extLst>
      <p:ext uri="{BB962C8B-B14F-4D97-AF65-F5344CB8AC3E}">
        <p14:creationId xmlns:p14="http://schemas.microsoft.com/office/powerpoint/2010/main" val="1445547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Source of definition: Chapter 2. Food security: concepts and measurement[21] (fao.org)</a:t>
            </a:r>
            <a:endParaRPr lang="en-GB" dirty="0"/>
          </a:p>
          <a:p>
            <a:endParaRPr lang="en-GB" dirty="0"/>
          </a:p>
          <a:p>
            <a:r>
              <a:rPr lang="en-GB" dirty="0"/>
              <a:t>These ten questions asked within the Food and You survey are used by the United States Department of Agriculture Research Service. See www.ers.usda.gov/topics/ food-nutrition-assistance/food-security-in-the-us/measurement for further details. </a:t>
            </a:r>
          </a:p>
          <a:p>
            <a:endParaRPr lang="en-GB" dirty="0"/>
          </a:p>
          <a:p>
            <a:r>
              <a:rPr lang="en-GB" dirty="0">
                <a:hlinkClick r:id="rId4"/>
              </a:rPr>
              <a:t>Food and You - Wave Five | Food Standards Agency</a:t>
            </a:r>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23</a:t>
            </a:fld>
            <a:endParaRPr lang="en-US" dirty="0"/>
          </a:p>
        </p:txBody>
      </p:sp>
    </p:spTree>
    <p:extLst>
      <p:ext uri="{BB962C8B-B14F-4D97-AF65-F5344CB8AC3E}">
        <p14:creationId xmlns:p14="http://schemas.microsoft.com/office/powerpoint/2010/main" val="1715496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39 Food and You Wave 5 results</a:t>
            </a:r>
          </a:p>
          <a:p>
            <a:r>
              <a:rPr lang="en-GB" dirty="0">
                <a:hlinkClick r:id="rId3"/>
              </a:rPr>
              <a:t>The Food and You Survey - Wave 5</a:t>
            </a:r>
            <a:endParaRPr lang="en-GB" dirty="0"/>
          </a:p>
          <a:p>
            <a:endParaRPr lang="en-GB" dirty="0"/>
          </a:p>
          <a:p>
            <a:r>
              <a:rPr lang="en-GB" dirty="0"/>
              <a:t>These findings are based on 2,241 interviews from a representative sample of adults aged 16 and over across England, Wales and Northern Ireland. Fieldwork was carried out between June and November 2018</a:t>
            </a:r>
          </a:p>
        </p:txBody>
      </p:sp>
      <p:sp>
        <p:nvSpPr>
          <p:cNvPr id="4" name="Slide Number Placeholder 3"/>
          <p:cNvSpPr>
            <a:spLocks noGrp="1"/>
          </p:cNvSpPr>
          <p:nvPr>
            <p:ph type="sldNum" sz="quarter" idx="5"/>
          </p:nvPr>
        </p:nvSpPr>
        <p:spPr/>
        <p:txBody>
          <a:bodyPr/>
          <a:lstStyle/>
          <a:p>
            <a:fld id="{D40C6A29-4676-420C-BBE3-ACC2B80F64D4}" type="slidenum">
              <a:rPr lang="en-US" smtClean="0"/>
              <a:t>24</a:t>
            </a:fld>
            <a:endParaRPr lang="en-US" dirty="0"/>
          </a:p>
        </p:txBody>
      </p:sp>
    </p:spTree>
    <p:extLst>
      <p:ext uri="{BB962C8B-B14F-4D97-AF65-F5344CB8AC3E}">
        <p14:creationId xmlns:p14="http://schemas.microsoft.com/office/powerpoint/2010/main" val="1067519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‘Food security’ means having access at all times to enough food that is both sufficiently varied and culturally appropriate to sustain an active and healthy life. </a:t>
            </a: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28</a:t>
            </a:fld>
            <a:endParaRPr lang="en-US" dirty="0"/>
          </a:p>
        </p:txBody>
      </p:sp>
    </p:spTree>
    <p:extLst>
      <p:ext uri="{BB962C8B-B14F-4D97-AF65-F5344CB8AC3E}">
        <p14:creationId xmlns:p14="http://schemas.microsoft.com/office/powerpoint/2010/main" val="1199911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333333"/>
                </a:solidFill>
                <a:effectLst/>
                <a:latin typeface="Jost"/>
              </a:rPr>
              <a:t>Measuring Food Insecurity</a:t>
            </a:r>
            <a:endParaRPr lang="en-GB" b="0" i="0" dirty="0">
              <a:solidFill>
                <a:srgbClr val="333333"/>
              </a:solidFill>
              <a:effectLst/>
              <a:latin typeface="Jost"/>
            </a:endParaRPr>
          </a:p>
          <a:p>
            <a:pPr algn="l"/>
            <a:r>
              <a:rPr lang="en-GB" b="0" i="0" dirty="0">
                <a:solidFill>
                  <a:srgbClr val="000000"/>
                </a:solidFill>
                <a:effectLst/>
                <a:latin typeface="Jost"/>
              </a:rPr>
              <a:t>We asked three questions to assess whether people were food insecure.</a:t>
            </a:r>
            <a:endParaRPr lang="en-GB" b="0" i="0" dirty="0">
              <a:solidFill>
                <a:srgbClr val="333333"/>
              </a:solidFill>
              <a:effectLst/>
              <a:latin typeface="Jost"/>
            </a:endParaRPr>
          </a:p>
          <a:p>
            <a:pPr algn="l"/>
            <a:r>
              <a:rPr lang="en-GB" b="0" i="0" dirty="0">
                <a:solidFill>
                  <a:srgbClr val="000000"/>
                </a:solidFill>
                <a:effectLst/>
                <a:latin typeface="Jost"/>
              </a:rPr>
              <a:t>If they answered yes to any of these three questions, they are classified as food insecure:</a:t>
            </a:r>
            <a:endParaRPr lang="en-GB" b="0" i="0" dirty="0">
              <a:solidFill>
                <a:srgbClr val="333333"/>
              </a:solidFill>
              <a:effectLst/>
              <a:latin typeface="Jost"/>
            </a:endParaRPr>
          </a:p>
          <a:p>
            <a:pPr algn="l"/>
            <a:r>
              <a:rPr lang="en-GB" b="1" i="0" dirty="0">
                <a:solidFill>
                  <a:srgbClr val="009245"/>
                </a:solidFill>
                <a:effectLst/>
                <a:latin typeface="Jost"/>
              </a:rPr>
              <a:t>Did you/anyone else in your household:</a:t>
            </a:r>
            <a:endParaRPr lang="en-GB" b="0" i="0" dirty="0">
              <a:solidFill>
                <a:srgbClr val="333333"/>
              </a:solidFill>
              <a:effectLst/>
              <a:latin typeface="Jost"/>
            </a:endParaRPr>
          </a:p>
          <a:p>
            <a:pPr algn="l"/>
            <a:r>
              <a:rPr lang="en-GB" b="1" i="0" dirty="0">
                <a:solidFill>
                  <a:srgbClr val="009245"/>
                </a:solidFill>
                <a:effectLst/>
                <a:latin typeface="Jost"/>
              </a:rPr>
              <a:t>1.  have smaller meals than usual or skip meals because you couldn't afford or get access to food?</a:t>
            </a:r>
            <a:endParaRPr lang="en-GB" b="0" i="0" dirty="0">
              <a:solidFill>
                <a:srgbClr val="333333"/>
              </a:solidFill>
              <a:effectLst/>
              <a:latin typeface="Jost"/>
            </a:endParaRPr>
          </a:p>
          <a:p>
            <a:pPr algn="l"/>
            <a:r>
              <a:rPr lang="en-GB" b="1" i="0" dirty="0">
                <a:solidFill>
                  <a:srgbClr val="009245"/>
                </a:solidFill>
                <a:effectLst/>
                <a:latin typeface="Jost"/>
              </a:rPr>
              <a:t>2.  ever been hungry but not eaten because you couldn't afford or get access to food?</a:t>
            </a:r>
            <a:endParaRPr lang="en-GB" b="0" i="0" dirty="0">
              <a:solidFill>
                <a:srgbClr val="333333"/>
              </a:solidFill>
              <a:effectLst/>
              <a:latin typeface="Jost"/>
            </a:endParaRPr>
          </a:p>
          <a:p>
            <a:pPr algn="l"/>
            <a:r>
              <a:rPr lang="en-GB" b="1" i="0" dirty="0">
                <a:solidFill>
                  <a:srgbClr val="009245"/>
                </a:solidFill>
                <a:effectLst/>
                <a:latin typeface="Jost"/>
              </a:rPr>
              <a:t>3.  not eaten for a whole day because you couldn't afford or get access to food?</a:t>
            </a:r>
            <a:endParaRPr lang="en-GB" b="0" i="0" dirty="0">
              <a:solidFill>
                <a:srgbClr val="333333"/>
              </a:solidFill>
              <a:effectLst/>
              <a:latin typeface="Jost"/>
            </a:endParaRPr>
          </a:p>
          <a:p>
            <a:pPr algn="l"/>
            <a:br>
              <a:rPr lang="en-GB" b="0" i="0" dirty="0">
                <a:solidFill>
                  <a:srgbClr val="333333"/>
                </a:solidFill>
                <a:effectLst/>
                <a:latin typeface="Jost"/>
              </a:rPr>
            </a:br>
            <a:r>
              <a:rPr lang="en-GB" b="0" i="0" dirty="0">
                <a:solidFill>
                  <a:srgbClr val="000000"/>
                </a:solidFill>
                <a:effectLst/>
                <a:latin typeface="Jost"/>
              </a:rPr>
              <a:t>We asked them if they had experienced this in a)</a:t>
            </a:r>
            <a:r>
              <a:rPr lang="en-GB" b="1" i="0" dirty="0">
                <a:solidFill>
                  <a:srgbClr val="000000"/>
                </a:solidFill>
                <a:effectLst/>
                <a:latin typeface="Jost"/>
              </a:rPr>
              <a:t> the last month</a:t>
            </a:r>
            <a:r>
              <a:rPr lang="en-GB" b="0" i="0" dirty="0">
                <a:solidFill>
                  <a:srgbClr val="000000"/>
                </a:solidFill>
                <a:effectLst/>
                <a:latin typeface="Jost"/>
              </a:rPr>
              <a:t> and b) </a:t>
            </a:r>
            <a:r>
              <a:rPr lang="en-GB" b="1" i="0" dirty="0">
                <a:solidFill>
                  <a:srgbClr val="000000"/>
                </a:solidFill>
                <a:effectLst/>
                <a:latin typeface="Jost"/>
              </a:rPr>
              <a:t>the last 6 months</a:t>
            </a:r>
            <a:r>
              <a:rPr lang="en-GB" b="0" i="0" dirty="0">
                <a:solidFill>
                  <a:srgbClr val="000000"/>
                </a:solidFill>
                <a:effectLst/>
                <a:latin typeface="Jost"/>
              </a:rPr>
              <a:t>.</a:t>
            </a:r>
            <a:endParaRPr lang="en-GB" b="0" i="0" dirty="0">
              <a:solidFill>
                <a:srgbClr val="333333"/>
              </a:solidFill>
              <a:effectLst/>
              <a:latin typeface="Jost"/>
            </a:endParaRPr>
          </a:p>
          <a:p>
            <a:pPr algn="l"/>
            <a:br>
              <a:rPr lang="en-GB" b="0" i="0" dirty="0">
                <a:solidFill>
                  <a:srgbClr val="333333"/>
                </a:solidFill>
                <a:effectLst/>
                <a:latin typeface="Jost"/>
              </a:rPr>
            </a:br>
            <a:r>
              <a:rPr lang="en-GB" b="0" i="0" dirty="0">
                <a:solidFill>
                  <a:srgbClr val="000000"/>
                </a:solidFill>
                <a:effectLst/>
                <a:latin typeface="Jost"/>
              </a:rPr>
              <a:t>These questions are part of the United States Department of Agriculture's Food Security Survey module. This is a validated</a:t>
            </a:r>
            <a:r>
              <a:rPr lang="en-GB" b="0" i="0" dirty="0">
                <a:solidFill>
                  <a:srgbClr val="333333"/>
                </a:solidFill>
                <a:effectLst/>
                <a:latin typeface="Jost"/>
              </a:rPr>
              <a:t> </a:t>
            </a:r>
            <a:r>
              <a:rPr lang="en-GB" b="0" i="0" dirty="0">
                <a:solidFill>
                  <a:srgbClr val="000000"/>
                </a:solidFill>
                <a:effectLst/>
                <a:latin typeface="Jost"/>
              </a:rPr>
              <a:t>survey tool, used to measure and monitor household food insecurity in many high-income countries, including the UK. These questions capture </a:t>
            </a:r>
            <a:r>
              <a:rPr lang="en-GB" b="1" i="0" dirty="0">
                <a:solidFill>
                  <a:srgbClr val="000000"/>
                </a:solidFill>
                <a:effectLst/>
                <a:latin typeface="Jost"/>
              </a:rPr>
              <a:t>moderate and severe experiences of food insecurity.</a:t>
            </a:r>
            <a:endParaRPr lang="en-GB" b="0" i="0" dirty="0">
              <a:solidFill>
                <a:srgbClr val="333333"/>
              </a:solidFill>
              <a:effectLst/>
              <a:latin typeface="Jost"/>
            </a:endParaRP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29</a:t>
            </a:fld>
            <a:endParaRPr lang="en-US" dirty="0"/>
          </a:p>
        </p:txBody>
      </p:sp>
    </p:spTree>
    <p:extLst>
      <p:ext uri="{BB962C8B-B14F-4D97-AF65-F5344CB8AC3E}">
        <p14:creationId xmlns:p14="http://schemas.microsoft.com/office/powerpoint/2010/main" val="2642968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86868"/>
                </a:solidFill>
                <a:effectLst/>
                <a:latin typeface="Poppins" panose="00000500000000000000" pitchFamily="2" charset="0"/>
              </a:rPr>
              <a:t>This crisis cannot be blamed on one cause but instead is a culmination of the war in Ukraine causing uncertainty over oil supplies pushing up prices plus the impact of sanctions, global shipping costs increasing due to reduced capacity during the pandemic combined with increased cost of shipping containers. Combine this with the government support during the pandemic ending, staff shortages as a fall out of both the pandemic and Brexit and shortages of goods across the world and the UK’s inflation rate has risen to a 30-year high.</a:t>
            </a: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30</a:t>
            </a:fld>
            <a:endParaRPr lang="en-US" dirty="0"/>
          </a:p>
        </p:txBody>
      </p:sp>
    </p:spTree>
    <p:extLst>
      <p:ext uri="{BB962C8B-B14F-4D97-AF65-F5344CB8AC3E}">
        <p14:creationId xmlns:p14="http://schemas.microsoft.com/office/powerpoint/2010/main" val="2103261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31</a:t>
            </a:fld>
            <a:endParaRPr lang="en-US" dirty="0"/>
          </a:p>
        </p:txBody>
      </p:sp>
    </p:spTree>
    <p:extLst>
      <p:ext uri="{BB962C8B-B14F-4D97-AF65-F5344CB8AC3E}">
        <p14:creationId xmlns:p14="http://schemas.microsoft.com/office/powerpoint/2010/main" val="3900648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Alternative source of figures, 2018, Trussell Trust</a:t>
            </a:r>
          </a:p>
        </p:txBody>
      </p:sp>
      <p:sp>
        <p:nvSpPr>
          <p:cNvPr id="4" name="Slide Number Placeholder 3"/>
          <p:cNvSpPr>
            <a:spLocks noGrp="1"/>
          </p:cNvSpPr>
          <p:nvPr>
            <p:ph type="sldNum" sz="quarter" idx="5"/>
          </p:nvPr>
        </p:nvSpPr>
        <p:spPr/>
        <p:txBody>
          <a:bodyPr/>
          <a:lstStyle/>
          <a:p>
            <a:fld id="{D40C6A29-4676-420C-BBE3-ACC2B80F64D4}" type="slidenum">
              <a:rPr lang="en-US" smtClean="0"/>
              <a:t>35</a:t>
            </a:fld>
            <a:endParaRPr lang="en-US" dirty="0"/>
          </a:p>
        </p:txBody>
      </p:sp>
    </p:spTree>
    <p:extLst>
      <p:ext uri="{BB962C8B-B14F-4D97-AF65-F5344CB8AC3E}">
        <p14:creationId xmlns:p14="http://schemas.microsoft.com/office/powerpoint/2010/main" val="1492779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BFBFBF"/>
                </a:solidFill>
                <a:effectLst/>
                <a:latin typeface="Avenir Next"/>
              </a:rPr>
              <a:t>This map provides UK-wide local authority estimates of 3 different measures of adult food insecurity. The estimates draw from a survey commissioned by the Food Foundation that was conducted in Jan 2021 by YouGov. </a:t>
            </a:r>
          </a:p>
          <a:p>
            <a:pPr algn="l"/>
            <a:r>
              <a:rPr lang="en-GB" b="1" i="0" dirty="0">
                <a:solidFill>
                  <a:srgbClr val="BFBFBF"/>
                </a:solidFill>
                <a:effectLst/>
                <a:latin typeface="Avenir Next"/>
              </a:rPr>
              <a:t>Hungry</a:t>
            </a:r>
            <a:r>
              <a:rPr lang="en-GB" b="0" i="0" dirty="0">
                <a:solidFill>
                  <a:srgbClr val="BFBFBF"/>
                </a:solidFill>
                <a:effectLst/>
                <a:latin typeface="Avenir Next"/>
              </a:rPr>
              <a:t> is defined as having skipped food for a whole day or more in the previous month or indicated they were hungry but not eaten because they could not afford or get access to food.</a:t>
            </a:r>
          </a:p>
          <a:p>
            <a:pPr algn="l"/>
            <a:r>
              <a:rPr lang="en-GB" b="1" i="0" dirty="0">
                <a:solidFill>
                  <a:srgbClr val="BFBFBF"/>
                </a:solidFill>
                <a:effectLst/>
                <a:latin typeface="Avenir Next"/>
              </a:rPr>
              <a:t>Struggle</a:t>
            </a:r>
            <a:r>
              <a:rPr lang="en-GB" b="0" i="0" dirty="0">
                <a:solidFill>
                  <a:srgbClr val="BFBFBF"/>
                </a:solidFill>
                <a:effectLst/>
                <a:latin typeface="Avenir Next"/>
              </a:rPr>
              <a:t> is defined as a positive response to at least one of the following:</a:t>
            </a:r>
          </a:p>
          <a:p>
            <a:pPr algn="l">
              <a:buFont typeface="Arial" panose="020B0604020202020204" pitchFamily="34" charset="0"/>
              <a:buChar char="•"/>
            </a:pPr>
            <a:r>
              <a:rPr lang="en-GB" b="0" i="0" dirty="0">
                <a:solidFill>
                  <a:srgbClr val="BFBFBF"/>
                </a:solidFill>
                <a:effectLst/>
                <a:latin typeface="Avenir Next"/>
              </a:rPr>
              <a:t>Sought Help accessing food</a:t>
            </a:r>
          </a:p>
          <a:p>
            <a:pPr algn="l">
              <a:buFont typeface="Arial" panose="020B0604020202020204" pitchFamily="34" charset="0"/>
              <a:buChar char="•"/>
            </a:pPr>
            <a:r>
              <a:rPr lang="en-GB" b="0" i="0" dirty="0">
                <a:solidFill>
                  <a:srgbClr val="BFBFBF"/>
                </a:solidFill>
                <a:effectLst/>
                <a:latin typeface="Avenir Next"/>
              </a:rPr>
              <a:t>Skipped or shrank meal</a:t>
            </a:r>
          </a:p>
          <a:p>
            <a:pPr algn="l">
              <a:buFont typeface="Arial" panose="020B0604020202020204" pitchFamily="34" charset="0"/>
              <a:buChar char="•"/>
            </a:pPr>
            <a:r>
              <a:rPr lang="en-GB" b="0" i="0" dirty="0">
                <a:solidFill>
                  <a:srgbClr val="BFBFBF"/>
                </a:solidFill>
                <a:effectLst/>
                <a:latin typeface="Avenir Next"/>
              </a:rPr>
              <a:t>Gave a reason for not having enough food</a:t>
            </a:r>
          </a:p>
          <a:p>
            <a:pPr algn="l"/>
            <a:r>
              <a:rPr lang="en-GB" b="1" i="0" dirty="0">
                <a:solidFill>
                  <a:srgbClr val="BFBFBF"/>
                </a:solidFill>
                <a:effectLst/>
                <a:latin typeface="Avenir Next"/>
              </a:rPr>
              <a:t>Worry</a:t>
            </a:r>
            <a:r>
              <a:rPr lang="en-GB" b="0" i="0" dirty="0">
                <a:solidFill>
                  <a:srgbClr val="BFBFBF"/>
                </a:solidFill>
                <a:effectLst/>
                <a:latin typeface="Avenir Next"/>
              </a:rPr>
              <a:t> is defined as choosing very worried or fairly worried about getting food.</a:t>
            </a:r>
          </a:p>
          <a:p>
            <a:pPr algn="l"/>
            <a:r>
              <a:rPr lang="en-GB" b="0" i="1" dirty="0">
                <a:solidFill>
                  <a:srgbClr val="BFBFBF"/>
                </a:solidFill>
                <a:effectLst/>
                <a:latin typeface="Avenir Next"/>
              </a:rPr>
              <a:t>**Please note: these percentages are not additive across measures.  You can add across places within a single measure. </a:t>
            </a:r>
            <a:endParaRPr lang="en-GB" b="0" i="0" dirty="0">
              <a:solidFill>
                <a:srgbClr val="BFBFBF"/>
              </a:solidFill>
              <a:effectLst/>
              <a:latin typeface="Avenir Next"/>
            </a:endParaRPr>
          </a:p>
          <a:p>
            <a:pPr algn="l"/>
            <a:r>
              <a:rPr lang="en-GB" b="0" i="0" dirty="0">
                <a:solidFill>
                  <a:srgbClr val="BFBFBF"/>
                </a:solidFill>
                <a:effectLst/>
                <a:latin typeface="Avenir Next"/>
              </a:rPr>
              <a:t>The darker the colour the greater the percentage of insecurity in each measure. Measures and classes can be turned on and off via the buttons in the lower left-hand corner. </a:t>
            </a:r>
          </a:p>
          <a:p>
            <a:pPr algn="l"/>
            <a:r>
              <a:rPr lang="en-GB" b="0" i="0" dirty="0">
                <a:solidFill>
                  <a:srgbClr val="BFBFBF"/>
                </a:solidFill>
                <a:effectLst/>
                <a:latin typeface="Avenir Next"/>
              </a:rPr>
              <a:t>The estimates are produced by Dr Angelo Moretti (MMU), Dr Adam Whitworth (Univ Sheffield) and Dr Megan Blake (Univ Sheffield) using a regression-based multilevel small area estimation methodology.  </a:t>
            </a:r>
          </a:p>
          <a:p>
            <a:pPr algn="l"/>
            <a:r>
              <a:rPr lang="en-GB" b="0" i="0" dirty="0">
                <a:solidFill>
                  <a:srgbClr val="BFBFBF"/>
                </a:solidFill>
                <a:effectLst/>
                <a:latin typeface="Avenir Next"/>
              </a:rPr>
              <a:t>The accompanying </a:t>
            </a:r>
            <a:r>
              <a:rPr lang="en-GB" b="0" i="0" dirty="0">
                <a:solidFill>
                  <a:srgbClr val="BFBFBF"/>
                </a:solidFill>
                <a:effectLst/>
                <a:latin typeface="Avenir Next"/>
                <a:hlinkClick r:id="rId3"/>
              </a:rPr>
              <a:t>briefing report</a:t>
            </a:r>
            <a:r>
              <a:rPr lang="en-GB" b="0" i="0" dirty="0">
                <a:solidFill>
                  <a:srgbClr val="BFBFBF"/>
                </a:solidFill>
                <a:effectLst/>
                <a:latin typeface="Avenir Next"/>
              </a:rPr>
              <a:t> provides technical details on the methodology. </a:t>
            </a:r>
          </a:p>
          <a:p>
            <a:pPr algn="l"/>
            <a:r>
              <a:rPr lang="en-GB" b="0" i="0" dirty="0">
                <a:solidFill>
                  <a:srgbClr val="BFBFBF"/>
                </a:solidFill>
                <a:effectLst/>
                <a:latin typeface="Avenir Next"/>
                <a:hlinkClick r:id="rId4"/>
              </a:rPr>
              <a:t>Estimates and confidence intervals may be downloaded here</a:t>
            </a:r>
            <a:r>
              <a:rPr lang="en-GB" b="0" i="0" dirty="0">
                <a:solidFill>
                  <a:srgbClr val="BFBFBF"/>
                </a:solidFill>
                <a:effectLst/>
                <a:latin typeface="Avenir Next"/>
                <a:hlinkClick r:id="rId5"/>
              </a:rPr>
              <a:t>.</a:t>
            </a:r>
            <a:endParaRPr lang="en-GB" b="0" i="0" dirty="0">
              <a:solidFill>
                <a:srgbClr val="BFBFBF"/>
              </a:solidFill>
              <a:effectLst/>
              <a:latin typeface="Avenir Next"/>
            </a:endParaRPr>
          </a:p>
          <a:p>
            <a:pPr algn="l"/>
            <a:r>
              <a:rPr lang="en-GB" b="0" i="0" dirty="0">
                <a:solidFill>
                  <a:srgbClr val="BFBFBF"/>
                </a:solidFill>
                <a:effectLst/>
                <a:latin typeface="Avenir Next"/>
              </a:rPr>
              <a:t>Further questions on the local estimates can be direct to m.blake@sheffield.ac.uk</a:t>
            </a:r>
          </a:p>
          <a:p>
            <a:pPr algn="l"/>
            <a:r>
              <a:rPr lang="en-GB" b="0" i="0" dirty="0">
                <a:solidFill>
                  <a:srgbClr val="BFBFBF"/>
                </a:solidFill>
                <a:effectLst/>
                <a:latin typeface="Avenir Next"/>
              </a:rPr>
              <a:t>For further information about the Food Foundation survey please contact office@foodfoundation.org.uk</a:t>
            </a: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36</a:t>
            </a:fld>
            <a:endParaRPr lang="en-US" dirty="0"/>
          </a:p>
        </p:txBody>
      </p:sp>
    </p:spTree>
    <p:extLst>
      <p:ext uri="{BB962C8B-B14F-4D97-AF65-F5344CB8AC3E}">
        <p14:creationId xmlns:p14="http://schemas.microsoft.com/office/powerpoint/2010/main" val="229445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Food poverty: Households, food banks and free school meals - House of Commons Library (parliament.uk)</a:t>
            </a:r>
            <a:endParaRPr lang="en-GB" dirty="0"/>
          </a:p>
          <a:p>
            <a:r>
              <a:rPr lang="en-GB" dirty="0"/>
              <a:t>See pages 10 and11</a:t>
            </a:r>
          </a:p>
          <a:p>
            <a:endParaRPr lang="en-GB" dirty="0"/>
          </a:p>
          <a:p>
            <a:r>
              <a:rPr lang="en-GB" dirty="0"/>
              <a:t>Note 1 Child Poverty Action Group, Living Hand to Mouth, 26 March 2019 </a:t>
            </a:r>
          </a:p>
          <a:p>
            <a:r>
              <a:rPr lang="en-GB" dirty="0"/>
              <a:t>Note 2 Sustain, What is food poverty?, and Child Poverty Action Group, Living Hand to Mouth, 26 March 2019. </a:t>
            </a:r>
          </a:p>
          <a:p>
            <a:r>
              <a:rPr lang="en-GB" dirty="0"/>
              <a:t>Note 3 This definition is based on the Household Food Security Survey Module, developed by the US Department of Agriculture. Source: US Department of Agriculture, Food Security in the US [Accessed 28 April 2021]</a:t>
            </a:r>
          </a:p>
        </p:txBody>
      </p:sp>
      <p:sp>
        <p:nvSpPr>
          <p:cNvPr id="4" name="Slide Number Placeholder 3"/>
          <p:cNvSpPr>
            <a:spLocks noGrp="1"/>
          </p:cNvSpPr>
          <p:nvPr>
            <p:ph type="sldNum" sz="quarter" idx="5"/>
          </p:nvPr>
        </p:nvSpPr>
        <p:spPr/>
        <p:txBody>
          <a:bodyPr/>
          <a:lstStyle/>
          <a:p>
            <a:fld id="{D40C6A29-4676-420C-BBE3-ACC2B80F64D4}" type="slidenum">
              <a:rPr lang="en-US" smtClean="0"/>
              <a:t>5</a:t>
            </a:fld>
            <a:endParaRPr lang="en-US" dirty="0"/>
          </a:p>
        </p:txBody>
      </p:sp>
    </p:spTree>
    <p:extLst>
      <p:ext uri="{BB962C8B-B14F-4D97-AF65-F5344CB8AC3E}">
        <p14:creationId xmlns:p14="http://schemas.microsoft.com/office/powerpoint/2010/main" val="72652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Related HoC </a:t>
            </a:r>
            <a:r>
              <a:rPr lang="en-GB"/>
              <a:t>briefing papers: </a:t>
            </a:r>
            <a:r>
              <a:rPr lang="en-GB">
                <a:hlinkClick r:id="rId3"/>
              </a:rPr>
              <a:t>Rising cost of living in the UK - House of Commons Library (parliament.uk)</a:t>
            </a:r>
            <a:endParaRPr lang="en-GB"/>
          </a:p>
        </p:txBody>
      </p:sp>
      <p:sp>
        <p:nvSpPr>
          <p:cNvPr id="4" name="Slide Number Placeholder 3"/>
          <p:cNvSpPr>
            <a:spLocks noGrp="1"/>
          </p:cNvSpPr>
          <p:nvPr>
            <p:ph type="sldNum" sz="quarter" idx="5"/>
          </p:nvPr>
        </p:nvSpPr>
        <p:spPr/>
        <p:txBody>
          <a:bodyPr/>
          <a:lstStyle/>
          <a:p>
            <a:fld id="{D40C6A29-4676-420C-BBE3-ACC2B80F64D4}" type="slidenum">
              <a:rPr lang="en-US" smtClean="0"/>
              <a:t>6</a:t>
            </a:fld>
            <a:endParaRPr lang="en-US" dirty="0"/>
          </a:p>
        </p:txBody>
      </p:sp>
    </p:spTree>
    <p:extLst>
      <p:ext uri="{BB962C8B-B14F-4D97-AF65-F5344CB8AC3E}">
        <p14:creationId xmlns:p14="http://schemas.microsoft.com/office/powerpoint/2010/main" val="67628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SDG = sustainable development goal</a:t>
            </a:r>
          </a:p>
          <a:p>
            <a:endParaRPr lang="en-GB" dirty="0"/>
          </a:p>
          <a:p>
            <a:r>
              <a:rPr lang="en-GB" dirty="0"/>
              <a:t>SDG2, Zero Hunger, aims to “end hunger, achieve food security and improve</a:t>
            </a:r>
          </a:p>
          <a:p>
            <a:endParaRPr lang="en-GB" dirty="0"/>
          </a:p>
          <a:p>
            <a:r>
              <a:rPr lang="en-GB" dirty="0"/>
              <a:t>Figure 1: Targets for SDG2: Zero Hunger </a:t>
            </a:r>
          </a:p>
          <a:p>
            <a:endParaRPr lang="en-GB" dirty="0"/>
          </a:p>
          <a:p>
            <a:r>
              <a:rPr lang="en-GB" dirty="0"/>
              <a:t>2.1 By 2030, end hunger and ensure access by all people, in particular the poor and people in vulnerable situations, including infants, to safe, nutritious and sufficient food all year round </a:t>
            </a:r>
          </a:p>
          <a:p>
            <a:endParaRPr lang="en-GB" dirty="0"/>
          </a:p>
          <a:p>
            <a:r>
              <a:rPr lang="en-GB" dirty="0"/>
              <a:t>2.2 By 2030, end all forms of malnutrition, including achieving, by 2025, the internationally agreed targets on stunting and wasting in children under 5 years of age, and address the nutritional needs of adolescent girls, pregnant and lactating women and older persons</a:t>
            </a:r>
          </a:p>
          <a:p>
            <a:endParaRPr lang="en-GB" dirty="0"/>
          </a:p>
          <a:p>
            <a:r>
              <a:rPr lang="en-GB" dirty="0">
                <a:hlinkClick r:id="rId3"/>
              </a:rPr>
              <a:t>Sustainable Development Goals in the UK follow up: Hunger, malnutrition and food insecurity in the UK - Environmental Audit Committee - House of Commons (parliament.uk)</a:t>
            </a:r>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7</a:t>
            </a:fld>
            <a:endParaRPr lang="en-US" dirty="0"/>
          </a:p>
        </p:txBody>
      </p:sp>
    </p:spTree>
    <p:extLst>
      <p:ext uri="{BB962C8B-B14F-4D97-AF65-F5344CB8AC3E}">
        <p14:creationId xmlns:p14="http://schemas.microsoft.com/office/powerpoint/2010/main" val="1923986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House of Commons Environmental Audit Committee Sustainable Development Goals in the UK follow up: Hunger, malnutrition and food insecurity in the UK Thirteenth Report of Session 2017–19 Report, together with formal minutes relating to the report Ordered by the House of Commons to be printed 8 January 2019</a:t>
            </a:r>
          </a:p>
        </p:txBody>
      </p:sp>
      <p:sp>
        <p:nvSpPr>
          <p:cNvPr id="4" name="Slide Number Placeholder 3"/>
          <p:cNvSpPr>
            <a:spLocks noGrp="1"/>
          </p:cNvSpPr>
          <p:nvPr>
            <p:ph type="sldNum" sz="quarter" idx="5"/>
          </p:nvPr>
        </p:nvSpPr>
        <p:spPr/>
        <p:txBody>
          <a:bodyPr/>
          <a:lstStyle/>
          <a:p>
            <a:fld id="{D40C6A29-4676-420C-BBE3-ACC2B80F64D4}" type="slidenum">
              <a:rPr lang="en-US" smtClean="0"/>
              <a:t>8</a:t>
            </a:fld>
            <a:endParaRPr lang="en-US" dirty="0"/>
          </a:p>
        </p:txBody>
      </p:sp>
    </p:spTree>
    <p:extLst>
      <p:ext uri="{BB962C8B-B14F-4D97-AF65-F5344CB8AC3E}">
        <p14:creationId xmlns:p14="http://schemas.microsoft.com/office/powerpoint/2010/main" val="79912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household-level economic and social condition of limited or uncertain access to adequate food. Households are considered food insecure if they experience 'severe' or 'moderate' food insecurity as measured by the Household Food Security Survey Module</a:t>
            </a:r>
          </a:p>
          <a:p>
            <a:endParaRPr lang="en-GB" dirty="0"/>
          </a:p>
          <a:p>
            <a:r>
              <a:rPr lang="en-GB" dirty="0"/>
              <a:t>Page 8 and 9</a:t>
            </a:r>
          </a:p>
          <a:p>
            <a:r>
              <a:rPr lang="en-GB" dirty="0">
                <a:hlinkClick r:id="rId3"/>
              </a:rPr>
              <a:t>State-of-Hunger-2021-Report-Final.pdf (trusselltrust.org)</a:t>
            </a:r>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9</a:t>
            </a:fld>
            <a:endParaRPr lang="en-US" dirty="0"/>
          </a:p>
        </p:txBody>
      </p:sp>
    </p:spTree>
    <p:extLst>
      <p:ext uri="{BB962C8B-B14F-4D97-AF65-F5344CB8AC3E}">
        <p14:creationId xmlns:p14="http://schemas.microsoft.com/office/powerpoint/2010/main" val="711722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Language matters, especially when it comes to achieving food justice | Sustain (sustainweb.org)</a:t>
            </a:r>
            <a:endParaRPr lang="en-GB" dirty="0"/>
          </a:p>
          <a:p>
            <a:endParaRPr lang="en-GB" dirty="0"/>
          </a:p>
          <a:p>
            <a:pPr algn="l"/>
            <a:r>
              <a:rPr lang="en-GB" b="0" i="0" dirty="0">
                <a:solidFill>
                  <a:srgbClr val="000000"/>
                </a:solidFill>
                <a:effectLst/>
                <a:latin typeface="Inter"/>
              </a:rPr>
              <a:t>This was the fascinating question posed at the latest South West Food Power regional learning network which resulted in some equally fascinating discussion.</a:t>
            </a:r>
          </a:p>
          <a:p>
            <a:pPr algn="l"/>
            <a:endParaRPr lang="en-GB" b="0" i="0" dirty="0">
              <a:solidFill>
                <a:srgbClr val="000000"/>
              </a:solidFill>
              <a:effectLst/>
              <a:latin typeface="Inter"/>
            </a:endParaRPr>
          </a:p>
          <a:p>
            <a:pPr algn="l"/>
            <a:r>
              <a:rPr lang="en-GB" b="0" i="0" dirty="0">
                <a:solidFill>
                  <a:srgbClr val="000000"/>
                </a:solidFill>
                <a:effectLst/>
                <a:latin typeface="Inter"/>
              </a:rPr>
              <a:t>Clare Pettinger, the Food Power peer mentor for South West England, hosted the meeting and kicked off with this question to the group: </a:t>
            </a:r>
          </a:p>
          <a:p>
            <a:pPr algn="l"/>
            <a:endParaRPr lang="en-GB" b="0" i="0" dirty="0">
              <a:solidFill>
                <a:srgbClr val="000000"/>
              </a:solidFill>
              <a:effectLst/>
              <a:latin typeface="Inter"/>
            </a:endParaRPr>
          </a:p>
          <a:p>
            <a:pPr algn="l"/>
            <a:r>
              <a:rPr lang="en-GB" b="0" i="0" dirty="0">
                <a:solidFill>
                  <a:srgbClr val="000000"/>
                </a:solidFill>
                <a:effectLst/>
                <a:latin typeface="Inter"/>
              </a:rPr>
              <a:t>‘Name five ‘negative’ words you have heard that describe food poverty.' We’re sure readers have a few that spring to mind, but here’s what was shared on the day:</a:t>
            </a: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10</a:t>
            </a:fld>
            <a:endParaRPr lang="en-US" dirty="0"/>
          </a:p>
        </p:txBody>
      </p:sp>
    </p:spTree>
    <p:extLst>
      <p:ext uri="{BB962C8B-B14F-4D97-AF65-F5344CB8AC3E}">
        <p14:creationId xmlns:p14="http://schemas.microsoft.com/office/powerpoint/2010/main" val="3321917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Inter"/>
              </a:rPr>
              <a:t>In contrast to the negative words we started with, these offer a more hopeful vision of community that can be empowered to end food poverty and poverty overall. Language will be key in achieving that and that is what this conversation set out to explore. In doing so, the group have helped lay a path for more positive, solutions focused framing that can empower people to eliminate food poverty and push for food justice across the whole food system. </a:t>
            </a:r>
          </a:p>
          <a:p>
            <a:pPr algn="l"/>
            <a:r>
              <a:rPr lang="en-GB" b="0" i="0" dirty="0">
                <a:solidFill>
                  <a:srgbClr val="000000"/>
                </a:solidFill>
                <a:effectLst/>
                <a:latin typeface="Inter"/>
              </a:rPr>
              <a:t>Feel free to share your own thoughts about language by emailing </a:t>
            </a:r>
            <a:r>
              <a:rPr lang="en-GB" b="0" i="0" dirty="0">
                <a:solidFill>
                  <a:srgbClr val="000000"/>
                </a:solidFill>
                <a:effectLst/>
                <a:latin typeface="Inter"/>
                <a:hlinkClick r:id="rId3"/>
              </a:rPr>
              <a:t>cecily@sustainweb.org</a:t>
            </a:r>
            <a:r>
              <a:rPr lang="en-GB" b="0" i="0" dirty="0">
                <a:solidFill>
                  <a:srgbClr val="000000"/>
                </a:solidFill>
                <a:effectLst/>
                <a:latin typeface="Inter"/>
              </a:rPr>
              <a:t> and do have a read of some of the expert opinions and research on this topic below:</a:t>
            </a:r>
          </a:p>
          <a:p>
            <a:pPr algn="l">
              <a:buFont typeface="Arial" panose="020B0604020202020204" pitchFamily="34" charset="0"/>
              <a:buChar char="•"/>
            </a:pPr>
            <a:r>
              <a:rPr lang="en-GB" b="0" i="0" dirty="0">
                <a:solidFill>
                  <a:srgbClr val="000000"/>
                </a:solidFill>
                <a:effectLst/>
                <a:latin typeface="Inter"/>
                <a:hlinkClick r:id="rId4"/>
              </a:rPr>
              <a:t>Megan Blake</a:t>
            </a:r>
            <a:r>
              <a:rPr lang="en-GB" b="0" i="0" dirty="0">
                <a:solidFill>
                  <a:srgbClr val="000000"/>
                </a:solidFill>
                <a:effectLst/>
                <a:latin typeface="Inter"/>
              </a:rPr>
              <a:t>, Senior Lecturer at the University of Sheffield and creator of the Food Ladders concept.</a:t>
            </a:r>
          </a:p>
          <a:p>
            <a:pPr algn="l">
              <a:buFont typeface="Arial" panose="020B0604020202020204" pitchFamily="34" charset="0"/>
              <a:buChar char="•"/>
            </a:pPr>
            <a:r>
              <a:rPr lang="en-GB" b="0" i="0" dirty="0">
                <a:solidFill>
                  <a:srgbClr val="000000"/>
                </a:solidFill>
                <a:effectLst/>
                <a:latin typeface="Inter"/>
              </a:rPr>
              <a:t>The Frameworks Institute – </a:t>
            </a:r>
            <a:r>
              <a:rPr lang="en-GB" b="0" i="0" dirty="0">
                <a:solidFill>
                  <a:srgbClr val="000000"/>
                </a:solidFill>
                <a:effectLst/>
                <a:latin typeface="Inter"/>
                <a:hlinkClick r:id="rId5"/>
              </a:rPr>
              <a:t>Reframing Hunger in America</a:t>
            </a:r>
            <a:endParaRPr lang="en-GB" b="0" i="0" dirty="0">
              <a:solidFill>
                <a:srgbClr val="000000"/>
              </a:solidFill>
              <a:effectLst/>
              <a:latin typeface="Inter"/>
            </a:endParaRP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11</a:t>
            </a:fld>
            <a:endParaRPr lang="en-US" dirty="0"/>
          </a:p>
        </p:txBody>
      </p:sp>
    </p:spTree>
    <p:extLst>
      <p:ext uri="{BB962C8B-B14F-4D97-AF65-F5344CB8AC3E}">
        <p14:creationId xmlns:p14="http://schemas.microsoft.com/office/powerpoint/2010/main" val="211520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dirty="0"/>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dirty="0"/>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dirty="0"/>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dirty="0"/>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dirty="0"/>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ustainweb.org/abou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nuf.org.uk/what-is-household-food-insecurit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enuf.org.uk/39-2/"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enuf.org.uk/39-2/"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foodfoundation.org.uk/initiatives/food-insecurity-tracking"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bristolfoodpolicycouncil.org/wp-content/uploads/2013/08/FOOD-POVERTY-REPORT-APPENDIX-for-publishing.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ustainweb.org/foodpoverty/whatisfoodpoverty/"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foodfoundation.org.uk/press-release/millions-adults-missing-meals-cost-living-crisis-bites"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hyperlink" Target="http://www.skyblue.org.uk/"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p:txBody>
          <a:bodyPr>
            <a:normAutofit fontScale="90000"/>
          </a:bodyPr>
          <a:lstStyle/>
          <a:p>
            <a:r>
              <a:rPr lang="en-US" dirty="0">
                <a:solidFill>
                  <a:srgbClr val="FFFFFF"/>
                </a:solidFill>
              </a:rPr>
              <a:t>‘Food’ language, definitions and measurement</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dirty="0">
                <a:solidFill>
                  <a:srgbClr val="FFFFFF"/>
                </a:solidFill>
              </a:rPr>
              <a:t>Alan Graver </a:t>
            </a:r>
          </a:p>
          <a:p>
            <a:r>
              <a:rPr lang="en-US" dirty="0">
                <a:solidFill>
                  <a:srgbClr val="FFFFFF"/>
                </a:solidFill>
              </a:rPr>
              <a:t>Skyblue Research Ltd</a:t>
            </a:r>
          </a:p>
          <a:p>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3D80-C75C-2C65-3D01-CEB0708564BF}"/>
              </a:ext>
            </a:extLst>
          </p:cNvPr>
          <p:cNvSpPr>
            <a:spLocks noGrp="1"/>
          </p:cNvSpPr>
          <p:nvPr>
            <p:ph type="title"/>
          </p:nvPr>
        </p:nvSpPr>
        <p:spPr/>
        <p:txBody>
          <a:bodyPr>
            <a:normAutofit/>
          </a:bodyPr>
          <a:lstStyle/>
          <a:p>
            <a:r>
              <a:rPr lang="en-GB" sz="2400" b="0" i="0" dirty="0">
                <a:effectLst/>
                <a:latin typeface="Inter"/>
                <a:hlinkClick r:id="rId3"/>
              </a:rPr>
              <a:t>Sustain</a:t>
            </a:r>
            <a:br>
              <a:rPr lang="en-GB" sz="1600" b="0" i="0" dirty="0">
                <a:effectLst/>
                <a:latin typeface="Inter"/>
              </a:rPr>
            </a:br>
            <a:br>
              <a:rPr lang="en-GB" sz="1600" b="0" i="0" dirty="0">
                <a:effectLst/>
                <a:latin typeface="Inter"/>
              </a:rPr>
            </a:br>
            <a:r>
              <a:rPr lang="en-GB" sz="1600" b="0" i="0" dirty="0">
                <a:effectLst/>
                <a:latin typeface="Inter"/>
              </a:rPr>
              <a:t>‘Food poverty, food insecurity, food vulnerability, household food insecurity, food justice and hunger. These are just some of the terms used by organisations, businesses and individuals when talking about people being unable to afford, access or prepare a healthy meal. </a:t>
            </a:r>
            <a:br>
              <a:rPr lang="en-GB" sz="1600" b="0" i="0" dirty="0">
                <a:effectLst/>
                <a:latin typeface="Inter"/>
              </a:rPr>
            </a:br>
            <a:br>
              <a:rPr lang="en-GB" sz="1600" b="0" i="0" dirty="0">
                <a:effectLst/>
                <a:latin typeface="Inter"/>
              </a:rPr>
            </a:br>
            <a:r>
              <a:rPr lang="en-GB" sz="1600" b="0" i="0" dirty="0">
                <a:effectLst/>
                <a:latin typeface="Inter"/>
              </a:rPr>
              <a:t>All these terms have their uses but can we use them to reframe the narrative to drive positive change?’</a:t>
            </a:r>
            <a:endParaRPr lang="en-GB" sz="1600" dirty="0"/>
          </a:p>
        </p:txBody>
      </p:sp>
      <p:sp>
        <p:nvSpPr>
          <p:cNvPr id="4" name="Date Placeholder 3">
            <a:extLst>
              <a:ext uri="{FF2B5EF4-FFF2-40B4-BE49-F238E27FC236}">
                <a16:creationId xmlns:a16="http://schemas.microsoft.com/office/drawing/2014/main" id="{24B34E32-5BA3-F3CB-7EC8-F2D4BA9674BD}"/>
              </a:ext>
            </a:extLst>
          </p:cNvPr>
          <p:cNvSpPr>
            <a:spLocks noGrp="1"/>
          </p:cNvSpPr>
          <p:nvPr>
            <p:ph type="dt" sz="half" idx="10"/>
          </p:nvPr>
        </p:nvSpPr>
        <p:spPr/>
        <p:txBody>
          <a:bodyPr/>
          <a:lstStyle/>
          <a:p>
            <a:pPr>
              <a:defRPr/>
            </a:pPr>
            <a:r>
              <a:rPr lang="en-US" dirty="0">
                <a:solidFill>
                  <a:prstClr val="black">
                    <a:tint val="75000"/>
                  </a:prstClr>
                </a:solidFill>
              </a:rPr>
              <a:t>September 2022</a:t>
            </a:r>
          </a:p>
        </p:txBody>
      </p:sp>
      <p:sp>
        <p:nvSpPr>
          <p:cNvPr id="5" name="Footer Placeholder 4">
            <a:extLst>
              <a:ext uri="{FF2B5EF4-FFF2-40B4-BE49-F238E27FC236}">
                <a16:creationId xmlns:a16="http://schemas.microsoft.com/office/drawing/2014/main" id="{D8CE6D58-5FDD-5892-54A4-D714FC301E30}"/>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6" name="Slide Number Placeholder 5">
            <a:extLst>
              <a:ext uri="{FF2B5EF4-FFF2-40B4-BE49-F238E27FC236}">
                <a16:creationId xmlns:a16="http://schemas.microsoft.com/office/drawing/2014/main" id="{42166BDE-759F-450B-5B2E-9153808208A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a:t>
            </a:fld>
            <a:endParaRPr lang="en-US" dirty="0">
              <a:solidFill>
                <a:prstClr val="black">
                  <a:tint val="75000"/>
                </a:prstClr>
              </a:solidFill>
            </a:endParaRPr>
          </a:p>
        </p:txBody>
      </p:sp>
      <p:pic>
        <p:nvPicPr>
          <p:cNvPr id="10" name="Picture 2">
            <a:extLst>
              <a:ext uri="{FF2B5EF4-FFF2-40B4-BE49-F238E27FC236}">
                <a16:creationId xmlns:a16="http://schemas.microsoft.com/office/drawing/2014/main" id="{95328342-7AA8-339F-0AB3-39A8563EAC8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75283" y="2576606"/>
            <a:ext cx="6264989" cy="33356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752E382-052E-BF14-CD46-2AC98743A819}"/>
              </a:ext>
            </a:extLst>
          </p:cNvPr>
          <p:cNvSpPr txBox="1"/>
          <p:nvPr/>
        </p:nvSpPr>
        <p:spPr>
          <a:xfrm>
            <a:off x="5257800" y="1646389"/>
            <a:ext cx="6096000" cy="646331"/>
          </a:xfrm>
          <a:prstGeom prst="rect">
            <a:avLst/>
          </a:prstGeom>
          <a:noFill/>
        </p:spPr>
        <p:txBody>
          <a:bodyPr wrap="square">
            <a:spAutoFit/>
          </a:bodyPr>
          <a:lstStyle/>
          <a:p>
            <a:pPr algn="ctr"/>
            <a:r>
              <a:rPr lang="en-GB" b="0" i="0" dirty="0">
                <a:solidFill>
                  <a:srgbClr val="000000"/>
                </a:solidFill>
                <a:effectLst/>
                <a:latin typeface="Inter"/>
              </a:rPr>
              <a:t>'Name five ‘negative’ words you have heard that describe </a:t>
            </a:r>
            <a:r>
              <a:rPr lang="en-GB" b="1" i="0" dirty="0">
                <a:solidFill>
                  <a:srgbClr val="000000"/>
                </a:solidFill>
                <a:effectLst/>
                <a:latin typeface="Inter"/>
              </a:rPr>
              <a:t>food poverty….</a:t>
            </a:r>
            <a:endParaRPr lang="en-GB" b="1" dirty="0"/>
          </a:p>
        </p:txBody>
      </p:sp>
    </p:spTree>
    <p:extLst>
      <p:ext uri="{BB962C8B-B14F-4D97-AF65-F5344CB8AC3E}">
        <p14:creationId xmlns:p14="http://schemas.microsoft.com/office/powerpoint/2010/main" val="2282195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60DFA5-BF42-7277-F2E9-0529CC1F56FA}"/>
              </a:ext>
            </a:extLst>
          </p:cNvPr>
          <p:cNvSpPr>
            <a:spLocks noGrp="1"/>
          </p:cNvSpPr>
          <p:nvPr>
            <p:ph type="title"/>
          </p:nvPr>
        </p:nvSpPr>
        <p:spPr/>
        <p:txBody>
          <a:bodyPr>
            <a:normAutofit/>
          </a:bodyPr>
          <a:lstStyle/>
          <a:p>
            <a:r>
              <a:rPr lang="en-GB" dirty="0">
                <a:solidFill>
                  <a:srgbClr val="000000"/>
                </a:solidFill>
                <a:latin typeface="Inter"/>
              </a:rPr>
              <a:t>N</a:t>
            </a:r>
            <a:r>
              <a:rPr lang="en-GB" b="0" i="0" dirty="0">
                <a:solidFill>
                  <a:srgbClr val="000000"/>
                </a:solidFill>
                <a:effectLst/>
                <a:latin typeface="Inter"/>
              </a:rPr>
              <a:t>ame five </a:t>
            </a:r>
            <a:r>
              <a:rPr lang="en-GB" b="1" i="0" dirty="0">
                <a:solidFill>
                  <a:srgbClr val="000000"/>
                </a:solidFill>
                <a:effectLst/>
                <a:latin typeface="Inter"/>
              </a:rPr>
              <a:t>positive  </a:t>
            </a:r>
            <a:r>
              <a:rPr lang="en-GB" b="0" i="0" dirty="0">
                <a:solidFill>
                  <a:srgbClr val="000000"/>
                </a:solidFill>
                <a:effectLst/>
                <a:latin typeface="Inter"/>
              </a:rPr>
              <a:t>words associated with food poverty</a:t>
            </a:r>
            <a:endParaRPr lang="en-GB" dirty="0"/>
          </a:p>
        </p:txBody>
      </p:sp>
      <p:sp>
        <p:nvSpPr>
          <p:cNvPr id="4" name="Slide Number Placeholder 3">
            <a:extLst>
              <a:ext uri="{FF2B5EF4-FFF2-40B4-BE49-F238E27FC236}">
                <a16:creationId xmlns:a16="http://schemas.microsoft.com/office/drawing/2014/main" id="{C508E8EC-F63D-0920-C1CD-88854653B737}"/>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a:t>
            </a:fld>
            <a:endParaRPr lang="en-US" dirty="0">
              <a:solidFill>
                <a:prstClr val="black">
                  <a:tint val="75000"/>
                </a:prstClr>
              </a:solidFill>
            </a:endParaRPr>
          </a:p>
        </p:txBody>
      </p:sp>
      <p:pic>
        <p:nvPicPr>
          <p:cNvPr id="2050" name="Picture 2">
            <a:extLst>
              <a:ext uri="{FF2B5EF4-FFF2-40B4-BE49-F238E27FC236}">
                <a16:creationId xmlns:a16="http://schemas.microsoft.com/office/drawing/2014/main" id="{63AC8317-A326-D643-5F6A-5F50A43159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88025" y="1887913"/>
            <a:ext cx="5111750" cy="321076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AD3B5E97-A627-965E-8CC8-33920DC0DC66}"/>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7" name="Date Placeholder 3">
            <a:extLst>
              <a:ext uri="{FF2B5EF4-FFF2-40B4-BE49-F238E27FC236}">
                <a16:creationId xmlns:a16="http://schemas.microsoft.com/office/drawing/2014/main" id="{A99E0113-804F-E7CD-8C7C-C2D29E542818}"/>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32029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EF3956-EE6D-9D5A-8AA1-EF19EA7BC434}"/>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a:t>
            </a:fld>
            <a:endParaRPr lang="en-US" dirty="0">
              <a:solidFill>
                <a:prstClr val="black">
                  <a:tint val="75000"/>
                </a:prstClr>
              </a:solidFill>
            </a:endParaRPr>
          </a:p>
        </p:txBody>
      </p:sp>
      <p:graphicFrame>
        <p:nvGraphicFramePr>
          <p:cNvPr id="10" name="Diagram 9">
            <a:extLst>
              <a:ext uri="{FF2B5EF4-FFF2-40B4-BE49-F238E27FC236}">
                <a16:creationId xmlns:a16="http://schemas.microsoft.com/office/drawing/2014/main" id="{35D5E740-4EF5-D546-4289-D6DBB34CAD40}"/>
              </a:ext>
            </a:extLst>
          </p:cNvPr>
          <p:cNvGraphicFramePr/>
          <p:nvPr>
            <p:extLst>
              <p:ext uri="{D42A27DB-BD31-4B8C-83A1-F6EECF244321}">
                <p14:modId xmlns:p14="http://schemas.microsoft.com/office/powerpoint/2010/main" val="2966821814"/>
              </p:ext>
            </p:extLst>
          </p:nvPr>
        </p:nvGraphicFramePr>
        <p:xfrm>
          <a:off x="-482600" y="55121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6487AA7-0BBC-A8D5-6345-9AD472AD3D8E}"/>
              </a:ext>
            </a:extLst>
          </p:cNvPr>
          <p:cNvSpPr txBox="1"/>
          <p:nvPr/>
        </p:nvSpPr>
        <p:spPr>
          <a:xfrm>
            <a:off x="7069014" y="444394"/>
            <a:ext cx="4841631"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GB" b="1" i="0" dirty="0">
                <a:solidFill>
                  <a:srgbClr val="000000"/>
                </a:solidFill>
                <a:effectLst/>
                <a:latin typeface="Inter"/>
              </a:rPr>
              <a:t>Household food insecurity</a:t>
            </a:r>
            <a:br>
              <a:rPr lang="en-GB" b="0" i="0" dirty="0">
                <a:solidFill>
                  <a:srgbClr val="000000"/>
                </a:solidFill>
                <a:effectLst/>
                <a:latin typeface="Inter"/>
              </a:rPr>
            </a:br>
            <a:endParaRPr lang="en-GB" b="0" i="0" dirty="0">
              <a:solidFill>
                <a:srgbClr val="000000"/>
              </a:solidFill>
              <a:effectLst/>
              <a:latin typeface="Inter"/>
            </a:endParaRPr>
          </a:p>
          <a:p>
            <a:pPr algn="l"/>
            <a:r>
              <a:rPr lang="en-GB" dirty="0">
                <a:solidFill>
                  <a:srgbClr val="000000"/>
                </a:solidFill>
                <a:latin typeface="Inter"/>
              </a:rPr>
              <a:t>‘</a:t>
            </a:r>
            <a:r>
              <a:rPr lang="en-GB" b="0" i="0" dirty="0">
                <a:solidFill>
                  <a:srgbClr val="000000"/>
                </a:solidFill>
                <a:effectLst/>
                <a:latin typeface="Inter"/>
              </a:rPr>
              <a:t>A lesser-known phrase in the public realm but increasingly popular amongst charities, academics and public sector organisations. The group agreed that this was the best term for capturing the fact that people fall into poverty because of a small change to their circumstances. This can tip people over the edge into food poverty at any point, as evidenced by the many individuals and families seeking food support for the first time ever as a result of the Covid-19 pandemic. This could therefore be a good alternative to food poverty in a policy context.</a:t>
            </a:r>
          </a:p>
          <a:p>
            <a:pPr algn="l"/>
            <a:br>
              <a:rPr lang="en-GB" b="0" i="0" dirty="0">
                <a:solidFill>
                  <a:srgbClr val="000000"/>
                </a:solidFill>
                <a:effectLst/>
                <a:latin typeface="Inter"/>
              </a:rPr>
            </a:br>
            <a:r>
              <a:rPr lang="en-GB" b="0" i="1" u="sng" dirty="0">
                <a:solidFill>
                  <a:srgbClr val="000000"/>
                </a:solidFill>
                <a:effectLst/>
                <a:latin typeface="Inter"/>
              </a:rPr>
              <a:t>Verdict: A good option, perhaps best for a policy context</a:t>
            </a:r>
          </a:p>
          <a:p>
            <a:pPr algn="l"/>
            <a:endParaRPr lang="en-GB" i="1" u="sng" dirty="0">
              <a:solidFill>
                <a:srgbClr val="000000"/>
              </a:solidFill>
              <a:latin typeface="Inter"/>
            </a:endParaRPr>
          </a:p>
          <a:p>
            <a:pPr algn="l"/>
            <a:r>
              <a:rPr lang="en-GB" b="0" i="1" u="sng" dirty="0">
                <a:solidFill>
                  <a:srgbClr val="000000"/>
                </a:solidFill>
                <a:effectLst/>
                <a:latin typeface="Inter"/>
              </a:rPr>
              <a:t>Leading academics we interviewed confirmed a similar sentiment.</a:t>
            </a:r>
            <a:endParaRPr lang="en-GB" b="0" i="0" u="sng" dirty="0">
              <a:solidFill>
                <a:srgbClr val="000000"/>
              </a:solidFill>
              <a:effectLst/>
              <a:latin typeface="Inter"/>
            </a:endParaRPr>
          </a:p>
        </p:txBody>
      </p:sp>
      <p:sp>
        <p:nvSpPr>
          <p:cNvPr id="7" name="Date Placeholder 3">
            <a:extLst>
              <a:ext uri="{FF2B5EF4-FFF2-40B4-BE49-F238E27FC236}">
                <a16:creationId xmlns:a16="http://schemas.microsoft.com/office/drawing/2014/main" id="{889F10C8-DEEF-B990-EEF7-06084B6BE8CC}"/>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
        <p:nvSpPr>
          <p:cNvPr id="8" name="Footer Placeholder 4">
            <a:extLst>
              <a:ext uri="{FF2B5EF4-FFF2-40B4-BE49-F238E27FC236}">
                <a16:creationId xmlns:a16="http://schemas.microsoft.com/office/drawing/2014/main" id="{7090A5F2-A455-B651-CBB2-6C622DB29854}"/>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Tree>
    <p:extLst>
      <p:ext uri="{BB962C8B-B14F-4D97-AF65-F5344CB8AC3E}">
        <p14:creationId xmlns:p14="http://schemas.microsoft.com/office/powerpoint/2010/main" val="1305592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804DEAD-EB70-B399-F3D7-1E56919DB7A8}"/>
              </a:ext>
            </a:extLst>
          </p:cNvPr>
          <p:cNvPicPr>
            <a:picLocks noChangeAspect="1"/>
          </p:cNvPicPr>
          <p:nvPr/>
        </p:nvPicPr>
        <p:blipFill rotWithShape="1">
          <a:blip r:embed="rId3"/>
          <a:srcRect r="53" b="1"/>
          <a:stretch/>
        </p:blipFill>
        <p:spPr>
          <a:xfrm>
            <a:off x="260158" y="170947"/>
            <a:ext cx="11668636" cy="6391879"/>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style>
          <a:lnRef idx="2">
            <a:schemeClr val="accent4"/>
          </a:lnRef>
          <a:fillRef idx="1">
            <a:schemeClr val="lt1"/>
          </a:fillRef>
          <a:effectRef idx="0">
            <a:schemeClr val="accent4"/>
          </a:effectRef>
          <a:fontRef idx="minor">
            <a:schemeClr val="dk1"/>
          </a:fontRef>
        </p:style>
      </p:pic>
      <p:sp>
        <p:nvSpPr>
          <p:cNvPr id="18" name="Arc 12">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8958979" y="36813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 name="Oval 14">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69" y="569429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1E4FF4BE-FF36-09EA-58D2-DE98139D29D5}"/>
              </a:ext>
            </a:extLst>
          </p:cNvPr>
          <p:cNvSpPr>
            <a:spLocks noGrp="1"/>
          </p:cNvSpPr>
          <p:nvPr>
            <p:ph type="dt" sz="half" idx="10"/>
          </p:nvPr>
        </p:nvSpPr>
        <p:spPr>
          <a:xfrm>
            <a:off x="1109224" y="6356350"/>
            <a:ext cx="2743200" cy="365125"/>
          </a:xfrm>
        </p:spPr>
        <p:txBody>
          <a:bodyPr>
            <a:normAutofit/>
          </a:bodyPr>
          <a:lstStyle/>
          <a:p>
            <a:pPr>
              <a:spcAft>
                <a:spcPts val="600"/>
              </a:spcAft>
              <a:defRPr/>
            </a:pPr>
            <a:r>
              <a:rPr lang="en-US" dirty="0">
                <a:solidFill>
                  <a:srgbClr val="FFFFFF"/>
                </a:solidFill>
              </a:rPr>
              <a:t>9/3/20XX</a:t>
            </a:r>
          </a:p>
        </p:txBody>
      </p:sp>
      <p:sp>
        <p:nvSpPr>
          <p:cNvPr id="3" name="Footer Placeholder 2">
            <a:extLst>
              <a:ext uri="{FF2B5EF4-FFF2-40B4-BE49-F238E27FC236}">
                <a16:creationId xmlns:a16="http://schemas.microsoft.com/office/drawing/2014/main" id="{549EC1E4-3B28-349C-F31F-94858A184672}"/>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dirty="0">
                <a:solidFill>
                  <a:srgbClr val="FFFFFF"/>
                </a:solidFill>
              </a:rPr>
              <a:t>Presentation Title</a:t>
            </a:r>
          </a:p>
        </p:txBody>
      </p:sp>
      <p:sp>
        <p:nvSpPr>
          <p:cNvPr id="4" name="Slide Number Placeholder 3">
            <a:extLst>
              <a:ext uri="{FF2B5EF4-FFF2-40B4-BE49-F238E27FC236}">
                <a16:creationId xmlns:a16="http://schemas.microsoft.com/office/drawing/2014/main" id="{C11AB382-DE19-D29A-994C-433C21F84D3F}"/>
              </a:ext>
            </a:extLst>
          </p:cNvPr>
          <p:cNvSpPr>
            <a:spLocks noGrp="1"/>
          </p:cNvSpPr>
          <p:nvPr>
            <p:ph type="sldNum" sz="quarter" idx="12"/>
          </p:nvPr>
        </p:nvSpPr>
        <p:spPr>
          <a:xfrm>
            <a:off x="9063711" y="6356350"/>
            <a:ext cx="2260113" cy="365125"/>
          </a:xfrm>
        </p:spPr>
        <p:txBody>
          <a:bodyPr>
            <a:normAutofit/>
          </a:bodyPr>
          <a:lstStyle/>
          <a:p>
            <a:pPr>
              <a:spcAft>
                <a:spcPts val="600"/>
              </a:spcAft>
              <a:defRPr/>
            </a:pPr>
            <a:fld id="{D76B855D-E9CC-4FF8-AD85-6CDC7B89A0DE}" type="slidenum">
              <a:rPr lang="en-US">
                <a:solidFill>
                  <a:srgbClr val="FFFFFF"/>
                </a:solidFill>
              </a:rPr>
              <a:pPr>
                <a:spcAft>
                  <a:spcPts val="600"/>
                </a:spcAft>
                <a:defRPr/>
              </a:pPr>
              <a:t>13</a:t>
            </a:fld>
            <a:endParaRPr lang="en-US" dirty="0">
              <a:solidFill>
                <a:srgbClr val="FFFFFF"/>
              </a:solidFill>
            </a:endParaRPr>
          </a:p>
        </p:txBody>
      </p:sp>
      <p:sp>
        <p:nvSpPr>
          <p:cNvPr id="5" name="TextBox 4">
            <a:extLst>
              <a:ext uri="{FF2B5EF4-FFF2-40B4-BE49-F238E27FC236}">
                <a16:creationId xmlns:a16="http://schemas.microsoft.com/office/drawing/2014/main" id="{366A030A-8B88-EF76-8A62-B6AA1757FC42}"/>
              </a:ext>
            </a:extLst>
          </p:cNvPr>
          <p:cNvSpPr txBox="1"/>
          <p:nvPr/>
        </p:nvSpPr>
        <p:spPr>
          <a:xfrm>
            <a:off x="951621" y="4742519"/>
            <a:ext cx="1230921"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b="1" dirty="0"/>
              <a:t>Source 1</a:t>
            </a:r>
          </a:p>
        </p:txBody>
      </p:sp>
    </p:spTree>
    <p:extLst>
      <p:ext uri="{BB962C8B-B14F-4D97-AF65-F5344CB8AC3E}">
        <p14:creationId xmlns:p14="http://schemas.microsoft.com/office/powerpoint/2010/main" val="3192269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a:xfrm>
            <a:off x="5894962" y="479493"/>
            <a:ext cx="5458838" cy="1325563"/>
          </a:xfrm>
        </p:spPr>
        <p:txBody>
          <a:bodyPr>
            <a:normAutofit/>
          </a:bodyPr>
          <a:lstStyle/>
          <a:p>
            <a:r>
              <a:rPr lang="en-US" dirty="0"/>
              <a:t>Food insecurity</a:t>
            </a: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D95A17F-C792-52CD-9A38-7EA6F52F834B}"/>
              </a:ext>
            </a:extLst>
          </p:cNvPr>
          <p:cNvPicPr>
            <a:picLocks noChangeAspect="1"/>
          </p:cNvPicPr>
          <p:nvPr/>
        </p:nvPicPr>
        <p:blipFill>
          <a:blip r:embed="rId3"/>
          <a:stretch>
            <a:fillRect/>
          </a:stretch>
        </p:blipFill>
        <p:spPr>
          <a:xfrm>
            <a:off x="520165" y="1501375"/>
            <a:ext cx="4777381" cy="496351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style>
          <a:lnRef idx="2">
            <a:schemeClr val="accent4"/>
          </a:lnRef>
          <a:fillRef idx="1">
            <a:schemeClr val="lt1"/>
          </a:fillRef>
          <a:effectRef idx="0">
            <a:schemeClr val="accent4"/>
          </a:effectRef>
          <a:fontRef idx="minor">
            <a:schemeClr val="dk1"/>
          </a:fontRef>
        </p:style>
      </p:pic>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894962" y="479494"/>
            <a:ext cx="5458838" cy="5697470"/>
          </a:xfrm>
        </p:spPr>
        <p:style>
          <a:lnRef idx="2">
            <a:schemeClr val="accent4"/>
          </a:lnRef>
          <a:fillRef idx="1">
            <a:schemeClr val="lt1"/>
          </a:fillRef>
          <a:effectRef idx="0">
            <a:schemeClr val="accent4"/>
          </a:effectRef>
          <a:fontRef idx="minor">
            <a:schemeClr val="dk1"/>
          </a:fontRef>
        </p:style>
        <p:txBody>
          <a:bodyPr>
            <a:normAutofit/>
          </a:bodyPr>
          <a:lstStyle/>
          <a:p>
            <a:r>
              <a:rPr lang="en-GB" sz="1800" b="1" dirty="0"/>
              <a:t>Source 3</a:t>
            </a:r>
          </a:p>
          <a:p>
            <a:r>
              <a:rPr lang="en-GB" sz="2000" b="1" dirty="0">
                <a:effectLst/>
                <a:latin typeface="Calibri" panose="020F0502020204030204" pitchFamily="34" charset="0"/>
                <a:ea typeface="Calibri" panose="020F0502020204030204" pitchFamily="34" charset="0"/>
                <a:cs typeface="Times New Roman" panose="02020603050405020304" pitchFamily="18" charset="0"/>
              </a:rPr>
              <a:t>What is household food insecurity?</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Most simply, food insecurity is a lack of the financial resources needed to ensure reliable access to food to meet dietary, nutritional, and social needs. It can be acute, transitory, or chronic, and ranges in severity from worry about not being able to secure enough food to going whole days without eating.</a:t>
            </a:r>
          </a:p>
          <a:p>
            <a:r>
              <a:rPr lang="en-GB" sz="2000" dirty="0">
                <a:hlinkClick r:id="rId4"/>
              </a:rPr>
              <a:t>What is household food insecurity? | ENUF</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t>Source 4</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‘Insufficient and insecure access to food.’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shorthand description used in recent bid to ESRC for the Partnership and Innovation Fund,  </a:t>
            </a:r>
            <a:r>
              <a:rPr lang="en-GB" sz="2000" i="1" dirty="0">
                <a:latin typeface="Calibri" panose="020F0502020204030204" pitchFamily="34" charset="0"/>
                <a:ea typeface="Calibri" panose="020F0502020204030204" pitchFamily="34" charset="0"/>
                <a:cs typeface="Times New Roman" panose="02020603050405020304" pitchFamily="18" charset="0"/>
              </a:rPr>
              <a:t>September 2022,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Loopstra, R (leading academic)</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76B855D-E9CC-4FF8-AD85-6CDC7B89A0DE}" type="slidenum">
              <a:rPr kumimoji="0" lang="en-US"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14</a:t>
            </a:fld>
            <a:endParaRPr kumimoji="0" lang="en-US"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54D845C-BBBC-7CD8-689A-0C2B783EA363}"/>
              </a:ext>
            </a:extLst>
          </p:cNvPr>
          <p:cNvSpPr txBox="1"/>
          <p:nvPr/>
        </p:nvSpPr>
        <p:spPr>
          <a:xfrm>
            <a:off x="539264" y="108786"/>
            <a:ext cx="4777381"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b="1" dirty="0"/>
              <a:t>Source 2</a:t>
            </a:r>
          </a:p>
          <a:p>
            <a:r>
              <a:rPr lang="en-GB" dirty="0"/>
              <a:t>Too Poor to Eat Food insecurity in the UK By Anna Taylor and Rachel Loopstra</a:t>
            </a:r>
          </a:p>
          <a:p>
            <a:r>
              <a:rPr lang="en-GB" dirty="0"/>
              <a:t>The Food Foundation May 2016</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ooter Placeholder 4">
            <a:extLst>
              <a:ext uri="{FF2B5EF4-FFF2-40B4-BE49-F238E27FC236}">
                <a16:creationId xmlns:a16="http://schemas.microsoft.com/office/drawing/2014/main" id="{8BC9D39D-C90B-7818-B2DB-F0B7EA1D4411}"/>
              </a:ext>
            </a:extLst>
          </p:cNvPr>
          <p:cNvSpPr>
            <a:spLocks noGrp="1"/>
          </p:cNvSpPr>
          <p:nvPr>
            <p:ph type="ftr" sz="quarter" idx="11"/>
          </p:nvPr>
        </p:nvSpPr>
        <p:spPr>
          <a:xfrm>
            <a:off x="4695091" y="6378575"/>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10" name="Date Placeholder 3">
            <a:extLst>
              <a:ext uri="{FF2B5EF4-FFF2-40B4-BE49-F238E27FC236}">
                <a16:creationId xmlns:a16="http://schemas.microsoft.com/office/drawing/2014/main" id="{72C2D74C-E669-74AA-B340-4B3FC8471022}"/>
              </a:ext>
            </a:extLst>
          </p:cNvPr>
          <p:cNvSpPr>
            <a:spLocks noGrp="1"/>
          </p:cNvSpPr>
          <p:nvPr>
            <p:ph type="dt" sz="half" idx="10"/>
          </p:nvPr>
        </p:nvSpPr>
        <p:spPr>
          <a:xfrm>
            <a:off x="568343" y="6464887"/>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5516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50079-97B1-3E7B-286F-74846D1250BA}"/>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15</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8EF780BA-7701-4320-20DC-547CE30E30E7}"/>
              </a:ext>
            </a:extLst>
          </p:cNvPr>
          <p:cNvSpPr txBox="1"/>
          <p:nvPr/>
        </p:nvSpPr>
        <p:spPr>
          <a:xfrm>
            <a:off x="838200" y="378814"/>
            <a:ext cx="5410200" cy="258532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b="1" dirty="0"/>
              <a:t>Source 5</a:t>
            </a:r>
            <a:endParaRPr lang="en-GB" dirty="0"/>
          </a:p>
          <a:p>
            <a:r>
              <a:rPr lang="en-GB" dirty="0"/>
              <a:t>This report uses the term ‘household food insecurity’ to mean: ‘the inability to acquire or consume an adequate quality or sufficient quantity of food in socially acceptable ways, or the uncertainty that one will be able to do so.’ </a:t>
            </a:r>
          </a:p>
          <a:p>
            <a:endParaRPr lang="en-GB" dirty="0"/>
          </a:p>
          <a:p>
            <a:r>
              <a:rPr lang="en-GB" dirty="0"/>
              <a:t>HUNGRY FOR CHANGE The final report of the Fabian Commission on Food and Poverty 2015</a:t>
            </a:r>
          </a:p>
        </p:txBody>
      </p:sp>
      <p:sp>
        <p:nvSpPr>
          <p:cNvPr id="8" name="TextBox 7">
            <a:extLst>
              <a:ext uri="{FF2B5EF4-FFF2-40B4-BE49-F238E27FC236}">
                <a16:creationId xmlns:a16="http://schemas.microsoft.com/office/drawing/2014/main" id="{58A30F8C-9125-2293-EA4C-1E5B3ABA30C5}"/>
              </a:ext>
            </a:extLst>
          </p:cNvPr>
          <p:cNvSpPr txBox="1"/>
          <p:nvPr/>
        </p:nvSpPr>
        <p:spPr>
          <a:xfrm>
            <a:off x="838200" y="3505351"/>
            <a:ext cx="5410200" cy="151212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b="1" dirty="0"/>
              <a:t>Source 6</a:t>
            </a:r>
          </a:p>
          <a:p>
            <a:r>
              <a:rPr lang="en-GB" b="0" i="0" dirty="0">
                <a:solidFill>
                  <a:srgbClr val="262626"/>
                </a:solidFill>
                <a:effectLst/>
                <a:latin typeface="Montserrat" panose="00000500000000000000" pitchFamily="2" charset="0"/>
              </a:rPr>
              <a:t>Food insecurity is exactly what it sounds like: when a person is without reliable access to enough affordable, nutritious, healthy food. British Red Cross</a:t>
            </a:r>
            <a:endParaRPr lang="en-GB" dirty="0"/>
          </a:p>
        </p:txBody>
      </p:sp>
      <p:pic>
        <p:nvPicPr>
          <p:cNvPr id="10" name="Picture 9">
            <a:extLst>
              <a:ext uri="{FF2B5EF4-FFF2-40B4-BE49-F238E27FC236}">
                <a16:creationId xmlns:a16="http://schemas.microsoft.com/office/drawing/2014/main" id="{DD58E812-CEBE-648F-3FD1-3459C93FDC02}"/>
              </a:ext>
            </a:extLst>
          </p:cNvPr>
          <p:cNvPicPr>
            <a:picLocks noChangeAspect="1"/>
          </p:cNvPicPr>
          <p:nvPr/>
        </p:nvPicPr>
        <p:blipFill>
          <a:blip r:embed="rId3"/>
          <a:stretch>
            <a:fillRect/>
          </a:stretch>
        </p:blipFill>
        <p:spPr>
          <a:xfrm>
            <a:off x="6588369" y="2950627"/>
            <a:ext cx="4647699" cy="1135017"/>
          </a:xfrm>
          <a:prstGeom prst="rect">
            <a:avLst/>
          </a:prstGeom>
        </p:spPr>
        <p:style>
          <a:lnRef idx="2">
            <a:schemeClr val="accent4"/>
          </a:lnRef>
          <a:fillRef idx="1">
            <a:schemeClr val="lt1"/>
          </a:fillRef>
          <a:effectRef idx="0">
            <a:schemeClr val="accent4"/>
          </a:effectRef>
          <a:fontRef idx="minor">
            <a:schemeClr val="dk1"/>
          </a:fontRef>
        </p:style>
      </p:pic>
      <p:sp>
        <p:nvSpPr>
          <p:cNvPr id="14" name="TextBox 13">
            <a:extLst>
              <a:ext uri="{FF2B5EF4-FFF2-40B4-BE49-F238E27FC236}">
                <a16:creationId xmlns:a16="http://schemas.microsoft.com/office/drawing/2014/main" id="{EF07522F-3C01-667D-6B17-2E20E038BBF5}"/>
              </a:ext>
            </a:extLst>
          </p:cNvPr>
          <p:cNvSpPr txBox="1"/>
          <p:nvPr/>
        </p:nvSpPr>
        <p:spPr>
          <a:xfrm>
            <a:off x="6588369" y="1944564"/>
            <a:ext cx="4624703"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b="1" dirty="0"/>
              <a:t>Source 7 </a:t>
            </a:r>
          </a:p>
          <a:p>
            <a:r>
              <a:rPr lang="en-GB" b="0" i="0" dirty="0">
                <a:solidFill>
                  <a:srgbClr val="262626"/>
                </a:solidFill>
                <a:effectLst/>
                <a:latin typeface="Montserrat" panose="00000500000000000000" pitchFamily="2" charset="0"/>
              </a:rPr>
              <a:t>House of Commons Library, Food Security Briefing, March 2022</a:t>
            </a:r>
          </a:p>
        </p:txBody>
      </p:sp>
      <p:sp>
        <p:nvSpPr>
          <p:cNvPr id="5" name="Footer Placeholder 4">
            <a:extLst>
              <a:ext uri="{FF2B5EF4-FFF2-40B4-BE49-F238E27FC236}">
                <a16:creationId xmlns:a16="http://schemas.microsoft.com/office/drawing/2014/main" id="{2A65EF5F-B187-582E-2B52-E2BD759B3EDE}"/>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7" name="Date Placeholder 3">
            <a:extLst>
              <a:ext uri="{FF2B5EF4-FFF2-40B4-BE49-F238E27FC236}">
                <a16:creationId xmlns:a16="http://schemas.microsoft.com/office/drawing/2014/main" id="{FE356ADC-F161-E53A-F89B-1D0B5D7661D2}"/>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68360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Arc 32">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5" name="Rectangle 34">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F3AFD6D-FAA7-7A35-D91C-2A7C0090BD03}"/>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Measuring household food insecurity</a:t>
            </a:r>
          </a:p>
        </p:txBody>
      </p:sp>
      <p:sp>
        <p:nvSpPr>
          <p:cNvPr id="41" name="Oval 40">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 name="Arc 42">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8D005D6-A89E-0E7A-B78C-799DAA192137}"/>
              </a:ext>
            </a:extLst>
          </p:cNvPr>
          <p:cNvSpPr>
            <a:spLocks noGrp="1"/>
          </p:cNvSpPr>
          <p:nvPr>
            <p:ph type="sldNum" sz="quarter" idx="13"/>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prstClr val="black">
                    <a:tint val="75000"/>
                  </a:prstClr>
                </a:solidFill>
              </a:rPr>
              <a:pPr>
                <a:spcAft>
                  <a:spcPts val="600"/>
                </a:spcAft>
                <a:defRPr/>
              </a:pPr>
              <a:t>16</a:t>
            </a:fld>
            <a:endParaRPr lang="en-US" dirty="0">
              <a:solidFill>
                <a:prstClr val="black">
                  <a:tint val="75000"/>
                </a:prstClr>
              </a:solidFill>
            </a:endParaRPr>
          </a:p>
        </p:txBody>
      </p:sp>
      <p:sp>
        <p:nvSpPr>
          <p:cNvPr id="8" name="Footer Placeholder 4">
            <a:extLst>
              <a:ext uri="{FF2B5EF4-FFF2-40B4-BE49-F238E27FC236}">
                <a16:creationId xmlns:a16="http://schemas.microsoft.com/office/drawing/2014/main" id="{6ABA4CB7-7568-F6AF-5253-ABAD5F52357E}"/>
              </a:ext>
            </a:extLst>
          </p:cNvPr>
          <p:cNvSpPr txBox="1">
            <a:spLocks/>
          </p:cNvSpPr>
          <p:nvPr/>
        </p:nvSpPr>
        <p:spPr>
          <a:xfrm>
            <a:off x="4038599" y="6356350"/>
            <a:ext cx="657078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cap="none" spc="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COVID-19 Insights Research Project: ‘Food’ language, definitions and measurement</a:t>
            </a:r>
          </a:p>
        </p:txBody>
      </p:sp>
      <p:sp>
        <p:nvSpPr>
          <p:cNvPr id="9" name="Date Placeholder 3">
            <a:extLst>
              <a:ext uri="{FF2B5EF4-FFF2-40B4-BE49-F238E27FC236}">
                <a16:creationId xmlns:a16="http://schemas.microsoft.com/office/drawing/2014/main" id="{2A32E5E6-8530-E4F7-F0B7-A2133300744E}"/>
              </a:ext>
            </a:extLst>
          </p:cNvPr>
          <p:cNvSpPr txBox="1">
            <a:spLocks/>
          </p:cNvSpPr>
          <p:nvPr/>
        </p:nvSpPr>
        <p:spPr>
          <a:xfrm>
            <a:off x="838200" y="6356350"/>
            <a:ext cx="2743200"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200" dirty="0"/>
              <a:t>September 2022</a:t>
            </a:r>
          </a:p>
        </p:txBody>
      </p:sp>
    </p:spTree>
    <p:extLst>
      <p:ext uri="{BB962C8B-B14F-4D97-AF65-F5344CB8AC3E}">
        <p14:creationId xmlns:p14="http://schemas.microsoft.com/office/powerpoint/2010/main" val="4289591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7B884F1-4A95-0760-A639-3439E27AAAD3}"/>
              </a:ext>
            </a:extLst>
          </p:cNvPr>
          <p:cNvSpPr txBox="1"/>
          <p:nvPr/>
        </p:nvSpPr>
        <p:spPr>
          <a:xfrm>
            <a:off x="686834" y="3024554"/>
            <a:ext cx="3200400" cy="25901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FFFFFF"/>
                </a:solidFill>
                <a:latin typeface="+mj-lt"/>
                <a:ea typeface="+mj-ea"/>
                <a:cs typeface="+mj-cs"/>
                <a:hlinkClick r:id="rId3"/>
              </a:rPr>
              <a:t>Measurement of household insecurity | ENUF</a:t>
            </a:r>
            <a:endParaRPr lang="en-US" sz="4400" kern="1200" dirty="0">
              <a:solidFill>
                <a:srgbClr val="FFFFFF"/>
              </a:solidFill>
              <a:latin typeface="+mj-lt"/>
              <a:ea typeface="+mj-ea"/>
              <a:cs typeface="+mj-cs"/>
            </a:endParaRPr>
          </a:p>
        </p:txBody>
      </p:sp>
      <p:sp>
        <p:nvSpPr>
          <p:cNvPr id="12" name="TextBox 11">
            <a:extLst>
              <a:ext uri="{FF2B5EF4-FFF2-40B4-BE49-F238E27FC236}">
                <a16:creationId xmlns:a16="http://schemas.microsoft.com/office/drawing/2014/main" id="{B1DFD344-440B-3656-7FA0-B12037377E09}"/>
              </a:ext>
            </a:extLst>
          </p:cNvPr>
          <p:cNvSpPr txBox="1"/>
          <p:nvPr/>
        </p:nvSpPr>
        <p:spPr>
          <a:xfrm>
            <a:off x="4447308" y="2813150"/>
            <a:ext cx="6906491" cy="3363814"/>
          </a:xfrm>
          <a:prstGeom prst="rect">
            <a:avLst/>
          </a:prstGeom>
        </p:spPr>
        <p:txBody>
          <a:bodyPr vert="horz" lIns="91440" tIns="45720" rIns="91440" bIns="45720" rtlCol="0" anchor="ctr">
            <a:normAutofit lnSpcReduction="10000"/>
          </a:bodyPr>
          <a:lstStyle/>
          <a:p>
            <a:pPr fontAlgn="base">
              <a:lnSpc>
                <a:spcPct val="90000"/>
              </a:lnSpc>
              <a:spcAft>
                <a:spcPts val="600"/>
              </a:spcAft>
            </a:pPr>
            <a:r>
              <a:rPr lang="en-US" b="1" i="0" u="none" strike="noStrike" dirty="0">
                <a:effectLst/>
              </a:rPr>
              <a:t>How is household food insecurity measured in national surveys?</a:t>
            </a:r>
          </a:p>
          <a:p>
            <a:pPr indent="-228600" fontAlgn="base">
              <a:lnSpc>
                <a:spcPct val="90000"/>
              </a:lnSpc>
              <a:spcAft>
                <a:spcPts val="600"/>
              </a:spcAft>
              <a:buFont typeface="Arial" panose="020B0604020202020204" pitchFamily="34" charset="0"/>
              <a:buChar char="•"/>
            </a:pPr>
            <a:r>
              <a:rPr lang="en-US" b="0" i="0" dirty="0">
                <a:effectLst/>
              </a:rPr>
              <a:t>Routine monitoring in a national household survey is important for quantifying the scale of food insecurity in the population, tracking how the problem changes over time, and identifying vulnerable groups.</a:t>
            </a:r>
          </a:p>
          <a:p>
            <a:pPr indent="-228600" fontAlgn="base">
              <a:lnSpc>
                <a:spcPct val="90000"/>
              </a:lnSpc>
              <a:spcAft>
                <a:spcPts val="600"/>
              </a:spcAft>
              <a:buFont typeface="Arial" panose="020B0604020202020204" pitchFamily="34" charset="0"/>
              <a:buChar char="•"/>
            </a:pPr>
            <a:r>
              <a:rPr lang="en-US" b="0" i="0" dirty="0">
                <a:effectLst/>
              </a:rPr>
              <a:t>Scales capturing self-reported experiences of food insecurity have been validated in different populations around the world. A commonly used scale, and variations of it, is the </a:t>
            </a:r>
            <a:r>
              <a:rPr lang="en-US" b="1" i="0" dirty="0">
                <a:effectLst/>
              </a:rPr>
              <a:t>USDA Household Food Security Survey Module</a:t>
            </a:r>
            <a:r>
              <a:rPr lang="en-US" b="0" i="0" dirty="0">
                <a:effectLst/>
              </a:rPr>
              <a:t>. This is used routinely in the U.S. and Canada and has also been used in population-based surveys in the UK, including the </a:t>
            </a:r>
            <a:r>
              <a:rPr lang="en-US" b="1" i="0" dirty="0">
                <a:effectLst/>
              </a:rPr>
              <a:t>Low Income Diet and Nutrition Survey </a:t>
            </a:r>
            <a:r>
              <a:rPr lang="en-US" b="0" i="0" dirty="0">
                <a:effectLst/>
              </a:rPr>
              <a:t>and the </a:t>
            </a:r>
            <a:r>
              <a:rPr lang="en-US" b="1" i="0" dirty="0">
                <a:effectLst/>
              </a:rPr>
              <a:t>Food and You Survey</a:t>
            </a:r>
            <a:r>
              <a:rPr lang="en-US" b="0" i="0" dirty="0">
                <a:effectLst/>
              </a:rPr>
              <a:t>. </a:t>
            </a:r>
          </a:p>
        </p:txBody>
      </p:sp>
      <p:sp>
        <p:nvSpPr>
          <p:cNvPr id="2" name="Date Placeholder 1">
            <a:extLst>
              <a:ext uri="{FF2B5EF4-FFF2-40B4-BE49-F238E27FC236}">
                <a16:creationId xmlns:a16="http://schemas.microsoft.com/office/drawing/2014/main" id="{03C17613-E3A2-5993-F7A2-BD59A6AC6065}"/>
              </a:ext>
            </a:extLst>
          </p:cNvPr>
          <p:cNvSpPr>
            <a:spLocks noGrp="1"/>
          </p:cNvSpPr>
          <p:nvPr>
            <p:ph type="dt" sz="half" idx="10"/>
          </p:nvPr>
        </p:nvSpPr>
        <p:spPr>
          <a:xfrm>
            <a:off x="838200" y="6356350"/>
            <a:ext cx="1639957" cy="365125"/>
          </a:xfrm>
        </p:spPr>
        <p:txBody>
          <a:bodyPr vert="horz" lIns="91440" tIns="45720" rIns="91440" bIns="45720" rtlCol="0" anchor="ctr">
            <a:normAutofit/>
          </a:bodyPr>
          <a:lstStyle/>
          <a:p>
            <a:pPr>
              <a:spcAft>
                <a:spcPts val="600"/>
              </a:spcAft>
              <a:defRPr/>
            </a:pPr>
            <a:r>
              <a:rPr lang="en-US" dirty="0">
                <a:solidFill>
                  <a:srgbClr val="FFFFFF"/>
                </a:solidFill>
              </a:rPr>
              <a:t>9/3/20XX</a:t>
            </a:r>
          </a:p>
        </p:txBody>
      </p:sp>
      <p:sp>
        <p:nvSpPr>
          <p:cNvPr id="4" name="Slide Number Placeholder 3">
            <a:extLst>
              <a:ext uri="{FF2B5EF4-FFF2-40B4-BE49-F238E27FC236}">
                <a16:creationId xmlns:a16="http://schemas.microsoft.com/office/drawing/2014/main" id="{01290E4D-A37A-B3D2-4C77-E35231DF1222}"/>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17</a:t>
            </a:fld>
            <a:endParaRPr lang="en-US" dirty="0">
              <a:solidFill>
                <a:prstClr val="black">
                  <a:tint val="75000"/>
                </a:prstClr>
              </a:solidFill>
            </a:endParaRPr>
          </a:p>
        </p:txBody>
      </p:sp>
      <p:sp>
        <p:nvSpPr>
          <p:cNvPr id="40" name="Arc 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1519884-5D5D-D711-5D90-14810E29F504}"/>
              </a:ext>
            </a:extLst>
          </p:cNvPr>
          <p:cNvPicPr>
            <a:picLocks noChangeAspect="1"/>
          </p:cNvPicPr>
          <p:nvPr/>
        </p:nvPicPr>
        <p:blipFill>
          <a:blip r:embed="rId4"/>
          <a:stretch>
            <a:fillRect/>
          </a:stretch>
        </p:blipFill>
        <p:spPr>
          <a:xfrm>
            <a:off x="885354" y="6211789"/>
            <a:ext cx="1009791" cy="476316"/>
          </a:xfrm>
          <a:prstGeom prst="rect">
            <a:avLst/>
          </a:prstGeom>
        </p:spPr>
      </p:pic>
      <p:pic>
        <p:nvPicPr>
          <p:cNvPr id="29" name="Picture 28">
            <a:extLst>
              <a:ext uri="{FF2B5EF4-FFF2-40B4-BE49-F238E27FC236}">
                <a16:creationId xmlns:a16="http://schemas.microsoft.com/office/drawing/2014/main" id="{F70C6E66-874D-EE15-CE43-991BE51E4816}"/>
              </a:ext>
            </a:extLst>
          </p:cNvPr>
          <p:cNvPicPr>
            <a:picLocks noChangeAspect="1"/>
          </p:cNvPicPr>
          <p:nvPr/>
        </p:nvPicPr>
        <p:blipFill>
          <a:blip r:embed="rId5"/>
          <a:stretch>
            <a:fillRect/>
          </a:stretch>
        </p:blipFill>
        <p:spPr>
          <a:xfrm>
            <a:off x="-3048" y="-25117"/>
            <a:ext cx="12192000" cy="2730583"/>
          </a:xfrm>
          <a:prstGeom prst="rect">
            <a:avLst/>
          </a:prstGeom>
        </p:spPr>
      </p:pic>
      <p:sp>
        <p:nvSpPr>
          <p:cNvPr id="5" name="Footer Placeholder 4">
            <a:extLst>
              <a:ext uri="{FF2B5EF4-FFF2-40B4-BE49-F238E27FC236}">
                <a16:creationId xmlns:a16="http://schemas.microsoft.com/office/drawing/2014/main" id="{08385A96-26CF-0346-647B-A2CBCE487556}"/>
              </a:ext>
            </a:extLst>
          </p:cNvPr>
          <p:cNvSpPr>
            <a:spLocks noGrp="1"/>
          </p:cNvSpPr>
          <p:nvPr>
            <p:ph type="ftr" sz="quarter" idx="11"/>
          </p:nvPr>
        </p:nvSpPr>
        <p:spPr>
          <a:xfrm>
            <a:off x="3021333" y="6345907"/>
            <a:ext cx="6570785" cy="365125"/>
          </a:xfrm>
        </p:spPr>
        <p:txBody>
          <a:bodyPr/>
          <a:lstStyle/>
          <a:p>
            <a:pPr>
              <a:defRPr/>
            </a:pPr>
            <a:r>
              <a:rPr lang="en-US" dirty="0">
                <a:solidFill>
                  <a:prstClr val="black">
                    <a:tint val="75000"/>
                  </a:prstClr>
                </a:solidFill>
              </a:rPr>
              <a:t>COVID-19 Insights Research Project: ‘Food’ language, definitions and measurement</a:t>
            </a:r>
          </a:p>
        </p:txBody>
      </p:sp>
    </p:spTree>
    <p:extLst>
      <p:ext uri="{BB962C8B-B14F-4D97-AF65-F5344CB8AC3E}">
        <p14:creationId xmlns:p14="http://schemas.microsoft.com/office/powerpoint/2010/main" val="27408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03C17613-E3A2-5993-F7A2-BD59A6AC606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dirty="0">
                <a:solidFill>
                  <a:prstClr val="black">
                    <a:tint val="75000"/>
                  </a:prstClr>
                </a:solidFill>
              </a:rPr>
              <a:t>9/3/20XX</a:t>
            </a:r>
          </a:p>
        </p:txBody>
      </p:sp>
      <p:sp>
        <p:nvSpPr>
          <p:cNvPr id="4" name="Slide Number Placeholder 3">
            <a:extLst>
              <a:ext uri="{FF2B5EF4-FFF2-40B4-BE49-F238E27FC236}">
                <a16:creationId xmlns:a16="http://schemas.microsoft.com/office/drawing/2014/main" id="{01290E4D-A37A-B3D2-4C77-E35231DF122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18</a:t>
            </a:fld>
            <a:endParaRPr lang="en-US" dirty="0">
              <a:solidFill>
                <a:prstClr val="black">
                  <a:tint val="75000"/>
                </a:prstClr>
              </a:solidFill>
            </a:endParaRPr>
          </a:p>
        </p:txBody>
      </p:sp>
      <p:pic>
        <p:nvPicPr>
          <p:cNvPr id="16" name="Picture 15">
            <a:extLst>
              <a:ext uri="{FF2B5EF4-FFF2-40B4-BE49-F238E27FC236}">
                <a16:creationId xmlns:a16="http://schemas.microsoft.com/office/drawing/2014/main" id="{4D0FB92D-CD4A-24CD-4D27-939BC573C74D}"/>
              </a:ext>
            </a:extLst>
          </p:cNvPr>
          <p:cNvPicPr>
            <a:picLocks noChangeAspect="1"/>
          </p:cNvPicPr>
          <p:nvPr/>
        </p:nvPicPr>
        <p:blipFill>
          <a:blip r:embed="rId3"/>
          <a:stretch>
            <a:fillRect/>
          </a:stretch>
        </p:blipFill>
        <p:spPr>
          <a:xfrm>
            <a:off x="179495" y="191355"/>
            <a:ext cx="5778682" cy="6475290"/>
          </a:xfrm>
          <a:prstGeom prst="rect">
            <a:avLst/>
          </a:prstGeom>
        </p:spPr>
        <p:style>
          <a:lnRef idx="2">
            <a:schemeClr val="accent4"/>
          </a:lnRef>
          <a:fillRef idx="1">
            <a:schemeClr val="lt1"/>
          </a:fillRef>
          <a:effectRef idx="0">
            <a:schemeClr val="accent4"/>
          </a:effectRef>
          <a:fontRef idx="minor">
            <a:schemeClr val="dk1"/>
          </a:fontRef>
        </p:style>
      </p:pic>
      <p:pic>
        <p:nvPicPr>
          <p:cNvPr id="7" name="Picture 6">
            <a:extLst>
              <a:ext uri="{FF2B5EF4-FFF2-40B4-BE49-F238E27FC236}">
                <a16:creationId xmlns:a16="http://schemas.microsoft.com/office/drawing/2014/main" id="{B2175110-ADEA-2960-8A57-B5E9ABFF2C2C}"/>
              </a:ext>
            </a:extLst>
          </p:cNvPr>
          <p:cNvPicPr>
            <a:picLocks noChangeAspect="1"/>
          </p:cNvPicPr>
          <p:nvPr/>
        </p:nvPicPr>
        <p:blipFill>
          <a:blip r:embed="rId4"/>
          <a:stretch>
            <a:fillRect/>
          </a:stretch>
        </p:blipFill>
        <p:spPr>
          <a:xfrm>
            <a:off x="6490059" y="191355"/>
            <a:ext cx="4241081" cy="6475291"/>
          </a:xfrm>
          <a:prstGeom prst="rect">
            <a:avLst/>
          </a:prstGeom>
        </p:spPr>
        <p:style>
          <a:lnRef idx="2">
            <a:schemeClr val="accent4"/>
          </a:lnRef>
          <a:fillRef idx="1">
            <a:schemeClr val="lt1"/>
          </a:fillRef>
          <a:effectRef idx="0">
            <a:schemeClr val="accent4"/>
          </a:effectRef>
          <a:fontRef idx="minor">
            <a:schemeClr val="dk1"/>
          </a:fontRef>
        </p:style>
      </p:pic>
      <p:pic>
        <p:nvPicPr>
          <p:cNvPr id="8" name="Picture 7">
            <a:extLst>
              <a:ext uri="{FF2B5EF4-FFF2-40B4-BE49-F238E27FC236}">
                <a16:creationId xmlns:a16="http://schemas.microsoft.com/office/drawing/2014/main" id="{366B7391-6938-CF6E-8BF1-0B28B4A022F6}"/>
              </a:ext>
            </a:extLst>
          </p:cNvPr>
          <p:cNvPicPr>
            <a:picLocks noChangeAspect="1"/>
          </p:cNvPicPr>
          <p:nvPr/>
        </p:nvPicPr>
        <p:blipFill>
          <a:blip r:embed="rId5"/>
          <a:stretch>
            <a:fillRect/>
          </a:stretch>
        </p:blipFill>
        <p:spPr>
          <a:xfrm>
            <a:off x="11076392" y="119512"/>
            <a:ext cx="1009791" cy="476316"/>
          </a:xfrm>
          <a:prstGeom prst="rect">
            <a:avLst/>
          </a:prstGeom>
        </p:spPr>
      </p:pic>
    </p:spTree>
    <p:extLst>
      <p:ext uri="{BB962C8B-B14F-4D97-AF65-F5344CB8AC3E}">
        <p14:creationId xmlns:p14="http://schemas.microsoft.com/office/powerpoint/2010/main" val="424493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1290E4D-A37A-B3D2-4C77-E35231DF122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19</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A067DD83-B571-9C65-C932-C187136C0BB2}"/>
              </a:ext>
            </a:extLst>
          </p:cNvPr>
          <p:cNvPicPr>
            <a:picLocks noChangeAspect="1"/>
          </p:cNvPicPr>
          <p:nvPr/>
        </p:nvPicPr>
        <p:blipFill>
          <a:blip r:embed="rId3"/>
          <a:stretch>
            <a:fillRect/>
          </a:stretch>
        </p:blipFill>
        <p:spPr>
          <a:xfrm>
            <a:off x="2607710" y="668215"/>
            <a:ext cx="6380352" cy="5049690"/>
          </a:xfrm>
          <a:prstGeom prst="rect">
            <a:avLst/>
          </a:prstGeom>
        </p:spPr>
        <p:style>
          <a:lnRef idx="2">
            <a:schemeClr val="accent4"/>
          </a:lnRef>
          <a:fillRef idx="1">
            <a:schemeClr val="lt1"/>
          </a:fillRef>
          <a:effectRef idx="0">
            <a:schemeClr val="accent4"/>
          </a:effectRef>
          <a:fontRef idx="minor">
            <a:schemeClr val="dk1"/>
          </a:fontRef>
        </p:style>
      </p:pic>
      <p:pic>
        <p:nvPicPr>
          <p:cNvPr id="8" name="Picture 7">
            <a:extLst>
              <a:ext uri="{FF2B5EF4-FFF2-40B4-BE49-F238E27FC236}">
                <a16:creationId xmlns:a16="http://schemas.microsoft.com/office/drawing/2014/main" id="{A9D49484-FE0E-1E18-D770-EB3524592DE8}"/>
              </a:ext>
            </a:extLst>
          </p:cNvPr>
          <p:cNvPicPr>
            <a:picLocks noChangeAspect="1"/>
          </p:cNvPicPr>
          <p:nvPr/>
        </p:nvPicPr>
        <p:blipFill>
          <a:blip r:embed="rId4"/>
          <a:stretch>
            <a:fillRect/>
          </a:stretch>
        </p:blipFill>
        <p:spPr>
          <a:xfrm>
            <a:off x="427928" y="357670"/>
            <a:ext cx="1009791" cy="476316"/>
          </a:xfrm>
          <a:prstGeom prst="rect">
            <a:avLst/>
          </a:prstGeom>
        </p:spPr>
      </p:pic>
      <p:sp>
        <p:nvSpPr>
          <p:cNvPr id="5" name="Footer Placeholder 4">
            <a:extLst>
              <a:ext uri="{FF2B5EF4-FFF2-40B4-BE49-F238E27FC236}">
                <a16:creationId xmlns:a16="http://schemas.microsoft.com/office/drawing/2014/main" id="{2F171109-EF76-6151-D4EC-8F554007F9EA}"/>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7" name="Date Placeholder 3">
            <a:extLst>
              <a:ext uri="{FF2B5EF4-FFF2-40B4-BE49-F238E27FC236}">
                <a16:creationId xmlns:a16="http://schemas.microsoft.com/office/drawing/2014/main" id="{999201E8-3376-01D2-1210-B8BD0CB582B4}"/>
              </a:ext>
            </a:extLst>
          </p:cNvPr>
          <p:cNvSpPr>
            <a:spLocks noGrp="1"/>
          </p:cNvSpPr>
          <p:nvPr>
            <p:ph type="dt" sz="half" idx="10"/>
          </p:nvPr>
        </p:nvSpPr>
        <p:spPr>
          <a:xfrm>
            <a:off x="838200" y="6356350"/>
            <a:ext cx="2743200" cy="365125"/>
          </a:xfrm>
        </p:spPr>
        <p:txBody>
          <a:bodyPr/>
          <a:lstStyle/>
          <a:p>
            <a:pPr>
              <a:defRPr/>
            </a:pPr>
            <a:r>
              <a:rPr lang="en-US" dirty="0">
                <a:solidFill>
                  <a:schemeClr val="bg1"/>
                </a:solidFill>
              </a:rPr>
              <a:t>September 2022</a:t>
            </a:r>
          </a:p>
        </p:txBody>
      </p:sp>
    </p:spTree>
    <p:extLst>
      <p:ext uri="{BB962C8B-B14F-4D97-AF65-F5344CB8AC3E}">
        <p14:creationId xmlns:p14="http://schemas.microsoft.com/office/powerpoint/2010/main" val="411351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p:txBody>
          <a:bodyPr/>
          <a:lstStyle/>
          <a:p>
            <a:r>
              <a:rPr lang="en-US" dirty="0"/>
              <a:t>Content</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p:txBody>
          <a:bodyPr>
            <a:normAutofit lnSpcReduction="10000"/>
          </a:bodyPr>
          <a:lstStyle/>
          <a:p>
            <a:endParaRPr lang="en-US" dirty="0"/>
          </a:p>
          <a:p>
            <a:r>
              <a:rPr lang="en-US" dirty="0"/>
              <a:t>Definitions</a:t>
            </a:r>
          </a:p>
          <a:p>
            <a:endParaRPr lang="en-US" dirty="0"/>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p:txBody>
          <a:bodyPr>
            <a:normAutofit/>
          </a:bodyPr>
          <a:lstStyle/>
          <a:p>
            <a:r>
              <a:rPr lang="en-US" dirty="0"/>
              <a:t>Food poverty</a:t>
            </a:r>
          </a:p>
          <a:p>
            <a:r>
              <a:rPr lang="en-US" dirty="0"/>
              <a:t>Household food insecurity </a:t>
            </a:r>
          </a:p>
        </p:txBody>
      </p:sp>
      <p:sp>
        <p:nvSpPr>
          <p:cNvPr id="5" name="Text Placeholder 4">
            <a:extLst>
              <a:ext uri="{FF2B5EF4-FFF2-40B4-BE49-F238E27FC236}">
                <a16:creationId xmlns:a16="http://schemas.microsoft.com/office/drawing/2014/main" id="{8FCFD254-68A8-4D88-9653-D6F0238D59BD}"/>
              </a:ext>
            </a:extLst>
          </p:cNvPr>
          <p:cNvSpPr>
            <a:spLocks noGrp="1"/>
          </p:cNvSpPr>
          <p:nvPr>
            <p:ph type="body" sz="quarter" idx="3"/>
          </p:nvPr>
        </p:nvSpPr>
        <p:spPr/>
        <p:txBody>
          <a:bodyPr>
            <a:normAutofit lnSpcReduction="10000"/>
          </a:bodyPr>
          <a:lstStyle/>
          <a:p>
            <a:r>
              <a:rPr lang="en-US" dirty="0"/>
              <a:t>Measuring Household Food Insecurity</a:t>
            </a:r>
          </a:p>
        </p:txBody>
      </p:sp>
      <p:sp>
        <p:nvSpPr>
          <p:cNvPr id="6" name="Content Placeholder 5">
            <a:extLst>
              <a:ext uri="{FF2B5EF4-FFF2-40B4-BE49-F238E27FC236}">
                <a16:creationId xmlns:a16="http://schemas.microsoft.com/office/drawing/2014/main" id="{3905CD03-9B40-4AA4-B6AB-5B38436AB901}"/>
              </a:ext>
            </a:extLst>
          </p:cNvPr>
          <p:cNvSpPr>
            <a:spLocks noGrp="1"/>
          </p:cNvSpPr>
          <p:nvPr>
            <p:ph sz="quarter" idx="4"/>
          </p:nvPr>
        </p:nvSpPr>
        <p:spPr/>
        <p:txBody>
          <a:bodyPr>
            <a:normAutofit/>
          </a:bodyPr>
          <a:lstStyle/>
          <a:p>
            <a:r>
              <a:rPr lang="en-GB" dirty="0"/>
              <a:t>ENUF – Evidence and Network on UK Household Food Insecurity</a:t>
            </a:r>
          </a:p>
          <a:p>
            <a:r>
              <a:rPr lang="en-US" dirty="0"/>
              <a:t>USDA Household Food Security Survey Module </a:t>
            </a:r>
          </a:p>
          <a:p>
            <a:r>
              <a:rPr lang="en-US" dirty="0"/>
              <a:t>Food and You Survey (UK)</a:t>
            </a:r>
          </a:p>
          <a:p>
            <a:r>
              <a:rPr lang="en-US" dirty="0"/>
              <a:t>Food Foundation Food Insecurity Tracker</a:t>
            </a:r>
          </a:p>
        </p:txBody>
      </p:sp>
      <p:sp>
        <p:nvSpPr>
          <p:cNvPr id="18" name="Date Placeholder 17">
            <a:extLst>
              <a:ext uri="{FF2B5EF4-FFF2-40B4-BE49-F238E27FC236}">
                <a16:creationId xmlns:a16="http://schemas.microsoft.com/office/drawing/2014/main" id="{93F1F6E8-FB29-489E-9497-38321677D8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9/3/20XX</a:t>
            </a:r>
          </a:p>
        </p:txBody>
      </p:sp>
      <p:sp>
        <p:nvSpPr>
          <p:cNvPr id="19" name="Footer Placeholder 18">
            <a:extLst>
              <a:ext uri="{FF2B5EF4-FFF2-40B4-BE49-F238E27FC236}">
                <a16:creationId xmlns:a16="http://schemas.microsoft.com/office/drawing/2014/main" id="{A86EFF1E-AB9A-40FE-A0CF-794B56E527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Presentation Title</a:t>
            </a:r>
          </a:p>
        </p:txBody>
      </p:sp>
      <p:sp>
        <p:nvSpPr>
          <p:cNvPr id="20" name="Slide Number Placeholder 19">
            <a:extLst>
              <a:ext uri="{FF2B5EF4-FFF2-40B4-BE49-F238E27FC236}">
                <a16:creationId xmlns:a16="http://schemas.microsoft.com/office/drawing/2014/main" id="{013C53F7-A9FD-4503-9396-7A3FE9D0C6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656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Shape 1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1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5" name="Rectangle 16">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18">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7B884F1-4A95-0760-A639-3439E27AAAD3}"/>
              </a:ext>
            </a:extLst>
          </p:cNvPr>
          <p:cNvSpPr txBox="1"/>
          <p:nvPr/>
        </p:nvSpPr>
        <p:spPr>
          <a:xfrm>
            <a:off x="686834" y="591344"/>
            <a:ext cx="3200400" cy="55856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FFFFFF"/>
                </a:solidFill>
                <a:latin typeface="+mj-lt"/>
                <a:ea typeface="+mj-ea"/>
                <a:cs typeface="+mj-cs"/>
                <a:hlinkClick r:id="rId3"/>
              </a:rPr>
              <a:t>Measurement of household insecurity | ENUF</a:t>
            </a:r>
            <a:endParaRPr lang="en-US" sz="4400" kern="1200" dirty="0">
              <a:solidFill>
                <a:srgbClr val="FFFFFF"/>
              </a:solidFill>
              <a:latin typeface="+mj-lt"/>
              <a:ea typeface="+mj-ea"/>
              <a:cs typeface="+mj-cs"/>
            </a:endParaRPr>
          </a:p>
        </p:txBody>
      </p:sp>
      <p:sp>
        <p:nvSpPr>
          <p:cNvPr id="8" name="TextBox 7">
            <a:extLst>
              <a:ext uri="{FF2B5EF4-FFF2-40B4-BE49-F238E27FC236}">
                <a16:creationId xmlns:a16="http://schemas.microsoft.com/office/drawing/2014/main" id="{6D83840E-EE6E-2F04-49EB-04BB57A07014}"/>
              </a:ext>
            </a:extLst>
          </p:cNvPr>
          <p:cNvSpPr txBox="1"/>
          <p:nvPr/>
        </p:nvSpPr>
        <p:spPr>
          <a:xfrm>
            <a:off x="4447308" y="591344"/>
            <a:ext cx="6906491" cy="5585619"/>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fontAlgn="base">
              <a:lnSpc>
                <a:spcPct val="90000"/>
              </a:lnSpc>
              <a:spcAft>
                <a:spcPts val="600"/>
              </a:spcAft>
            </a:pPr>
            <a:r>
              <a:rPr lang="en-US" sz="1500" b="1" i="0" u="none" strike="noStrike" dirty="0">
                <a:solidFill>
                  <a:schemeClr val="tx1"/>
                </a:solidFill>
                <a:effectLst/>
              </a:rPr>
              <a:t>Why should we measure food insecurity and not just poverty?</a:t>
            </a:r>
          </a:p>
          <a:p>
            <a:pPr indent="-228600" fontAlgn="base">
              <a:lnSpc>
                <a:spcPct val="90000"/>
              </a:lnSpc>
              <a:spcAft>
                <a:spcPts val="600"/>
              </a:spcAft>
              <a:buFont typeface="Arial" panose="020B0604020202020204" pitchFamily="34" charset="0"/>
              <a:buChar char="•"/>
            </a:pPr>
            <a:r>
              <a:rPr lang="en-US" sz="1500" b="0" i="0" dirty="0">
                <a:solidFill>
                  <a:schemeClr val="tx1"/>
                </a:solidFill>
                <a:effectLst/>
              </a:rPr>
              <a:t>Similar to the way that other measures of material hardship, covering housing conditions, bill and rent arrears, and the ability to heat one’s home are important part of measuring and tracking well-being in the population, so too is food insecurity. Lacking in basic essentials is a sign that income and other financial resources are not sufficient to meet basic needs.</a:t>
            </a:r>
          </a:p>
          <a:p>
            <a:pPr indent="-228600" fontAlgn="base">
              <a:lnSpc>
                <a:spcPct val="90000"/>
              </a:lnSpc>
              <a:spcAft>
                <a:spcPts val="600"/>
              </a:spcAft>
              <a:buFont typeface="Arial" panose="020B0604020202020204" pitchFamily="34" charset="0"/>
              <a:buChar char="•"/>
            </a:pPr>
            <a:r>
              <a:rPr lang="en-US" sz="1500" b="0" i="0" dirty="0">
                <a:solidFill>
                  <a:schemeClr val="tx1"/>
                </a:solidFill>
                <a:effectLst/>
              </a:rPr>
              <a:t>Compared to income-based poverty measures based on annual income, </a:t>
            </a:r>
            <a:r>
              <a:rPr lang="en-US" sz="1500" b="1" i="0" dirty="0">
                <a:solidFill>
                  <a:schemeClr val="tx1"/>
                </a:solidFill>
                <a:effectLst/>
              </a:rPr>
              <a:t>household food insecurity is a more dynamic measure of poverty</a:t>
            </a:r>
            <a:r>
              <a:rPr lang="en-US" sz="1500" b="0" i="0" dirty="0">
                <a:solidFill>
                  <a:schemeClr val="tx1"/>
                </a:solidFill>
                <a:effectLst/>
              </a:rPr>
              <a:t>. Why is this? </a:t>
            </a:r>
          </a:p>
          <a:p>
            <a:pPr fontAlgn="base">
              <a:lnSpc>
                <a:spcPct val="90000"/>
              </a:lnSpc>
              <a:spcAft>
                <a:spcPts val="600"/>
              </a:spcAft>
            </a:pPr>
            <a:r>
              <a:rPr lang="en-US" sz="1500" b="0" i="0" dirty="0">
                <a:solidFill>
                  <a:schemeClr val="tx1"/>
                </a:solidFill>
                <a:effectLst/>
              </a:rPr>
              <a:t>Likely because spending on food is self-regulated, meaning that when households feel stretched financially, spending on food is often among the first essential items that are cut back on. </a:t>
            </a:r>
          </a:p>
          <a:p>
            <a:pPr fontAlgn="base">
              <a:lnSpc>
                <a:spcPct val="90000"/>
              </a:lnSpc>
              <a:spcAft>
                <a:spcPts val="600"/>
              </a:spcAft>
            </a:pPr>
            <a:r>
              <a:rPr lang="en-US" sz="1500" b="0" i="0" dirty="0">
                <a:solidFill>
                  <a:schemeClr val="tx1"/>
                </a:solidFill>
                <a:effectLst/>
              </a:rPr>
              <a:t>Compared to fixed contracts, payments that are automatically deducted from income, and the threat of eviction, research has shown household spending on food is often the most flexible.</a:t>
            </a:r>
          </a:p>
          <a:p>
            <a:pPr indent="-228600" fontAlgn="base">
              <a:lnSpc>
                <a:spcPct val="90000"/>
              </a:lnSpc>
              <a:spcAft>
                <a:spcPts val="600"/>
              </a:spcAft>
              <a:buFont typeface="Arial" panose="020B0604020202020204" pitchFamily="34" charset="0"/>
              <a:buChar char="•"/>
            </a:pPr>
            <a:r>
              <a:rPr lang="en-US" sz="1500" b="0" i="0" dirty="0">
                <a:solidFill>
                  <a:schemeClr val="tx1"/>
                </a:solidFill>
                <a:effectLst/>
              </a:rPr>
              <a:t>Given the wider range of necessities to enable participation today (e.g. access to the Internet and a computer, mobile phones), updated research on how spending priorities are managed on low incomes is needed. </a:t>
            </a:r>
          </a:p>
          <a:p>
            <a:pPr indent="-228600" fontAlgn="base">
              <a:lnSpc>
                <a:spcPct val="90000"/>
              </a:lnSpc>
              <a:spcAft>
                <a:spcPts val="600"/>
              </a:spcAft>
              <a:buFont typeface="Arial" panose="020B0604020202020204" pitchFamily="34" charset="0"/>
              <a:buChar char="•"/>
            </a:pPr>
            <a:r>
              <a:rPr lang="en-US" sz="1500" b="0" i="0" dirty="0">
                <a:solidFill>
                  <a:schemeClr val="tx1"/>
                </a:solidFill>
                <a:effectLst/>
              </a:rPr>
              <a:t>However, in 2012, research from the Poverty and Social Exclusion survey highlighted a gradient of what poor households were doing without. </a:t>
            </a:r>
          </a:p>
          <a:p>
            <a:pPr indent="-228600" fontAlgn="base">
              <a:lnSpc>
                <a:spcPct val="90000"/>
              </a:lnSpc>
              <a:spcAft>
                <a:spcPts val="600"/>
              </a:spcAft>
              <a:buFont typeface="Arial" panose="020B0604020202020204" pitchFamily="34" charset="0"/>
              <a:buChar char="•"/>
            </a:pPr>
            <a:r>
              <a:rPr lang="en-US" sz="1500" b="0" i="0" dirty="0">
                <a:solidFill>
                  <a:schemeClr val="tx1"/>
                </a:solidFill>
                <a:effectLst/>
              </a:rPr>
              <a:t>Being unable to afford two meals a day was something experienced less often. Expenditure surveys suggest that when households are poor, multiple compromises are made, with reduced spending in all categories, including food, household bills, and social participation.</a:t>
            </a:r>
          </a:p>
        </p:txBody>
      </p:sp>
      <p:sp>
        <p:nvSpPr>
          <p:cNvPr id="4" name="Slide Number Placeholder 3">
            <a:extLst>
              <a:ext uri="{FF2B5EF4-FFF2-40B4-BE49-F238E27FC236}">
                <a16:creationId xmlns:a16="http://schemas.microsoft.com/office/drawing/2014/main" id="{01290E4D-A37A-B3D2-4C77-E35231DF1222}"/>
              </a:ext>
            </a:extLst>
          </p:cNvPr>
          <p:cNvSpPr>
            <a:spLocks noGrp="1"/>
          </p:cNvSpPr>
          <p:nvPr>
            <p:ph type="sldNum" sz="quarter" idx="12"/>
          </p:nvPr>
        </p:nvSpPr>
        <p:spPr>
          <a:xfrm>
            <a:off x="9819860" y="6356350"/>
            <a:ext cx="1533939"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20</a:t>
            </a:fld>
            <a:endParaRPr lang="en-US" dirty="0">
              <a:solidFill>
                <a:prstClr val="black">
                  <a:tint val="75000"/>
                </a:prstClr>
              </a:solidFill>
            </a:endParaRPr>
          </a:p>
        </p:txBody>
      </p:sp>
      <p:sp>
        <p:nvSpPr>
          <p:cNvPr id="37"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458459D-8190-C91D-30AF-F1F139A1533A}"/>
              </a:ext>
            </a:extLst>
          </p:cNvPr>
          <p:cNvPicPr>
            <a:picLocks noChangeAspect="1"/>
          </p:cNvPicPr>
          <p:nvPr/>
        </p:nvPicPr>
        <p:blipFill>
          <a:blip r:embed="rId4"/>
          <a:stretch>
            <a:fillRect/>
          </a:stretch>
        </p:blipFill>
        <p:spPr>
          <a:xfrm>
            <a:off x="838200" y="1488070"/>
            <a:ext cx="1009791" cy="476316"/>
          </a:xfrm>
          <a:prstGeom prst="rect">
            <a:avLst/>
          </a:prstGeom>
        </p:spPr>
      </p:pic>
      <p:sp>
        <p:nvSpPr>
          <p:cNvPr id="7" name="Footer Placeholder 4">
            <a:extLst>
              <a:ext uri="{FF2B5EF4-FFF2-40B4-BE49-F238E27FC236}">
                <a16:creationId xmlns:a16="http://schemas.microsoft.com/office/drawing/2014/main" id="{C11DD89B-D87D-7892-EA6F-94393BF530A3}"/>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3" name="Date Placeholder 4">
            <a:extLst>
              <a:ext uri="{FF2B5EF4-FFF2-40B4-BE49-F238E27FC236}">
                <a16:creationId xmlns:a16="http://schemas.microsoft.com/office/drawing/2014/main" id="{79D00686-DF44-C7BC-4469-E4629151EE5D}"/>
              </a:ext>
            </a:extLst>
          </p:cNvPr>
          <p:cNvSpPr>
            <a:spLocks noGrp="1"/>
          </p:cNvSpPr>
          <p:nvPr>
            <p:ph type="dt" sz="half" idx="10"/>
          </p:nvPr>
        </p:nvSpPr>
        <p:spPr>
          <a:xfrm>
            <a:off x="838200" y="6356350"/>
            <a:ext cx="2743200" cy="365125"/>
          </a:xfrm>
        </p:spPr>
        <p:txBody>
          <a:bodyPr/>
          <a:lstStyle/>
          <a:p>
            <a:pPr>
              <a:defRPr/>
            </a:pPr>
            <a:r>
              <a:rPr lang="en-US" dirty="0">
                <a:solidFill>
                  <a:schemeClr val="bg1"/>
                </a:solidFill>
              </a:rPr>
              <a:t>September 2022</a:t>
            </a:r>
          </a:p>
        </p:txBody>
      </p:sp>
    </p:spTree>
    <p:extLst>
      <p:ext uri="{BB962C8B-B14F-4D97-AF65-F5344CB8AC3E}">
        <p14:creationId xmlns:p14="http://schemas.microsoft.com/office/powerpoint/2010/main" val="894492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917F87-AD18-50D5-6692-E90BD8A1717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21</a:t>
            </a:fld>
            <a:endParaRPr lang="en-US" dirty="0">
              <a:solidFill>
                <a:prstClr val="black">
                  <a:tint val="75000"/>
                </a:prstClr>
              </a:solidFill>
            </a:endParaRPr>
          </a:p>
        </p:txBody>
      </p:sp>
      <p:pic>
        <p:nvPicPr>
          <p:cNvPr id="8" name="Picture 7">
            <a:extLst>
              <a:ext uri="{FF2B5EF4-FFF2-40B4-BE49-F238E27FC236}">
                <a16:creationId xmlns:a16="http://schemas.microsoft.com/office/drawing/2014/main" id="{0126B874-D8B4-2D6B-CD93-08F54CF8263D}"/>
              </a:ext>
            </a:extLst>
          </p:cNvPr>
          <p:cNvPicPr>
            <a:picLocks noChangeAspect="1"/>
          </p:cNvPicPr>
          <p:nvPr/>
        </p:nvPicPr>
        <p:blipFill>
          <a:blip r:embed="rId3"/>
          <a:stretch>
            <a:fillRect/>
          </a:stretch>
        </p:blipFill>
        <p:spPr>
          <a:xfrm>
            <a:off x="838200" y="136525"/>
            <a:ext cx="5822180" cy="4927844"/>
          </a:xfrm>
          <a:prstGeom prst="rect">
            <a:avLst/>
          </a:prstGeom>
        </p:spPr>
      </p:pic>
      <p:pic>
        <p:nvPicPr>
          <p:cNvPr id="10" name="Picture 9">
            <a:extLst>
              <a:ext uri="{FF2B5EF4-FFF2-40B4-BE49-F238E27FC236}">
                <a16:creationId xmlns:a16="http://schemas.microsoft.com/office/drawing/2014/main" id="{82504A86-74C0-CDF7-0EAA-32A3290013A3}"/>
              </a:ext>
            </a:extLst>
          </p:cNvPr>
          <p:cNvPicPr>
            <a:picLocks noChangeAspect="1"/>
          </p:cNvPicPr>
          <p:nvPr/>
        </p:nvPicPr>
        <p:blipFill>
          <a:blip r:embed="rId4"/>
          <a:stretch>
            <a:fillRect/>
          </a:stretch>
        </p:blipFill>
        <p:spPr>
          <a:xfrm>
            <a:off x="6862527" y="1296152"/>
            <a:ext cx="4491273" cy="1502048"/>
          </a:xfrm>
          <a:prstGeom prst="rect">
            <a:avLst/>
          </a:prstGeom>
        </p:spPr>
      </p:pic>
      <p:sp>
        <p:nvSpPr>
          <p:cNvPr id="12" name="TextBox 11">
            <a:extLst>
              <a:ext uri="{FF2B5EF4-FFF2-40B4-BE49-F238E27FC236}">
                <a16:creationId xmlns:a16="http://schemas.microsoft.com/office/drawing/2014/main" id="{B0C65322-5DB1-86E3-BE4D-1A5466D5C5A8}"/>
              </a:ext>
            </a:extLst>
          </p:cNvPr>
          <p:cNvSpPr txBox="1"/>
          <p:nvPr/>
        </p:nvSpPr>
        <p:spPr>
          <a:xfrm>
            <a:off x="6862527" y="2968587"/>
            <a:ext cx="4491273" cy="3046988"/>
          </a:xfrm>
          <a:prstGeom prst="rect">
            <a:avLst/>
          </a:prstGeom>
          <a:noFill/>
        </p:spPr>
        <p:txBody>
          <a:bodyPr wrap="square">
            <a:spAutoFit/>
          </a:bodyPr>
          <a:lstStyle/>
          <a:p>
            <a:pPr algn="l"/>
            <a:r>
              <a:rPr lang="en-GB" sz="1600" b="1" i="0" dirty="0">
                <a:solidFill>
                  <a:srgbClr val="0B0C0C"/>
                </a:solidFill>
                <a:effectLst/>
                <a:latin typeface="GDS Transport"/>
              </a:rPr>
              <a:t>Understanding household food security</a:t>
            </a:r>
          </a:p>
          <a:p>
            <a:pPr algn="l"/>
            <a:r>
              <a:rPr lang="en-GB" sz="1600" b="0" i="0" dirty="0">
                <a:solidFill>
                  <a:srgbClr val="0B0C0C"/>
                </a:solidFill>
                <a:effectLst/>
                <a:latin typeface="GDS Transport"/>
              </a:rPr>
              <a:t>There are various complex factors that determine whether a household is food secure. At a high level, household food security can be broken down into affordability, access, utilisation, and stability. Affordability, access, and utilisation provide three key links in the chain, or tests, for households to get food on their plates. Simply, these are whether they can fill shopping bags, pay for them, and prepare nutritious meals. Stability is determined by the consistency with which the previous three tests are met.</a:t>
            </a:r>
          </a:p>
        </p:txBody>
      </p:sp>
      <p:sp>
        <p:nvSpPr>
          <p:cNvPr id="2" name="Footer Placeholder 4">
            <a:extLst>
              <a:ext uri="{FF2B5EF4-FFF2-40B4-BE49-F238E27FC236}">
                <a16:creationId xmlns:a16="http://schemas.microsoft.com/office/drawing/2014/main" id="{8ABEE75E-95BC-492F-C28D-E27111555FE9}"/>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3" name="Date Placeholder 3">
            <a:extLst>
              <a:ext uri="{FF2B5EF4-FFF2-40B4-BE49-F238E27FC236}">
                <a16:creationId xmlns:a16="http://schemas.microsoft.com/office/drawing/2014/main" id="{4F654B00-76AC-BE59-0572-A7FB33229E2B}"/>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2554807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F3962E3-9937-9F30-F802-656DEDA6C143}"/>
              </a:ext>
            </a:extLst>
          </p:cNvPr>
          <p:cNvSpPr>
            <a:spLocks noGrp="1"/>
          </p:cNvSpPr>
          <p:nvPr>
            <p:ph sz="half" idx="1"/>
          </p:nvPr>
        </p:nvSpPr>
        <p:spPr>
          <a:xfrm>
            <a:off x="838200" y="1825625"/>
            <a:ext cx="5181600" cy="4351338"/>
          </a:xfrm>
        </p:spPr>
        <p:txBody>
          <a:bodyPr>
            <a:normAutofit fontScale="85000" lnSpcReduction="20000"/>
          </a:bodyPr>
          <a:lstStyle/>
          <a:p>
            <a:pPr algn="l"/>
            <a:r>
              <a:rPr lang="en-GB" b="0" i="0" dirty="0">
                <a:solidFill>
                  <a:srgbClr val="000000"/>
                </a:solidFill>
                <a:effectLst/>
                <a:latin typeface="Open Sans" panose="020B0606030504020204" pitchFamily="34" charset="0"/>
              </a:rPr>
              <a:t>The Food and You consumer survey collects information about the public's reported behaviours, attitudes and knowledge relating to food safety and food issues. This involves food purchasing, storage, preparation, consumption and factors that may affect these.  </a:t>
            </a:r>
          </a:p>
          <a:p>
            <a:pPr algn="l"/>
            <a:r>
              <a:rPr lang="en-GB" b="0" i="0" dirty="0">
                <a:solidFill>
                  <a:srgbClr val="000000"/>
                </a:solidFill>
                <a:effectLst/>
                <a:latin typeface="Open Sans" panose="020B0606030504020204" pitchFamily="34" charset="0"/>
              </a:rPr>
              <a:t>The survey provides data for England, Wales and Northern Ireland. Since 2014, results from Food and You have been published as an Official Statistic, reflecting the robust methodology of the survey. </a:t>
            </a:r>
          </a:p>
          <a:p>
            <a:endParaRPr lang="en-GB" dirty="0"/>
          </a:p>
        </p:txBody>
      </p:sp>
      <p:sp>
        <p:nvSpPr>
          <p:cNvPr id="4" name="Slide Number Placeholder 3">
            <a:extLst>
              <a:ext uri="{FF2B5EF4-FFF2-40B4-BE49-F238E27FC236}">
                <a16:creationId xmlns:a16="http://schemas.microsoft.com/office/drawing/2014/main" id="{87BBC6D2-8FFE-F69F-D9EA-78677094666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22</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9E8E4205-FBFD-5945-6B98-4E5831FADE4F}"/>
              </a:ext>
            </a:extLst>
          </p:cNvPr>
          <p:cNvPicPr>
            <a:picLocks noChangeAspect="1"/>
          </p:cNvPicPr>
          <p:nvPr/>
        </p:nvPicPr>
        <p:blipFill>
          <a:blip r:embed="rId2"/>
          <a:stretch>
            <a:fillRect/>
          </a:stretch>
        </p:blipFill>
        <p:spPr>
          <a:xfrm>
            <a:off x="2366729" y="220488"/>
            <a:ext cx="3343742" cy="962159"/>
          </a:xfrm>
          <a:prstGeom prst="rect">
            <a:avLst/>
          </a:prstGeom>
        </p:spPr>
      </p:pic>
      <p:pic>
        <p:nvPicPr>
          <p:cNvPr id="8" name="Picture 7">
            <a:extLst>
              <a:ext uri="{FF2B5EF4-FFF2-40B4-BE49-F238E27FC236}">
                <a16:creationId xmlns:a16="http://schemas.microsoft.com/office/drawing/2014/main" id="{977192BC-4054-2F06-2D9B-6245C7B9512E}"/>
              </a:ext>
            </a:extLst>
          </p:cNvPr>
          <p:cNvPicPr>
            <a:picLocks noChangeAspect="1"/>
          </p:cNvPicPr>
          <p:nvPr/>
        </p:nvPicPr>
        <p:blipFill>
          <a:blip r:embed="rId3"/>
          <a:stretch>
            <a:fillRect/>
          </a:stretch>
        </p:blipFill>
        <p:spPr>
          <a:xfrm>
            <a:off x="390779" y="220488"/>
            <a:ext cx="1609950" cy="743054"/>
          </a:xfrm>
          <a:prstGeom prst="rect">
            <a:avLst/>
          </a:prstGeom>
        </p:spPr>
      </p:pic>
      <p:pic>
        <p:nvPicPr>
          <p:cNvPr id="21" name="Content Placeholder 20">
            <a:extLst>
              <a:ext uri="{FF2B5EF4-FFF2-40B4-BE49-F238E27FC236}">
                <a16:creationId xmlns:a16="http://schemas.microsoft.com/office/drawing/2014/main" id="{582B0127-ACE6-EA04-CC57-2C3903F9A893}"/>
              </a:ext>
            </a:extLst>
          </p:cNvPr>
          <p:cNvPicPr>
            <a:picLocks noGrp="1" noChangeAspect="1"/>
          </p:cNvPicPr>
          <p:nvPr>
            <p:ph sz="half" idx="2"/>
          </p:nvPr>
        </p:nvPicPr>
        <p:blipFill>
          <a:blip r:embed="rId4"/>
          <a:stretch>
            <a:fillRect/>
          </a:stretch>
        </p:blipFill>
        <p:spPr>
          <a:xfrm>
            <a:off x="7174523" y="1673124"/>
            <a:ext cx="3072905" cy="4503839"/>
          </a:xfrm>
        </p:spPr>
      </p:pic>
      <p:sp>
        <p:nvSpPr>
          <p:cNvPr id="5" name="Footer Placeholder 4">
            <a:extLst>
              <a:ext uri="{FF2B5EF4-FFF2-40B4-BE49-F238E27FC236}">
                <a16:creationId xmlns:a16="http://schemas.microsoft.com/office/drawing/2014/main" id="{9A64CC8B-22A3-8B5F-4268-434E9257B7D1}"/>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7" name="Date Placeholder 4">
            <a:extLst>
              <a:ext uri="{FF2B5EF4-FFF2-40B4-BE49-F238E27FC236}">
                <a16:creationId xmlns:a16="http://schemas.microsoft.com/office/drawing/2014/main" id="{C019CDF8-CD7B-EE8F-CCEF-3370D907C3E1}"/>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2571912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42E8-518E-024C-D4BB-8CD40267BE65}"/>
              </a:ext>
            </a:extLst>
          </p:cNvPr>
          <p:cNvSpPr>
            <a:spLocks noGrp="1"/>
          </p:cNvSpPr>
          <p:nvPr>
            <p:ph type="title"/>
          </p:nvPr>
        </p:nvSpPr>
        <p:spPr/>
        <p:txBody>
          <a:bodyPr/>
          <a:lstStyle/>
          <a:p>
            <a:r>
              <a:rPr lang="en-GB" dirty="0"/>
              <a:t>Food and You (Wave 5, 2019)</a:t>
            </a:r>
          </a:p>
        </p:txBody>
      </p:sp>
      <p:sp>
        <p:nvSpPr>
          <p:cNvPr id="3" name="Content Placeholder 2">
            <a:extLst>
              <a:ext uri="{FF2B5EF4-FFF2-40B4-BE49-F238E27FC236}">
                <a16:creationId xmlns:a16="http://schemas.microsoft.com/office/drawing/2014/main" id="{14596EFD-4C5B-2E8A-BF28-C754BDA3BA2F}"/>
              </a:ext>
            </a:extLst>
          </p:cNvPr>
          <p:cNvSpPr>
            <a:spLocks noGrp="1"/>
          </p:cNvSpPr>
          <p:nvPr>
            <p:ph sz="half" idx="1"/>
          </p:nvPr>
        </p:nvSpPr>
        <p:spPr/>
        <p:txBody>
          <a:bodyPr>
            <a:normAutofit fontScale="70000" lnSpcReduction="20000"/>
          </a:bodyPr>
          <a:lstStyle/>
          <a:p>
            <a:pPr marL="0" indent="0">
              <a:buNone/>
            </a:pPr>
            <a:r>
              <a:rPr lang="en-GB" dirty="0"/>
              <a:t>Definition: </a:t>
            </a:r>
          </a:p>
          <a:p>
            <a:pPr marL="0" indent="0">
              <a:buNone/>
            </a:pPr>
            <a:r>
              <a:rPr lang="en-GB" dirty="0"/>
              <a:t>Food security, as defined by the United Nations’ Committee on World Food Security, is the condition in which all people, at all times, have physical, social and economic access to sufficient safe and nutritious food that meets their dietary needs and preferences for an active and healthy life.</a:t>
            </a:r>
          </a:p>
          <a:p>
            <a:pPr marL="0" indent="0">
              <a:buNone/>
            </a:pPr>
            <a:r>
              <a:rPr lang="en-GB" dirty="0"/>
              <a:t>Measurement</a:t>
            </a:r>
          </a:p>
          <a:p>
            <a:pPr marL="0" indent="0">
              <a:buNone/>
            </a:pPr>
            <a:r>
              <a:rPr lang="en-GB" dirty="0"/>
              <a:t>In Food and You, household food security is measured using responses to ten different questions relating to experiences with accessing and consuming food</a:t>
            </a:r>
          </a:p>
          <a:p>
            <a:pPr marL="0" indent="0">
              <a:buNone/>
            </a:pPr>
            <a:r>
              <a:rPr lang="en-GB" dirty="0"/>
              <a:t>Households that report three or more conditions indicating food insecurity are classified as ‘food insecure’</a:t>
            </a:r>
          </a:p>
          <a:p>
            <a:pPr marL="0" indent="0">
              <a:buNone/>
            </a:pPr>
            <a:endParaRPr lang="en-GB" dirty="0"/>
          </a:p>
        </p:txBody>
      </p:sp>
      <p:sp>
        <p:nvSpPr>
          <p:cNvPr id="4" name="Content Placeholder 3">
            <a:extLst>
              <a:ext uri="{FF2B5EF4-FFF2-40B4-BE49-F238E27FC236}">
                <a16:creationId xmlns:a16="http://schemas.microsoft.com/office/drawing/2014/main" id="{BD57F301-68AF-386E-5AE7-E3E92C8642A4}"/>
              </a:ext>
            </a:extLst>
          </p:cNvPr>
          <p:cNvSpPr>
            <a:spLocks noGrp="1"/>
          </p:cNvSpPr>
          <p:nvPr>
            <p:ph sz="half" idx="2"/>
          </p:nvPr>
        </p:nvSpPr>
        <p:spPr/>
        <p:txBody>
          <a:bodyPr>
            <a:normAutofit fontScale="70000" lnSpcReduction="20000"/>
          </a:bodyPr>
          <a:lstStyle/>
          <a:p>
            <a:pPr marL="0" indent="0">
              <a:buNone/>
            </a:pPr>
            <a:endParaRPr lang="en-GB" dirty="0"/>
          </a:p>
        </p:txBody>
      </p:sp>
      <p:sp>
        <p:nvSpPr>
          <p:cNvPr id="7" name="Slide Number Placeholder 6">
            <a:extLst>
              <a:ext uri="{FF2B5EF4-FFF2-40B4-BE49-F238E27FC236}">
                <a16:creationId xmlns:a16="http://schemas.microsoft.com/office/drawing/2014/main" id="{D42E3448-CC76-BEA7-EFE6-1B67FD0236B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23</a:t>
            </a:fld>
            <a:endParaRPr lang="en-US" dirty="0">
              <a:solidFill>
                <a:prstClr val="black">
                  <a:tint val="75000"/>
                </a:prstClr>
              </a:solidFill>
            </a:endParaRPr>
          </a:p>
        </p:txBody>
      </p:sp>
      <p:pic>
        <p:nvPicPr>
          <p:cNvPr id="9" name="Picture 8">
            <a:extLst>
              <a:ext uri="{FF2B5EF4-FFF2-40B4-BE49-F238E27FC236}">
                <a16:creationId xmlns:a16="http://schemas.microsoft.com/office/drawing/2014/main" id="{3318F0FD-25FD-BD26-3D4B-97305DC67BE8}"/>
              </a:ext>
            </a:extLst>
          </p:cNvPr>
          <p:cNvPicPr>
            <a:picLocks noChangeAspect="1"/>
          </p:cNvPicPr>
          <p:nvPr/>
        </p:nvPicPr>
        <p:blipFill>
          <a:blip r:embed="rId3"/>
          <a:stretch>
            <a:fillRect/>
          </a:stretch>
        </p:blipFill>
        <p:spPr>
          <a:xfrm>
            <a:off x="6314670" y="2273796"/>
            <a:ext cx="4896660" cy="3499445"/>
          </a:xfrm>
          <a:prstGeom prst="rect">
            <a:avLst/>
          </a:prstGeom>
        </p:spPr>
      </p:pic>
      <p:sp>
        <p:nvSpPr>
          <p:cNvPr id="8" name="Footer Placeholder 4">
            <a:extLst>
              <a:ext uri="{FF2B5EF4-FFF2-40B4-BE49-F238E27FC236}">
                <a16:creationId xmlns:a16="http://schemas.microsoft.com/office/drawing/2014/main" id="{9CB29E17-FD06-E2E2-3B47-57AA47D785A8}"/>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10" name="Date Placeholder 4">
            <a:extLst>
              <a:ext uri="{FF2B5EF4-FFF2-40B4-BE49-F238E27FC236}">
                <a16:creationId xmlns:a16="http://schemas.microsoft.com/office/drawing/2014/main" id="{305A97A5-38A8-3264-2FF1-0E17FDFC2165}"/>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3027370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87E51C1-80BF-DD17-A95C-8F5866BF41EB}"/>
              </a:ext>
            </a:extLst>
          </p:cNvPr>
          <p:cNvPicPr>
            <a:picLocks noChangeAspect="1"/>
          </p:cNvPicPr>
          <p:nvPr/>
        </p:nvPicPr>
        <p:blipFill>
          <a:blip r:embed="rId3"/>
          <a:stretch>
            <a:fillRect/>
          </a:stretch>
        </p:blipFill>
        <p:spPr>
          <a:xfrm>
            <a:off x="6268415" y="2517912"/>
            <a:ext cx="5085383" cy="251726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4" name="Arc 2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9CAFEEE-CA56-EFA0-3979-C6E8FB102BA3}"/>
              </a:ext>
            </a:extLst>
          </p:cNvPr>
          <p:cNvSpPr txBox="1"/>
          <p:nvPr/>
        </p:nvSpPr>
        <p:spPr>
          <a:xfrm>
            <a:off x="838201" y="1406769"/>
            <a:ext cx="5257800" cy="4770194"/>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400" b="1" dirty="0"/>
              <a:t>Overall levels of food security</a:t>
            </a:r>
          </a:p>
          <a:p>
            <a:pPr>
              <a:lnSpc>
                <a:spcPct val="90000"/>
              </a:lnSpc>
              <a:spcAft>
                <a:spcPts val="600"/>
              </a:spcAft>
            </a:pPr>
            <a:r>
              <a:rPr lang="en-US" sz="2400" dirty="0"/>
              <a:t>Based on these scores 80% of respondents lived in households with high food security</a:t>
            </a:r>
          </a:p>
          <a:p>
            <a:pPr>
              <a:lnSpc>
                <a:spcPct val="90000"/>
              </a:lnSpc>
              <a:spcAft>
                <a:spcPts val="600"/>
              </a:spcAft>
            </a:pPr>
            <a:r>
              <a:rPr lang="en-US" sz="2400" dirty="0"/>
              <a:t>10% in households classified as marginally food secure</a:t>
            </a:r>
          </a:p>
          <a:p>
            <a:pPr>
              <a:lnSpc>
                <a:spcPct val="90000"/>
              </a:lnSpc>
              <a:spcAft>
                <a:spcPts val="600"/>
              </a:spcAft>
            </a:pPr>
            <a:r>
              <a:rPr lang="en-US" sz="2400" dirty="0"/>
              <a:t>10% reported living in household with low or very low food security. </a:t>
            </a:r>
          </a:p>
          <a:p>
            <a:pPr>
              <a:lnSpc>
                <a:spcPct val="90000"/>
              </a:lnSpc>
              <a:spcAft>
                <a:spcPts val="600"/>
              </a:spcAft>
            </a:pPr>
            <a:r>
              <a:rPr lang="en-US" sz="2400" dirty="0"/>
              <a:t>These proportions are at similar levels to Wave 4 (2016). </a:t>
            </a:r>
          </a:p>
          <a:p>
            <a:pPr>
              <a:lnSpc>
                <a:spcPct val="90000"/>
              </a:lnSpc>
              <a:spcAft>
                <a:spcPts val="600"/>
              </a:spcAft>
            </a:pPr>
            <a:endParaRPr lang="en-US" sz="2400" dirty="0"/>
          </a:p>
          <a:p>
            <a:pPr>
              <a:lnSpc>
                <a:spcPct val="90000"/>
              </a:lnSpc>
              <a:spcAft>
                <a:spcPts val="600"/>
              </a:spcAft>
            </a:pPr>
            <a:r>
              <a:rPr lang="en-US" sz="2400" dirty="0"/>
              <a:t>Based on fieldwork with 2,241 interviews with adults aged over 16 between June and November 2018</a:t>
            </a:r>
          </a:p>
        </p:txBody>
      </p:sp>
      <p:sp>
        <p:nvSpPr>
          <p:cNvPr id="7" name="Slide Number Placeholder 6">
            <a:extLst>
              <a:ext uri="{FF2B5EF4-FFF2-40B4-BE49-F238E27FC236}">
                <a16:creationId xmlns:a16="http://schemas.microsoft.com/office/drawing/2014/main" id="{0BC830F6-B904-D79A-CB26-7250D0EC46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24</a:t>
            </a:fld>
            <a:endParaRPr lang="en-US" dirty="0">
              <a:solidFill>
                <a:prstClr val="black">
                  <a:tint val="75000"/>
                </a:prstClr>
              </a:solidFill>
            </a:endParaRPr>
          </a:p>
        </p:txBody>
      </p:sp>
      <p:sp>
        <p:nvSpPr>
          <p:cNvPr id="2" name="Footer Placeholder 4">
            <a:extLst>
              <a:ext uri="{FF2B5EF4-FFF2-40B4-BE49-F238E27FC236}">
                <a16:creationId xmlns:a16="http://schemas.microsoft.com/office/drawing/2014/main" id="{5F7B40EE-9C85-5873-ABFE-B7B88B7EFBFC}"/>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3" name="Date Placeholder 4">
            <a:extLst>
              <a:ext uri="{FF2B5EF4-FFF2-40B4-BE49-F238E27FC236}">
                <a16:creationId xmlns:a16="http://schemas.microsoft.com/office/drawing/2014/main" id="{E9F0CB40-D228-F878-A41B-45EB569EAD5C}"/>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335176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CFDF10-7135-C7A2-773A-F2FC00FA13F2}"/>
              </a:ext>
            </a:extLst>
          </p:cNvPr>
          <p:cNvSpPr>
            <a:spLocks noGrp="1"/>
          </p:cNvSpPr>
          <p:nvPr>
            <p:ph type="title"/>
          </p:nvPr>
        </p:nvSpPr>
        <p:spPr/>
        <p:txBody>
          <a:bodyPr/>
          <a:lstStyle/>
          <a:p>
            <a:r>
              <a:rPr lang="en-GB" dirty="0"/>
              <a:t>The following differences were observed between groups of respondents</a:t>
            </a:r>
          </a:p>
        </p:txBody>
      </p:sp>
      <p:sp>
        <p:nvSpPr>
          <p:cNvPr id="6" name="Text Placeholder 5">
            <a:extLst>
              <a:ext uri="{FF2B5EF4-FFF2-40B4-BE49-F238E27FC236}">
                <a16:creationId xmlns:a16="http://schemas.microsoft.com/office/drawing/2014/main" id="{11EC1BB6-66E1-0298-A24D-9BBB051D9196}"/>
              </a:ext>
            </a:extLst>
          </p:cNvPr>
          <p:cNvSpPr>
            <a:spLocks noGrp="1"/>
          </p:cNvSpPr>
          <p:nvPr>
            <p:ph type="body" idx="1"/>
          </p:nvPr>
        </p:nvSpPr>
        <p:spPr/>
        <p:txBody>
          <a:bodyPr/>
          <a:lstStyle/>
          <a:p>
            <a:r>
              <a:rPr lang="en-GB" dirty="0"/>
              <a:t>Age</a:t>
            </a:r>
          </a:p>
        </p:txBody>
      </p:sp>
      <p:sp>
        <p:nvSpPr>
          <p:cNvPr id="7" name="Content Placeholder 6">
            <a:extLst>
              <a:ext uri="{FF2B5EF4-FFF2-40B4-BE49-F238E27FC236}">
                <a16:creationId xmlns:a16="http://schemas.microsoft.com/office/drawing/2014/main" id="{6029168A-5B48-2D63-90BC-FE8FFAF38948}"/>
              </a:ext>
            </a:extLst>
          </p:cNvPr>
          <p:cNvSpPr>
            <a:spLocks noGrp="1"/>
          </p:cNvSpPr>
          <p:nvPr>
            <p:ph sz="half" idx="2"/>
          </p:nvPr>
        </p:nvSpPr>
        <p:spPr/>
        <p:txBody>
          <a:bodyPr/>
          <a:lstStyle/>
          <a:p>
            <a:r>
              <a:rPr lang="en-GB" dirty="0"/>
              <a:t>The proportions living in households with high food security increased broadly with age, from 73% of people aged 16 to 24 to 93% of over 75s.</a:t>
            </a:r>
          </a:p>
        </p:txBody>
      </p:sp>
      <p:sp>
        <p:nvSpPr>
          <p:cNvPr id="8" name="Text Placeholder 7">
            <a:extLst>
              <a:ext uri="{FF2B5EF4-FFF2-40B4-BE49-F238E27FC236}">
                <a16:creationId xmlns:a16="http://schemas.microsoft.com/office/drawing/2014/main" id="{1C3511AC-3E34-1527-F108-5EF25D7EC1A3}"/>
              </a:ext>
            </a:extLst>
          </p:cNvPr>
          <p:cNvSpPr>
            <a:spLocks noGrp="1"/>
          </p:cNvSpPr>
          <p:nvPr>
            <p:ph type="body" sz="quarter" idx="3"/>
          </p:nvPr>
        </p:nvSpPr>
        <p:spPr/>
        <p:txBody>
          <a:bodyPr/>
          <a:lstStyle/>
          <a:p>
            <a:r>
              <a:rPr lang="en-GB" dirty="0"/>
              <a:t>Households with children</a:t>
            </a:r>
          </a:p>
        </p:txBody>
      </p:sp>
      <p:sp>
        <p:nvSpPr>
          <p:cNvPr id="9" name="Content Placeholder 8">
            <a:extLst>
              <a:ext uri="{FF2B5EF4-FFF2-40B4-BE49-F238E27FC236}">
                <a16:creationId xmlns:a16="http://schemas.microsoft.com/office/drawing/2014/main" id="{951C70BD-EDD7-3DE7-F0A3-A015218F8B6A}"/>
              </a:ext>
            </a:extLst>
          </p:cNvPr>
          <p:cNvSpPr>
            <a:spLocks noGrp="1"/>
          </p:cNvSpPr>
          <p:nvPr>
            <p:ph sz="quarter" idx="4"/>
          </p:nvPr>
        </p:nvSpPr>
        <p:spPr/>
        <p:txBody>
          <a:bodyPr/>
          <a:lstStyle/>
          <a:p>
            <a:r>
              <a:rPr lang="en-GB" dirty="0"/>
              <a:t>Respondents who lived with children under the age of 16 were less likely than those with no children to have high levels of food security (70% compared with 84%), and there was a similar difference for those living with children aged under 6.</a:t>
            </a:r>
          </a:p>
        </p:txBody>
      </p:sp>
      <p:sp>
        <p:nvSpPr>
          <p:cNvPr id="4" name="Slide Number Placeholder 3">
            <a:extLst>
              <a:ext uri="{FF2B5EF4-FFF2-40B4-BE49-F238E27FC236}">
                <a16:creationId xmlns:a16="http://schemas.microsoft.com/office/drawing/2014/main" id="{72542243-5FF2-DC58-68C6-4F8811D1F74A}"/>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25</a:t>
            </a:fld>
            <a:endParaRPr lang="en-US" dirty="0">
              <a:solidFill>
                <a:prstClr val="black">
                  <a:tint val="75000"/>
                </a:prstClr>
              </a:solidFill>
            </a:endParaRPr>
          </a:p>
        </p:txBody>
      </p:sp>
      <p:sp>
        <p:nvSpPr>
          <p:cNvPr id="10" name="Text Placeholder 9">
            <a:extLst>
              <a:ext uri="{FF2B5EF4-FFF2-40B4-BE49-F238E27FC236}">
                <a16:creationId xmlns:a16="http://schemas.microsoft.com/office/drawing/2014/main" id="{7B6FD4A8-8C57-B9DC-B0D0-D81585AD9AED}"/>
              </a:ext>
            </a:extLst>
          </p:cNvPr>
          <p:cNvSpPr>
            <a:spLocks noGrp="1"/>
          </p:cNvSpPr>
          <p:nvPr>
            <p:ph type="body" sz="quarter" idx="13"/>
          </p:nvPr>
        </p:nvSpPr>
        <p:spPr/>
        <p:txBody>
          <a:bodyPr/>
          <a:lstStyle/>
          <a:p>
            <a:r>
              <a:rPr lang="en-GB" dirty="0"/>
              <a:t>Working status</a:t>
            </a:r>
          </a:p>
        </p:txBody>
      </p:sp>
      <p:sp>
        <p:nvSpPr>
          <p:cNvPr id="11" name="Content Placeholder 10">
            <a:extLst>
              <a:ext uri="{FF2B5EF4-FFF2-40B4-BE49-F238E27FC236}">
                <a16:creationId xmlns:a16="http://schemas.microsoft.com/office/drawing/2014/main" id="{4D794165-05B3-5EF2-2EB2-FEADD3581A84}"/>
              </a:ext>
            </a:extLst>
          </p:cNvPr>
          <p:cNvSpPr>
            <a:spLocks noGrp="1"/>
          </p:cNvSpPr>
          <p:nvPr>
            <p:ph sz="quarter" idx="14"/>
          </p:nvPr>
        </p:nvSpPr>
        <p:spPr/>
        <p:txBody>
          <a:bodyPr/>
          <a:lstStyle/>
          <a:p>
            <a:r>
              <a:rPr lang="en-GB" dirty="0"/>
              <a:t>People in work were also more likely than those who were unemployed to report living in households with high food security (80% compared with 49%). Almost a quarter (23%) of unemployed people lived in households with very low food security, compared to 4% of those in work.</a:t>
            </a:r>
          </a:p>
        </p:txBody>
      </p:sp>
      <p:sp>
        <p:nvSpPr>
          <p:cNvPr id="12" name="Footer Placeholder 4">
            <a:extLst>
              <a:ext uri="{FF2B5EF4-FFF2-40B4-BE49-F238E27FC236}">
                <a16:creationId xmlns:a16="http://schemas.microsoft.com/office/drawing/2014/main" id="{29F84DB7-160C-7A02-232D-D5780B027F30}"/>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13" name="Date Placeholder 4">
            <a:extLst>
              <a:ext uri="{FF2B5EF4-FFF2-40B4-BE49-F238E27FC236}">
                <a16:creationId xmlns:a16="http://schemas.microsoft.com/office/drawing/2014/main" id="{0BF13D3D-0976-1327-9EFD-CA27FCEB4C5B}"/>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3013450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CFDF10-7135-C7A2-773A-F2FC00FA13F2}"/>
              </a:ext>
            </a:extLst>
          </p:cNvPr>
          <p:cNvSpPr>
            <a:spLocks noGrp="1"/>
          </p:cNvSpPr>
          <p:nvPr>
            <p:ph type="title"/>
          </p:nvPr>
        </p:nvSpPr>
        <p:spPr/>
        <p:txBody>
          <a:bodyPr/>
          <a:lstStyle/>
          <a:p>
            <a:r>
              <a:rPr lang="en-GB" dirty="0"/>
              <a:t>The following differences were observed between groups of respondents</a:t>
            </a:r>
          </a:p>
        </p:txBody>
      </p:sp>
      <p:sp>
        <p:nvSpPr>
          <p:cNvPr id="6" name="Text Placeholder 5">
            <a:extLst>
              <a:ext uri="{FF2B5EF4-FFF2-40B4-BE49-F238E27FC236}">
                <a16:creationId xmlns:a16="http://schemas.microsoft.com/office/drawing/2014/main" id="{11EC1BB6-66E1-0298-A24D-9BBB051D9196}"/>
              </a:ext>
            </a:extLst>
          </p:cNvPr>
          <p:cNvSpPr>
            <a:spLocks noGrp="1"/>
          </p:cNvSpPr>
          <p:nvPr>
            <p:ph type="body" idx="1"/>
          </p:nvPr>
        </p:nvSpPr>
        <p:spPr/>
        <p:txBody>
          <a:bodyPr/>
          <a:lstStyle/>
          <a:p>
            <a:r>
              <a:rPr lang="en-GB" dirty="0"/>
              <a:t>Household income</a:t>
            </a:r>
          </a:p>
        </p:txBody>
      </p:sp>
      <p:sp>
        <p:nvSpPr>
          <p:cNvPr id="7" name="Content Placeholder 6">
            <a:extLst>
              <a:ext uri="{FF2B5EF4-FFF2-40B4-BE49-F238E27FC236}">
                <a16:creationId xmlns:a16="http://schemas.microsoft.com/office/drawing/2014/main" id="{6029168A-5B48-2D63-90BC-FE8FFAF38948}"/>
              </a:ext>
            </a:extLst>
          </p:cNvPr>
          <p:cNvSpPr>
            <a:spLocks noGrp="1"/>
          </p:cNvSpPr>
          <p:nvPr>
            <p:ph sz="half" idx="2"/>
          </p:nvPr>
        </p:nvSpPr>
        <p:spPr/>
        <p:txBody>
          <a:bodyPr>
            <a:normAutofit fontScale="92500"/>
          </a:bodyPr>
          <a:lstStyle/>
          <a:p>
            <a:r>
              <a:rPr lang="en-GB" dirty="0"/>
              <a:t>59% of households in the lowest income group had high food security, increasing with income to 93% in the highest income households. Unsurprisingly 13% of households in the lowest income groups had very low food security (compared with less than 1% of those in the highest income households)</a:t>
            </a:r>
          </a:p>
        </p:txBody>
      </p:sp>
      <p:sp>
        <p:nvSpPr>
          <p:cNvPr id="8" name="Text Placeholder 7">
            <a:extLst>
              <a:ext uri="{FF2B5EF4-FFF2-40B4-BE49-F238E27FC236}">
                <a16:creationId xmlns:a16="http://schemas.microsoft.com/office/drawing/2014/main" id="{1C3511AC-3E34-1527-F108-5EF25D7EC1A3}"/>
              </a:ext>
            </a:extLst>
          </p:cNvPr>
          <p:cNvSpPr>
            <a:spLocks noGrp="1"/>
          </p:cNvSpPr>
          <p:nvPr>
            <p:ph type="body" sz="quarter" idx="3"/>
          </p:nvPr>
        </p:nvSpPr>
        <p:spPr/>
        <p:txBody>
          <a:bodyPr/>
          <a:lstStyle/>
          <a:p>
            <a:r>
              <a:rPr lang="en-GB" dirty="0"/>
              <a:t>Long term health conditions</a:t>
            </a:r>
          </a:p>
        </p:txBody>
      </p:sp>
      <p:sp>
        <p:nvSpPr>
          <p:cNvPr id="9" name="Content Placeholder 8">
            <a:extLst>
              <a:ext uri="{FF2B5EF4-FFF2-40B4-BE49-F238E27FC236}">
                <a16:creationId xmlns:a16="http://schemas.microsoft.com/office/drawing/2014/main" id="{951C70BD-EDD7-3DE7-F0A3-A015218F8B6A}"/>
              </a:ext>
            </a:extLst>
          </p:cNvPr>
          <p:cNvSpPr>
            <a:spLocks noGrp="1"/>
          </p:cNvSpPr>
          <p:nvPr>
            <p:ph sz="quarter" idx="4"/>
          </p:nvPr>
        </p:nvSpPr>
        <p:spPr/>
        <p:txBody>
          <a:bodyPr>
            <a:normAutofit fontScale="92500"/>
          </a:bodyPr>
          <a:lstStyle/>
          <a:p>
            <a:pPr marL="0" indent="0">
              <a:buNone/>
            </a:pPr>
            <a:r>
              <a:rPr lang="en-GB" sz="1900" dirty="0"/>
              <a:t>This insight was provided by Dr Megan Blake based on deep analysis of Wave 3 but also echoing similar results in Food Foundation data (January 2021)</a:t>
            </a:r>
          </a:p>
          <a:p>
            <a:r>
              <a:rPr lang="en-GB" sz="1900" dirty="0"/>
              <a:t>The risk of food insecurity for those who have long-term health conditions are 2.56 times as likely to have very low food security regardless of IMD.  In areas of least disadvantage, the risk is 2.3 times as likely</a:t>
            </a:r>
          </a:p>
        </p:txBody>
      </p:sp>
      <p:sp>
        <p:nvSpPr>
          <p:cNvPr id="4" name="Slide Number Placeholder 3">
            <a:extLst>
              <a:ext uri="{FF2B5EF4-FFF2-40B4-BE49-F238E27FC236}">
                <a16:creationId xmlns:a16="http://schemas.microsoft.com/office/drawing/2014/main" id="{72542243-5FF2-DC58-68C6-4F8811D1F74A}"/>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26</a:t>
            </a:fld>
            <a:endParaRPr lang="en-US" dirty="0">
              <a:solidFill>
                <a:prstClr val="black">
                  <a:tint val="75000"/>
                </a:prstClr>
              </a:solidFill>
            </a:endParaRPr>
          </a:p>
        </p:txBody>
      </p:sp>
      <p:sp>
        <p:nvSpPr>
          <p:cNvPr id="10" name="Text Placeholder 9">
            <a:extLst>
              <a:ext uri="{FF2B5EF4-FFF2-40B4-BE49-F238E27FC236}">
                <a16:creationId xmlns:a16="http://schemas.microsoft.com/office/drawing/2014/main" id="{7B6FD4A8-8C57-B9DC-B0D0-D81585AD9AED}"/>
              </a:ext>
            </a:extLst>
          </p:cNvPr>
          <p:cNvSpPr>
            <a:spLocks noGrp="1"/>
          </p:cNvSpPr>
          <p:nvPr>
            <p:ph type="body" sz="quarter" idx="13"/>
          </p:nvPr>
        </p:nvSpPr>
        <p:spPr/>
        <p:txBody>
          <a:bodyPr/>
          <a:lstStyle/>
          <a:p>
            <a:r>
              <a:rPr lang="en-GB" dirty="0"/>
              <a:t>Related analysis</a:t>
            </a:r>
          </a:p>
        </p:txBody>
      </p:sp>
      <p:sp>
        <p:nvSpPr>
          <p:cNvPr id="11" name="Content Placeholder 10">
            <a:extLst>
              <a:ext uri="{FF2B5EF4-FFF2-40B4-BE49-F238E27FC236}">
                <a16:creationId xmlns:a16="http://schemas.microsoft.com/office/drawing/2014/main" id="{4D794165-05B3-5EF2-2EB2-FEADD3581A84}"/>
              </a:ext>
            </a:extLst>
          </p:cNvPr>
          <p:cNvSpPr>
            <a:spLocks noGrp="1"/>
          </p:cNvSpPr>
          <p:nvPr>
            <p:ph sz="quarter" idx="14"/>
          </p:nvPr>
        </p:nvSpPr>
        <p:spPr/>
        <p:txBody>
          <a:bodyPr>
            <a:normAutofit fontScale="85000" lnSpcReduction="10000"/>
          </a:bodyPr>
          <a:lstStyle/>
          <a:p>
            <a:r>
              <a:rPr lang="en-GB" sz="1900" dirty="0"/>
              <a:t>12% had felt that the food they bought didn’t last, and they didn’t have money to get more</a:t>
            </a:r>
          </a:p>
          <a:p>
            <a:r>
              <a:rPr lang="en-GB" sz="1900" dirty="0"/>
              <a:t>11% had felt that they couldn’t afford to eat balanced meals.</a:t>
            </a:r>
          </a:p>
          <a:p>
            <a:r>
              <a:rPr lang="en-GB" sz="1900" dirty="0"/>
              <a:t>There were again differences among age groups; 18% of 16 to 24 year olds agreed that the food they bought didn’t last, but this proportion decreased with age to 4% of over 65s. There was a similar pattern in the proportions who often or sometimes couldn’t afford to eat balanced meals (from 13% of 16 to 24 year olds to 3% of over 75s).</a:t>
            </a:r>
          </a:p>
        </p:txBody>
      </p:sp>
      <p:sp>
        <p:nvSpPr>
          <p:cNvPr id="12" name="Footer Placeholder 4">
            <a:extLst>
              <a:ext uri="{FF2B5EF4-FFF2-40B4-BE49-F238E27FC236}">
                <a16:creationId xmlns:a16="http://schemas.microsoft.com/office/drawing/2014/main" id="{578EB834-30AA-1C8C-61AB-84D25B53DE32}"/>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13" name="Date Placeholder 4">
            <a:extLst>
              <a:ext uri="{FF2B5EF4-FFF2-40B4-BE49-F238E27FC236}">
                <a16:creationId xmlns:a16="http://schemas.microsoft.com/office/drawing/2014/main" id="{D00E9FA0-FC2D-19C6-A21A-CA784E3C82B0}"/>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283913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CFDF10-7135-C7A2-773A-F2FC00FA13F2}"/>
              </a:ext>
            </a:extLst>
          </p:cNvPr>
          <p:cNvSpPr>
            <a:spLocks noGrp="1"/>
          </p:cNvSpPr>
          <p:nvPr>
            <p:ph type="title"/>
          </p:nvPr>
        </p:nvSpPr>
        <p:spPr/>
        <p:txBody>
          <a:bodyPr>
            <a:normAutofit/>
          </a:bodyPr>
          <a:lstStyle/>
          <a:p>
            <a:r>
              <a:rPr lang="en-GB" sz="2400" dirty="0"/>
              <a:t>The majority of respondents (83%) said they had never worried about running out of food before there was money to buy more. 17% had worried about this at some time and there were variations across groups. </a:t>
            </a:r>
          </a:p>
        </p:txBody>
      </p:sp>
      <p:sp>
        <p:nvSpPr>
          <p:cNvPr id="6" name="Text Placeholder 5">
            <a:extLst>
              <a:ext uri="{FF2B5EF4-FFF2-40B4-BE49-F238E27FC236}">
                <a16:creationId xmlns:a16="http://schemas.microsoft.com/office/drawing/2014/main" id="{11EC1BB6-66E1-0298-A24D-9BBB051D9196}"/>
              </a:ext>
            </a:extLst>
          </p:cNvPr>
          <p:cNvSpPr>
            <a:spLocks noGrp="1"/>
          </p:cNvSpPr>
          <p:nvPr>
            <p:ph type="body" idx="1"/>
          </p:nvPr>
        </p:nvSpPr>
        <p:spPr/>
        <p:txBody>
          <a:bodyPr/>
          <a:lstStyle/>
          <a:p>
            <a:r>
              <a:rPr lang="en-GB" dirty="0"/>
              <a:t>Age</a:t>
            </a:r>
          </a:p>
        </p:txBody>
      </p:sp>
      <p:sp>
        <p:nvSpPr>
          <p:cNvPr id="7" name="Content Placeholder 6">
            <a:extLst>
              <a:ext uri="{FF2B5EF4-FFF2-40B4-BE49-F238E27FC236}">
                <a16:creationId xmlns:a16="http://schemas.microsoft.com/office/drawing/2014/main" id="{6029168A-5B48-2D63-90BC-FE8FFAF38948}"/>
              </a:ext>
            </a:extLst>
          </p:cNvPr>
          <p:cNvSpPr>
            <a:spLocks noGrp="1"/>
          </p:cNvSpPr>
          <p:nvPr>
            <p:ph sz="half" idx="2"/>
          </p:nvPr>
        </p:nvSpPr>
        <p:spPr/>
        <p:txBody>
          <a:bodyPr>
            <a:normAutofit lnSpcReduction="10000"/>
          </a:bodyPr>
          <a:lstStyle/>
          <a:p>
            <a:r>
              <a:rPr lang="en-GB" dirty="0"/>
              <a:t>A quarter (25%) of respondents aged between 16 and 24 mentioned they had worried about running out of food before there was money to buy more, whereas only 5% of over 75s said the same.</a:t>
            </a:r>
          </a:p>
        </p:txBody>
      </p:sp>
      <p:sp>
        <p:nvSpPr>
          <p:cNvPr id="8" name="Text Placeholder 7">
            <a:extLst>
              <a:ext uri="{FF2B5EF4-FFF2-40B4-BE49-F238E27FC236}">
                <a16:creationId xmlns:a16="http://schemas.microsoft.com/office/drawing/2014/main" id="{1C3511AC-3E34-1527-F108-5EF25D7EC1A3}"/>
              </a:ext>
            </a:extLst>
          </p:cNvPr>
          <p:cNvSpPr>
            <a:spLocks noGrp="1"/>
          </p:cNvSpPr>
          <p:nvPr>
            <p:ph type="body" sz="quarter" idx="3"/>
          </p:nvPr>
        </p:nvSpPr>
        <p:spPr/>
        <p:txBody>
          <a:bodyPr/>
          <a:lstStyle/>
          <a:p>
            <a:r>
              <a:rPr lang="en-GB" dirty="0"/>
              <a:t>Households with children</a:t>
            </a:r>
          </a:p>
        </p:txBody>
      </p:sp>
      <p:sp>
        <p:nvSpPr>
          <p:cNvPr id="9" name="Content Placeholder 8">
            <a:extLst>
              <a:ext uri="{FF2B5EF4-FFF2-40B4-BE49-F238E27FC236}">
                <a16:creationId xmlns:a16="http://schemas.microsoft.com/office/drawing/2014/main" id="{951C70BD-EDD7-3DE7-F0A3-A015218F8B6A}"/>
              </a:ext>
            </a:extLst>
          </p:cNvPr>
          <p:cNvSpPr>
            <a:spLocks noGrp="1"/>
          </p:cNvSpPr>
          <p:nvPr>
            <p:ph sz="quarter" idx="4"/>
          </p:nvPr>
        </p:nvSpPr>
        <p:spPr/>
        <p:txBody>
          <a:bodyPr>
            <a:normAutofit lnSpcReduction="10000"/>
          </a:bodyPr>
          <a:lstStyle/>
          <a:p>
            <a:r>
              <a:rPr lang="en-GB" dirty="0"/>
              <a:t>The proportion of respondents living with a child under the age of 6 who had worried about running out of food (29%) was double the proportion of respondents also living with a child under the age of 6 who had not (15%), and there was a similar pattern for those in households with children aged under 16. </a:t>
            </a:r>
          </a:p>
        </p:txBody>
      </p:sp>
      <p:sp>
        <p:nvSpPr>
          <p:cNvPr id="4" name="Slide Number Placeholder 3">
            <a:extLst>
              <a:ext uri="{FF2B5EF4-FFF2-40B4-BE49-F238E27FC236}">
                <a16:creationId xmlns:a16="http://schemas.microsoft.com/office/drawing/2014/main" id="{72542243-5FF2-DC58-68C6-4F8811D1F74A}"/>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27</a:t>
            </a:fld>
            <a:endParaRPr lang="en-US" dirty="0">
              <a:solidFill>
                <a:prstClr val="black">
                  <a:tint val="75000"/>
                </a:prstClr>
              </a:solidFill>
            </a:endParaRPr>
          </a:p>
        </p:txBody>
      </p:sp>
      <p:sp>
        <p:nvSpPr>
          <p:cNvPr id="10" name="Text Placeholder 9">
            <a:extLst>
              <a:ext uri="{FF2B5EF4-FFF2-40B4-BE49-F238E27FC236}">
                <a16:creationId xmlns:a16="http://schemas.microsoft.com/office/drawing/2014/main" id="{7B6FD4A8-8C57-B9DC-B0D0-D81585AD9AED}"/>
              </a:ext>
            </a:extLst>
          </p:cNvPr>
          <p:cNvSpPr>
            <a:spLocks noGrp="1"/>
          </p:cNvSpPr>
          <p:nvPr>
            <p:ph type="body" sz="quarter" idx="13"/>
          </p:nvPr>
        </p:nvSpPr>
        <p:spPr/>
        <p:txBody>
          <a:bodyPr/>
          <a:lstStyle/>
          <a:p>
            <a:r>
              <a:rPr lang="en-GB" dirty="0"/>
              <a:t>Household income</a:t>
            </a:r>
          </a:p>
        </p:txBody>
      </p:sp>
      <p:sp>
        <p:nvSpPr>
          <p:cNvPr id="11" name="Content Placeholder 10">
            <a:extLst>
              <a:ext uri="{FF2B5EF4-FFF2-40B4-BE49-F238E27FC236}">
                <a16:creationId xmlns:a16="http://schemas.microsoft.com/office/drawing/2014/main" id="{4D794165-05B3-5EF2-2EB2-FEADD3581A84}"/>
              </a:ext>
            </a:extLst>
          </p:cNvPr>
          <p:cNvSpPr>
            <a:spLocks noGrp="1"/>
          </p:cNvSpPr>
          <p:nvPr>
            <p:ph sz="quarter" idx="14"/>
          </p:nvPr>
        </p:nvSpPr>
        <p:spPr/>
        <p:txBody>
          <a:bodyPr/>
          <a:lstStyle/>
          <a:p>
            <a:r>
              <a:rPr lang="en-GB" dirty="0"/>
              <a:t>In the lowest income households 36% had worried about running out of food before there was money to buy more, and this proportion declined with increasing income to 5% of the highest income households.</a:t>
            </a:r>
          </a:p>
        </p:txBody>
      </p:sp>
      <p:sp>
        <p:nvSpPr>
          <p:cNvPr id="12" name="Footer Placeholder 4">
            <a:extLst>
              <a:ext uri="{FF2B5EF4-FFF2-40B4-BE49-F238E27FC236}">
                <a16:creationId xmlns:a16="http://schemas.microsoft.com/office/drawing/2014/main" id="{DDF705D4-0197-E957-4A3E-1F4AF39C55C4}"/>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13" name="Date Placeholder 4">
            <a:extLst>
              <a:ext uri="{FF2B5EF4-FFF2-40B4-BE49-F238E27FC236}">
                <a16:creationId xmlns:a16="http://schemas.microsoft.com/office/drawing/2014/main" id="{53416FED-D433-EF67-13DA-D7BD393AE49A}"/>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2807771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DB6EE43-E9CE-929C-1A80-AE8216CAA6D1}"/>
              </a:ext>
            </a:extLst>
          </p:cNvPr>
          <p:cNvSpPr>
            <a:spLocks noGrp="1"/>
          </p:cNvSpPr>
          <p:nvPr>
            <p:ph type="title"/>
          </p:nvPr>
        </p:nvSpPr>
        <p:spPr/>
        <p:txBody>
          <a:bodyPr>
            <a:normAutofit/>
          </a:bodyPr>
          <a:lstStyle/>
          <a:p>
            <a:r>
              <a:rPr lang="en-GB" dirty="0"/>
              <a:t>Key messages from Food and You, Wave 5</a:t>
            </a:r>
            <a:br>
              <a:rPr lang="en-GB" dirty="0"/>
            </a:br>
            <a:endParaRPr lang="en-GB" dirty="0"/>
          </a:p>
        </p:txBody>
      </p:sp>
      <p:sp>
        <p:nvSpPr>
          <p:cNvPr id="9" name="Slide Number Placeholder 8">
            <a:extLst>
              <a:ext uri="{FF2B5EF4-FFF2-40B4-BE49-F238E27FC236}">
                <a16:creationId xmlns:a16="http://schemas.microsoft.com/office/drawing/2014/main" id="{27FDBC54-0EE1-F992-B975-A86C3A1FA79D}"/>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28</a:t>
            </a:fld>
            <a:endParaRPr lang="en-US" dirty="0">
              <a:solidFill>
                <a:prstClr val="black">
                  <a:tint val="75000"/>
                </a:prstClr>
              </a:solidFill>
            </a:endParaRPr>
          </a:p>
        </p:txBody>
      </p:sp>
      <p:sp>
        <p:nvSpPr>
          <p:cNvPr id="13" name="Content Placeholder 12">
            <a:extLst>
              <a:ext uri="{FF2B5EF4-FFF2-40B4-BE49-F238E27FC236}">
                <a16:creationId xmlns:a16="http://schemas.microsoft.com/office/drawing/2014/main" id="{54BD6CBE-8708-D179-E8AA-11FF33FFC7D2}"/>
              </a:ext>
            </a:extLst>
          </p:cNvPr>
          <p:cNvSpPr>
            <a:spLocks noGrp="1"/>
          </p:cNvSpPr>
          <p:nvPr>
            <p:ph idx="1"/>
          </p:nvPr>
        </p:nvSpPr>
        <p:spPr/>
        <p:txBody>
          <a:bodyPr>
            <a:normAutofit fontScale="70000" lnSpcReduction="20000"/>
          </a:bodyPr>
          <a:lstStyle/>
          <a:p>
            <a:r>
              <a:rPr lang="en-GB" dirty="0"/>
              <a:t>The majority (80%) of respondents reported living in households with high levels of food security, 10% lived in households with marginal food security and 10% lived in households with low or very low food security (known as ‘food insecure’). </a:t>
            </a:r>
          </a:p>
          <a:p>
            <a:r>
              <a:rPr lang="en-GB" dirty="0"/>
              <a:t>About one in six (17%) of respondents reported that their household worried in the last 12 months about running out of food before there was money to buy more. </a:t>
            </a:r>
          </a:p>
          <a:p>
            <a:r>
              <a:rPr lang="en-GB" dirty="0"/>
              <a:t>Similar proportions said that in the last 12 months they had experienced food running out when they did not have money to get more (12%) or that their household had experienced not being able to afford to eat balanced meals (11%). </a:t>
            </a:r>
          </a:p>
          <a:p>
            <a:r>
              <a:rPr lang="en-GB" dirty="0"/>
              <a:t>Just under half of all respondents (47%) reported making at least one change in their buying or eating arrangements in the last 12 months for financial reasons.</a:t>
            </a:r>
          </a:p>
          <a:p>
            <a:r>
              <a:rPr lang="en-GB" b="1" dirty="0"/>
              <a:t>NB. Levels of household food insecurity are thought to have increased to c14% since this publication based on other survey data collected by the Food Foundation </a:t>
            </a:r>
            <a:r>
              <a:rPr lang="en-GB" dirty="0">
                <a:hlinkClick r:id="rId3"/>
              </a:rPr>
              <a:t>Food Insecurity Tracking | Food Foundation</a:t>
            </a:r>
            <a:endParaRPr lang="en-GB" b="1" dirty="0"/>
          </a:p>
        </p:txBody>
      </p:sp>
      <p:sp>
        <p:nvSpPr>
          <p:cNvPr id="2" name="Footer Placeholder 4">
            <a:extLst>
              <a:ext uri="{FF2B5EF4-FFF2-40B4-BE49-F238E27FC236}">
                <a16:creationId xmlns:a16="http://schemas.microsoft.com/office/drawing/2014/main" id="{E02E02F1-0959-71AB-25DB-570CE6AE8DAF}"/>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3" name="Date Placeholder 4">
            <a:extLst>
              <a:ext uri="{FF2B5EF4-FFF2-40B4-BE49-F238E27FC236}">
                <a16:creationId xmlns:a16="http://schemas.microsoft.com/office/drawing/2014/main" id="{14FC8856-C718-751E-1C00-B46DA3665FF9}"/>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2563111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Freeform: Shape 56">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Arc 5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72" name="Rectangle 60">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4">
            <a:extLst>
              <a:ext uri="{FF2B5EF4-FFF2-40B4-BE49-F238E27FC236}">
                <a16:creationId xmlns:a16="http://schemas.microsoft.com/office/drawing/2014/main" id="{566C53AB-39ED-2442-C64E-66738006843F}"/>
              </a:ext>
            </a:extLst>
          </p:cNvPr>
          <p:cNvSpPr>
            <a:spLocks noGrp="1"/>
          </p:cNvSpPr>
          <p:nvPr>
            <p:ph type="title"/>
          </p:nvPr>
        </p:nvSpPr>
        <p:spPr>
          <a:xfrm>
            <a:off x="874815" y="798703"/>
            <a:ext cx="5221185" cy="3072015"/>
          </a:xfrm>
        </p:spPr>
        <p:txBody>
          <a:bodyPr vert="horz" lIns="91440" tIns="45720" rIns="91440" bIns="45720" rtlCol="0" anchor="b">
            <a:normAutofit/>
          </a:bodyPr>
          <a:lstStyle/>
          <a:p>
            <a:r>
              <a:rPr lang="en-US" sz="5600" b="1" i="0" kern="1200" dirty="0">
                <a:solidFill>
                  <a:schemeClr val="tx1"/>
                </a:solidFill>
                <a:effectLst/>
                <a:latin typeface="+mj-lt"/>
                <a:ea typeface="+mj-ea"/>
                <a:cs typeface="+mj-cs"/>
              </a:rPr>
              <a:t>Did you/anyone else in your household</a:t>
            </a:r>
            <a:endParaRPr lang="en-US" sz="5600" kern="1200" dirty="0">
              <a:solidFill>
                <a:schemeClr val="tx1"/>
              </a:solidFill>
              <a:latin typeface="+mj-lt"/>
              <a:ea typeface="+mj-ea"/>
              <a:cs typeface="+mj-cs"/>
            </a:endParaRPr>
          </a:p>
        </p:txBody>
      </p:sp>
      <p:sp>
        <p:nvSpPr>
          <p:cNvPr id="16" name="Content Placeholder 15">
            <a:extLst>
              <a:ext uri="{FF2B5EF4-FFF2-40B4-BE49-F238E27FC236}">
                <a16:creationId xmlns:a16="http://schemas.microsoft.com/office/drawing/2014/main" id="{866CAA07-55AB-497D-CD07-82BC3B410D6C}"/>
              </a:ext>
            </a:extLst>
          </p:cNvPr>
          <p:cNvSpPr>
            <a:spLocks noGrp="1"/>
          </p:cNvSpPr>
          <p:nvPr>
            <p:ph idx="1"/>
          </p:nvPr>
        </p:nvSpPr>
        <p:spPr>
          <a:xfrm>
            <a:off x="870148" y="3962792"/>
            <a:ext cx="5221185" cy="2102108"/>
          </a:xfrm>
        </p:spPr>
        <p:txBody>
          <a:bodyPr vert="horz" lIns="91440" tIns="45720" rIns="91440" bIns="45720" rtlCol="0" anchor="t">
            <a:normAutofit fontScale="92500" lnSpcReduction="20000"/>
          </a:bodyPr>
          <a:lstStyle/>
          <a:p>
            <a:pPr algn="ctr"/>
            <a:r>
              <a:rPr lang="en-GB" b="1" i="0" dirty="0">
                <a:solidFill>
                  <a:srgbClr val="009245"/>
                </a:solidFill>
                <a:effectLst/>
                <a:latin typeface="Jost"/>
              </a:rPr>
              <a:t>1.  have smaller meals than usual or skip meals because you couldn't afford or get access to food?</a:t>
            </a:r>
            <a:endParaRPr lang="en-GB" b="0" i="0" dirty="0">
              <a:solidFill>
                <a:srgbClr val="333333"/>
              </a:solidFill>
              <a:effectLst/>
              <a:latin typeface="Jost"/>
            </a:endParaRPr>
          </a:p>
          <a:p>
            <a:pPr algn="ctr"/>
            <a:r>
              <a:rPr lang="en-GB" b="1" i="0" dirty="0">
                <a:solidFill>
                  <a:srgbClr val="009245"/>
                </a:solidFill>
                <a:effectLst/>
                <a:latin typeface="Jost"/>
              </a:rPr>
              <a:t>2.  ever been hungry but not eaten because you couldn't afford or get access to food?</a:t>
            </a:r>
            <a:endParaRPr lang="en-GB" b="0" i="0" dirty="0">
              <a:solidFill>
                <a:srgbClr val="333333"/>
              </a:solidFill>
              <a:effectLst/>
              <a:latin typeface="Jost"/>
            </a:endParaRPr>
          </a:p>
          <a:p>
            <a:pPr algn="ctr"/>
            <a:r>
              <a:rPr lang="en-GB" b="1" i="0" dirty="0">
                <a:solidFill>
                  <a:srgbClr val="009245"/>
                </a:solidFill>
                <a:effectLst/>
                <a:latin typeface="Jost"/>
              </a:rPr>
              <a:t>3.  not eaten for a whole day because you couldn't afford or get access to food?</a:t>
            </a:r>
            <a:endParaRPr lang="en-GB" b="0" i="0" dirty="0">
              <a:solidFill>
                <a:srgbClr val="333333"/>
              </a:solidFill>
              <a:effectLst/>
              <a:latin typeface="Jost"/>
            </a:endParaRPr>
          </a:p>
        </p:txBody>
      </p:sp>
      <p:sp>
        <p:nvSpPr>
          <p:cNvPr id="74" name="Freeform: Shape 62">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Shape 64">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70AB2807-9AC7-34A1-A30C-7073AF3353D3}"/>
              </a:ext>
            </a:extLst>
          </p:cNvPr>
          <p:cNvPicPr>
            <a:picLocks noChangeAspect="1"/>
          </p:cNvPicPr>
          <p:nvPr/>
        </p:nvPicPr>
        <p:blipFill rotWithShape="1">
          <a:blip r:embed="rId3"/>
          <a:srcRect l="18673" r="12328" b="1"/>
          <a:stretch/>
        </p:blipFill>
        <p:spPr>
          <a:xfrm>
            <a:off x="7093055" y="1209578"/>
            <a:ext cx="4055880"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67" name="Freeform: Shape 66">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0AFBF97-E34C-3087-1B44-1FF9AEC9189E}"/>
              </a:ext>
            </a:extLst>
          </p:cNvPr>
          <p:cNvSpPr>
            <a:spLocks noGrp="1"/>
          </p:cNvSpPr>
          <p:nvPr>
            <p:ph type="sldNum" sz="quarter" idx="12"/>
          </p:nvPr>
        </p:nvSpPr>
        <p:spPr>
          <a:xfrm>
            <a:off x="8610600" y="6356350"/>
            <a:ext cx="2711252" cy="365125"/>
          </a:xfrm>
        </p:spPr>
        <p:txBody>
          <a:bodyPr vert="horz" lIns="91440" tIns="45720" rIns="91440" bIns="45720" rtlCol="0" anchor="ctr">
            <a:normAutofit/>
          </a:bodyPr>
          <a:lstStyle/>
          <a:p>
            <a:pPr>
              <a:spcAft>
                <a:spcPts val="600"/>
              </a:spcAft>
              <a:defRPr/>
            </a:pPr>
            <a:fld id="{D76B855D-E9CC-4FF8-AD85-6CDC7B89A0DE}" type="slidenum">
              <a:rPr lang="en-US">
                <a:solidFill>
                  <a:prstClr val="black">
                    <a:tint val="75000"/>
                  </a:prstClr>
                </a:solidFill>
              </a:rPr>
              <a:pPr>
                <a:spcAft>
                  <a:spcPts val="600"/>
                </a:spcAft>
                <a:defRPr/>
              </a:pPr>
              <a:t>29</a:t>
            </a:fld>
            <a:endParaRPr lang="en-US" dirty="0">
              <a:solidFill>
                <a:prstClr val="black">
                  <a:tint val="75000"/>
                </a:prstClr>
              </a:solidFill>
            </a:endParaRPr>
          </a:p>
        </p:txBody>
      </p:sp>
      <p:sp>
        <p:nvSpPr>
          <p:cNvPr id="69" name="Freeform: Shape 68">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ooter Placeholder 4">
            <a:extLst>
              <a:ext uri="{FF2B5EF4-FFF2-40B4-BE49-F238E27FC236}">
                <a16:creationId xmlns:a16="http://schemas.microsoft.com/office/drawing/2014/main" id="{C5BE489E-A38B-7400-5911-7EC2306BC7DA}"/>
              </a:ext>
            </a:extLst>
          </p:cNvPr>
          <p:cNvSpPr>
            <a:spLocks noGrp="1"/>
          </p:cNvSpPr>
          <p:nvPr>
            <p:ph type="ftr" sz="quarter" idx="11"/>
          </p:nvPr>
        </p:nvSpPr>
        <p:spPr>
          <a:xfrm>
            <a:off x="591096" y="6346825"/>
            <a:ext cx="6570785" cy="365125"/>
          </a:xfrm>
        </p:spPr>
        <p:txBody>
          <a:bodyPr/>
          <a:lstStyle/>
          <a:p>
            <a:pPr>
              <a:defRPr/>
            </a:pPr>
            <a:r>
              <a:rPr lang="en-US" dirty="0">
                <a:solidFill>
                  <a:prstClr val="black">
                    <a:tint val="75000"/>
                  </a:prstClr>
                </a:solidFill>
              </a:rPr>
              <a:t>COVID-19 Insights Research Project: ‘Food’ language, definitions and measurement</a:t>
            </a:r>
          </a:p>
        </p:txBody>
      </p:sp>
    </p:spTree>
    <p:extLst>
      <p:ext uri="{BB962C8B-B14F-4D97-AF65-F5344CB8AC3E}">
        <p14:creationId xmlns:p14="http://schemas.microsoft.com/office/powerpoint/2010/main" val="236146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2BE8FE-D3D9-4862-110D-2857B3D7464E}"/>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B21E2E57-DCAF-1D28-26C5-51704FD3E055}"/>
              </a:ext>
            </a:extLst>
          </p:cNvPr>
          <p:cNvPicPr>
            <a:picLocks noChangeAspect="1"/>
          </p:cNvPicPr>
          <p:nvPr/>
        </p:nvPicPr>
        <p:blipFill>
          <a:blip r:embed="rId3"/>
          <a:stretch>
            <a:fillRect/>
          </a:stretch>
        </p:blipFill>
        <p:spPr>
          <a:xfrm>
            <a:off x="571845" y="706258"/>
            <a:ext cx="5280132" cy="3614860"/>
          </a:xfrm>
          <a:prstGeom prst="rect">
            <a:avLst/>
          </a:prstGeom>
        </p:spPr>
        <p:style>
          <a:lnRef idx="2">
            <a:schemeClr val="accent4"/>
          </a:lnRef>
          <a:fillRef idx="1">
            <a:schemeClr val="lt1"/>
          </a:fillRef>
          <a:effectRef idx="0">
            <a:schemeClr val="accent4"/>
          </a:effectRef>
          <a:fontRef idx="minor">
            <a:schemeClr val="dk1"/>
          </a:fontRef>
        </p:style>
      </p:pic>
      <p:sp>
        <p:nvSpPr>
          <p:cNvPr id="8" name="TextBox 7">
            <a:extLst>
              <a:ext uri="{FF2B5EF4-FFF2-40B4-BE49-F238E27FC236}">
                <a16:creationId xmlns:a16="http://schemas.microsoft.com/office/drawing/2014/main" id="{07DF1188-D631-3D57-6809-8B338AB36C4C}"/>
              </a:ext>
            </a:extLst>
          </p:cNvPr>
          <p:cNvSpPr txBox="1"/>
          <p:nvPr/>
        </p:nvSpPr>
        <p:spPr>
          <a:xfrm>
            <a:off x="595439" y="4408525"/>
            <a:ext cx="6096000" cy="369332"/>
          </a:xfrm>
          <a:prstGeom prst="rect">
            <a:avLst/>
          </a:prstGeom>
          <a:noFill/>
        </p:spPr>
        <p:txBody>
          <a:bodyPr wrap="square">
            <a:spAutoFit/>
          </a:bodyPr>
          <a:lstStyle/>
          <a:p>
            <a:r>
              <a:rPr lang="en-GB" dirty="0">
                <a:hlinkClick r:id="rId4"/>
              </a:rPr>
              <a:t>What is food poverty? | Sustain (sustainweb.org)</a:t>
            </a:r>
            <a:endParaRPr lang="en-GB" dirty="0"/>
          </a:p>
        </p:txBody>
      </p:sp>
      <p:sp>
        <p:nvSpPr>
          <p:cNvPr id="5" name="Footer Placeholder 4">
            <a:extLst>
              <a:ext uri="{FF2B5EF4-FFF2-40B4-BE49-F238E27FC236}">
                <a16:creationId xmlns:a16="http://schemas.microsoft.com/office/drawing/2014/main" id="{E7B89886-10BF-3B63-B24B-796D0E6FAD0D}"/>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pic>
        <p:nvPicPr>
          <p:cNvPr id="9" name="Picture 8">
            <a:extLst>
              <a:ext uri="{FF2B5EF4-FFF2-40B4-BE49-F238E27FC236}">
                <a16:creationId xmlns:a16="http://schemas.microsoft.com/office/drawing/2014/main" id="{9D452ECC-EBCD-8545-300B-53414E9D3D5B}"/>
              </a:ext>
            </a:extLst>
          </p:cNvPr>
          <p:cNvPicPr>
            <a:picLocks noChangeAspect="1"/>
          </p:cNvPicPr>
          <p:nvPr/>
        </p:nvPicPr>
        <p:blipFill>
          <a:blip r:embed="rId5"/>
          <a:stretch>
            <a:fillRect/>
          </a:stretch>
        </p:blipFill>
        <p:spPr>
          <a:xfrm>
            <a:off x="6362095" y="132373"/>
            <a:ext cx="2070126" cy="5947752"/>
          </a:xfrm>
          <a:prstGeom prst="rect">
            <a:avLst/>
          </a:prstGeom>
        </p:spPr>
      </p:pic>
      <p:pic>
        <p:nvPicPr>
          <p:cNvPr id="11" name="Picture 10">
            <a:extLst>
              <a:ext uri="{FF2B5EF4-FFF2-40B4-BE49-F238E27FC236}">
                <a16:creationId xmlns:a16="http://schemas.microsoft.com/office/drawing/2014/main" id="{3CB1B207-2319-4E58-D456-C32A35A36ACC}"/>
              </a:ext>
            </a:extLst>
          </p:cNvPr>
          <p:cNvPicPr>
            <a:picLocks noChangeAspect="1"/>
          </p:cNvPicPr>
          <p:nvPr/>
        </p:nvPicPr>
        <p:blipFill>
          <a:blip r:embed="rId6"/>
          <a:stretch>
            <a:fillRect/>
          </a:stretch>
        </p:blipFill>
        <p:spPr>
          <a:xfrm>
            <a:off x="8736002" y="1784541"/>
            <a:ext cx="3038644" cy="3313796"/>
          </a:xfrm>
          <a:prstGeom prst="rect">
            <a:avLst/>
          </a:prstGeom>
        </p:spPr>
      </p:pic>
      <p:sp>
        <p:nvSpPr>
          <p:cNvPr id="13" name="TextBox 12">
            <a:extLst>
              <a:ext uri="{FF2B5EF4-FFF2-40B4-BE49-F238E27FC236}">
                <a16:creationId xmlns:a16="http://schemas.microsoft.com/office/drawing/2014/main" id="{F60DB252-4BB0-431D-EBB4-E3C0D2BCF96E}"/>
              </a:ext>
            </a:extLst>
          </p:cNvPr>
          <p:cNvSpPr txBox="1"/>
          <p:nvPr/>
        </p:nvSpPr>
        <p:spPr>
          <a:xfrm>
            <a:off x="8942340" y="953544"/>
            <a:ext cx="2625969" cy="830997"/>
          </a:xfrm>
          <a:prstGeom prst="rect">
            <a:avLst/>
          </a:prstGeom>
          <a:noFill/>
        </p:spPr>
        <p:txBody>
          <a:bodyPr wrap="square">
            <a:spAutoFit/>
          </a:bodyPr>
          <a:lstStyle/>
          <a:p>
            <a:pPr algn="ctr"/>
            <a:r>
              <a:rPr lang="en-GB" sz="1600" b="0" i="0" dirty="0">
                <a:solidFill>
                  <a:srgbClr val="262626"/>
                </a:solidFill>
                <a:effectLst/>
                <a:latin typeface="Montserrat" panose="00000500000000000000" pitchFamily="2" charset="0"/>
              </a:rPr>
              <a:t>Source : York Food Justice Alliance, June 2019</a:t>
            </a:r>
          </a:p>
        </p:txBody>
      </p:sp>
      <p:sp>
        <p:nvSpPr>
          <p:cNvPr id="15" name="TextBox 14">
            <a:extLst>
              <a:ext uri="{FF2B5EF4-FFF2-40B4-BE49-F238E27FC236}">
                <a16:creationId xmlns:a16="http://schemas.microsoft.com/office/drawing/2014/main" id="{FFA09B64-0FEC-0FB1-72CF-1D12CDD9F12C}"/>
              </a:ext>
            </a:extLst>
          </p:cNvPr>
          <p:cNvSpPr txBox="1"/>
          <p:nvPr/>
        </p:nvSpPr>
        <p:spPr>
          <a:xfrm>
            <a:off x="5257800" y="6024871"/>
            <a:ext cx="6096000" cy="369332"/>
          </a:xfrm>
          <a:prstGeom prst="rect">
            <a:avLst/>
          </a:prstGeom>
          <a:noFill/>
        </p:spPr>
        <p:txBody>
          <a:bodyPr wrap="square">
            <a:spAutoFit/>
          </a:bodyPr>
          <a:lstStyle/>
          <a:p>
            <a:r>
              <a:rPr lang="en-GB" dirty="0">
                <a:hlinkClick r:id="rId7"/>
              </a:rPr>
              <a:t>Food Poverty: (bristolfoodpolicycouncil.org)</a:t>
            </a:r>
          </a:p>
        </p:txBody>
      </p:sp>
      <p:sp>
        <p:nvSpPr>
          <p:cNvPr id="16" name="Date Placeholder 3">
            <a:extLst>
              <a:ext uri="{FF2B5EF4-FFF2-40B4-BE49-F238E27FC236}">
                <a16:creationId xmlns:a16="http://schemas.microsoft.com/office/drawing/2014/main" id="{9F9EFA6A-AF56-C5B4-4D7D-142B5413EE22}"/>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766404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388A-4B17-7BB6-D8F4-03D17BC0ACC1}"/>
              </a:ext>
            </a:extLst>
          </p:cNvPr>
          <p:cNvSpPr>
            <a:spLocks noGrp="1"/>
          </p:cNvSpPr>
          <p:nvPr>
            <p:ph type="title"/>
          </p:nvPr>
        </p:nvSpPr>
        <p:spPr/>
        <p:txBody>
          <a:bodyPr/>
          <a:lstStyle/>
          <a:p>
            <a:r>
              <a:rPr lang="en-GB" dirty="0"/>
              <a:t>Analysis</a:t>
            </a:r>
          </a:p>
        </p:txBody>
      </p:sp>
      <p:sp>
        <p:nvSpPr>
          <p:cNvPr id="3" name="Content Placeholder 2">
            <a:extLst>
              <a:ext uri="{FF2B5EF4-FFF2-40B4-BE49-F238E27FC236}">
                <a16:creationId xmlns:a16="http://schemas.microsoft.com/office/drawing/2014/main" id="{5735FCAD-39BF-71C6-0274-CAE7834071A7}"/>
              </a:ext>
            </a:extLst>
          </p:cNvPr>
          <p:cNvSpPr>
            <a:spLocks noGrp="1"/>
          </p:cNvSpPr>
          <p:nvPr>
            <p:ph idx="1"/>
          </p:nvPr>
        </p:nvSpPr>
        <p:spPr/>
        <p:txBody>
          <a:bodyPr>
            <a:normAutofit/>
          </a:bodyPr>
          <a:lstStyle/>
          <a:p>
            <a:pPr algn="l" fontAlgn="base"/>
            <a:r>
              <a:rPr lang="en-GB" b="0" i="0" dirty="0">
                <a:solidFill>
                  <a:srgbClr val="686868"/>
                </a:solidFill>
                <a:effectLst/>
                <a:latin typeface="Poppins" panose="00000500000000000000" pitchFamily="2" charset="0"/>
              </a:rPr>
              <a:t>Latest figures from the </a:t>
            </a:r>
            <a:r>
              <a:rPr lang="en-GB" b="0" i="0" u="none" strike="noStrike" dirty="0">
                <a:solidFill>
                  <a:srgbClr val="F4C70C"/>
                </a:solidFill>
                <a:effectLst/>
                <a:latin typeface="Poppins" panose="00000500000000000000" pitchFamily="2" charset="0"/>
                <a:hlinkClick r:id="rId3"/>
              </a:rPr>
              <a:t>Food Foundation</a:t>
            </a:r>
            <a:r>
              <a:rPr lang="en-GB" b="0" i="0" dirty="0">
                <a:solidFill>
                  <a:srgbClr val="686868"/>
                </a:solidFill>
                <a:effectLst/>
                <a:latin typeface="Poppins" panose="00000500000000000000" pitchFamily="2" charset="0"/>
              </a:rPr>
              <a:t> see a 57% jump in the proportion of households cutting back on food or missing meals in just three months. </a:t>
            </a:r>
          </a:p>
          <a:p>
            <a:pPr algn="l" fontAlgn="base"/>
            <a:r>
              <a:rPr lang="en-GB" b="0" i="0" dirty="0">
                <a:solidFill>
                  <a:srgbClr val="686868"/>
                </a:solidFill>
                <a:effectLst/>
                <a:latin typeface="Poppins" panose="00000500000000000000" pitchFamily="2" charset="0"/>
              </a:rPr>
              <a:t>7.3 million adults (13.8%) are food insecure in April 2022. They live in households that had gone without food in the past month .</a:t>
            </a:r>
          </a:p>
          <a:p>
            <a:pPr algn="l" fontAlgn="base"/>
            <a:r>
              <a:rPr lang="en-GB" b="0" i="0" dirty="0">
                <a:solidFill>
                  <a:srgbClr val="686868"/>
                </a:solidFill>
                <a:effectLst/>
                <a:latin typeface="Poppins" panose="00000500000000000000" pitchFamily="2" charset="0"/>
              </a:rPr>
              <a:t>This compares to 4.7 million adults in January 2022.</a:t>
            </a:r>
            <a:endParaRPr lang="en-GB" dirty="0"/>
          </a:p>
        </p:txBody>
      </p:sp>
      <p:sp>
        <p:nvSpPr>
          <p:cNvPr id="6" name="Slide Number Placeholder 5">
            <a:extLst>
              <a:ext uri="{FF2B5EF4-FFF2-40B4-BE49-F238E27FC236}">
                <a16:creationId xmlns:a16="http://schemas.microsoft.com/office/drawing/2014/main" id="{8D9BEEFC-E5F1-14D6-87F1-7042AE71DB32}"/>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30</a:t>
            </a:fld>
            <a:endParaRPr lang="en-US" dirty="0">
              <a:solidFill>
                <a:prstClr val="black">
                  <a:tint val="75000"/>
                </a:prstClr>
              </a:solidFill>
            </a:endParaRPr>
          </a:p>
        </p:txBody>
      </p:sp>
      <p:sp>
        <p:nvSpPr>
          <p:cNvPr id="7" name="Footer Placeholder 4">
            <a:extLst>
              <a:ext uri="{FF2B5EF4-FFF2-40B4-BE49-F238E27FC236}">
                <a16:creationId xmlns:a16="http://schemas.microsoft.com/office/drawing/2014/main" id="{C33FBB95-38AC-2081-90A8-A637ABA40E50}"/>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8" name="Date Placeholder 4">
            <a:extLst>
              <a:ext uri="{FF2B5EF4-FFF2-40B4-BE49-F238E27FC236}">
                <a16:creationId xmlns:a16="http://schemas.microsoft.com/office/drawing/2014/main" id="{9A546EBA-14BB-D3E5-D4CC-503EB9B00D70}"/>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4124471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8633F1-32A2-2996-11A2-67808F27B4C8}"/>
              </a:ext>
            </a:extLst>
          </p:cNvPr>
          <p:cNvSpPr>
            <a:spLocks noGrp="1"/>
          </p:cNvSpPr>
          <p:nvPr>
            <p:ph type="title"/>
          </p:nvPr>
        </p:nvSpPr>
        <p:spPr/>
        <p:txBody>
          <a:bodyPr/>
          <a:lstStyle/>
          <a:p>
            <a:r>
              <a:rPr lang="en-GB" dirty="0"/>
              <a:t>Food Foundation: Food Insecurity Tracker </a:t>
            </a:r>
            <a:br>
              <a:rPr lang="en-GB" dirty="0"/>
            </a:br>
            <a:r>
              <a:rPr lang="en-GB" dirty="0"/>
              <a:t>Survey 10, April 2022</a:t>
            </a:r>
          </a:p>
        </p:txBody>
      </p:sp>
      <p:pic>
        <p:nvPicPr>
          <p:cNvPr id="11" name="Content Placeholder 10">
            <a:extLst>
              <a:ext uri="{FF2B5EF4-FFF2-40B4-BE49-F238E27FC236}">
                <a16:creationId xmlns:a16="http://schemas.microsoft.com/office/drawing/2014/main" id="{31E95FE6-CBA4-9C95-27D8-3988EE80A129}"/>
              </a:ext>
            </a:extLst>
          </p:cNvPr>
          <p:cNvPicPr>
            <a:picLocks noGrp="1" noChangeAspect="1"/>
          </p:cNvPicPr>
          <p:nvPr>
            <p:ph sz="half" idx="1"/>
          </p:nvPr>
        </p:nvPicPr>
        <p:blipFill>
          <a:blip r:embed="rId3"/>
          <a:stretch>
            <a:fillRect/>
          </a:stretch>
        </p:blipFill>
        <p:spPr>
          <a:xfrm>
            <a:off x="838200" y="2240310"/>
            <a:ext cx="5181600" cy="3521967"/>
          </a:xfrm>
        </p:spPr>
      </p:pic>
      <p:pic>
        <p:nvPicPr>
          <p:cNvPr id="13" name="Content Placeholder 12">
            <a:extLst>
              <a:ext uri="{FF2B5EF4-FFF2-40B4-BE49-F238E27FC236}">
                <a16:creationId xmlns:a16="http://schemas.microsoft.com/office/drawing/2014/main" id="{78D705B6-B509-6353-35B1-1E0D5A173560}"/>
              </a:ext>
            </a:extLst>
          </p:cNvPr>
          <p:cNvPicPr>
            <a:picLocks noGrp="1" noChangeAspect="1"/>
          </p:cNvPicPr>
          <p:nvPr>
            <p:ph sz="half" idx="2"/>
          </p:nvPr>
        </p:nvPicPr>
        <p:blipFill>
          <a:blip r:embed="rId4"/>
          <a:stretch>
            <a:fillRect/>
          </a:stretch>
        </p:blipFill>
        <p:spPr>
          <a:xfrm>
            <a:off x="6172200" y="2253133"/>
            <a:ext cx="5181600" cy="3496322"/>
          </a:xfrm>
        </p:spPr>
      </p:pic>
      <p:sp>
        <p:nvSpPr>
          <p:cNvPr id="4" name="Footer Placeholder 3">
            <a:extLst>
              <a:ext uri="{FF2B5EF4-FFF2-40B4-BE49-F238E27FC236}">
                <a16:creationId xmlns:a16="http://schemas.microsoft.com/office/drawing/2014/main" id="{0B4EEEB7-36D3-1844-C10A-C02C5B6C4681}"/>
              </a:ext>
            </a:extLst>
          </p:cNvPr>
          <p:cNvSpPr>
            <a:spLocks noGrp="1"/>
          </p:cNvSpPr>
          <p:nvPr>
            <p:ph type="ftr" sz="quarter" idx="11"/>
          </p:nvPr>
        </p:nvSpPr>
        <p:spPr/>
        <p:txBody>
          <a:body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C1BFC12D-BA9D-02E4-88D2-0C148B7A0263}"/>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31</a:t>
            </a:fld>
            <a:endParaRPr lang="en-US" dirty="0">
              <a:solidFill>
                <a:prstClr val="black">
                  <a:tint val="75000"/>
                </a:prstClr>
              </a:solidFill>
            </a:endParaRPr>
          </a:p>
        </p:txBody>
      </p:sp>
      <p:sp>
        <p:nvSpPr>
          <p:cNvPr id="2" name="Date Placeholder 4">
            <a:extLst>
              <a:ext uri="{FF2B5EF4-FFF2-40B4-BE49-F238E27FC236}">
                <a16:creationId xmlns:a16="http://schemas.microsoft.com/office/drawing/2014/main" id="{9BAA8FB2-9240-B16E-70C4-52147EB5DD31}"/>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4014430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AEFB-CE92-967C-B964-6C1711379562}"/>
              </a:ext>
            </a:extLst>
          </p:cNvPr>
          <p:cNvSpPr>
            <a:spLocks noGrp="1"/>
          </p:cNvSpPr>
          <p:nvPr>
            <p:ph type="title"/>
          </p:nvPr>
        </p:nvSpPr>
        <p:spPr/>
        <p:txBody>
          <a:bodyPr/>
          <a:lstStyle/>
          <a:p>
            <a:r>
              <a:rPr lang="en-GB" dirty="0"/>
              <a:t>Food Foundation: Food Insecurity Tracker </a:t>
            </a:r>
            <a:br>
              <a:rPr lang="en-GB" dirty="0"/>
            </a:br>
            <a:r>
              <a:rPr lang="en-GB" dirty="0"/>
              <a:t>Survey 10, April 2022</a:t>
            </a:r>
          </a:p>
        </p:txBody>
      </p:sp>
      <p:pic>
        <p:nvPicPr>
          <p:cNvPr id="9" name="Content Placeholder 8">
            <a:extLst>
              <a:ext uri="{FF2B5EF4-FFF2-40B4-BE49-F238E27FC236}">
                <a16:creationId xmlns:a16="http://schemas.microsoft.com/office/drawing/2014/main" id="{5D0FC634-1346-3E85-906F-02D46A8ABE35}"/>
              </a:ext>
            </a:extLst>
          </p:cNvPr>
          <p:cNvPicPr>
            <a:picLocks noGrp="1" noChangeAspect="1"/>
          </p:cNvPicPr>
          <p:nvPr>
            <p:ph sz="half" idx="1"/>
          </p:nvPr>
        </p:nvPicPr>
        <p:blipFill>
          <a:blip r:embed="rId2"/>
          <a:stretch>
            <a:fillRect/>
          </a:stretch>
        </p:blipFill>
        <p:spPr>
          <a:xfrm>
            <a:off x="838200" y="2248787"/>
            <a:ext cx="5181600" cy="3505014"/>
          </a:xfrm>
        </p:spPr>
      </p:pic>
      <p:pic>
        <p:nvPicPr>
          <p:cNvPr id="11" name="Content Placeholder 10">
            <a:extLst>
              <a:ext uri="{FF2B5EF4-FFF2-40B4-BE49-F238E27FC236}">
                <a16:creationId xmlns:a16="http://schemas.microsoft.com/office/drawing/2014/main" id="{AF309D5B-D584-1134-C225-34B85DACD3B4}"/>
              </a:ext>
            </a:extLst>
          </p:cNvPr>
          <p:cNvPicPr>
            <a:picLocks noGrp="1" noChangeAspect="1"/>
          </p:cNvPicPr>
          <p:nvPr>
            <p:ph sz="half" idx="2"/>
          </p:nvPr>
        </p:nvPicPr>
        <p:blipFill>
          <a:blip r:embed="rId3"/>
          <a:stretch>
            <a:fillRect/>
          </a:stretch>
        </p:blipFill>
        <p:spPr>
          <a:xfrm>
            <a:off x="6172200" y="2239297"/>
            <a:ext cx="5181600" cy="3523993"/>
          </a:xfrm>
        </p:spPr>
      </p:pic>
      <p:sp>
        <p:nvSpPr>
          <p:cNvPr id="7" name="Slide Number Placeholder 6">
            <a:extLst>
              <a:ext uri="{FF2B5EF4-FFF2-40B4-BE49-F238E27FC236}">
                <a16:creationId xmlns:a16="http://schemas.microsoft.com/office/drawing/2014/main" id="{70B09494-D54C-1265-BD96-0A59BF1D9E94}"/>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32</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id="{0D5A7F58-ABC3-BEE6-EF10-245098EE2B2E}"/>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
        <p:nvSpPr>
          <p:cNvPr id="4" name="Date Placeholder 4">
            <a:extLst>
              <a:ext uri="{FF2B5EF4-FFF2-40B4-BE49-F238E27FC236}">
                <a16:creationId xmlns:a16="http://schemas.microsoft.com/office/drawing/2014/main" id="{8C7772E1-57AB-7989-B274-BE1760C42B3E}"/>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1686999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9BC31-A922-3B55-1762-5493B3172E4E}"/>
              </a:ext>
            </a:extLst>
          </p:cNvPr>
          <p:cNvSpPr>
            <a:spLocks noGrp="1"/>
          </p:cNvSpPr>
          <p:nvPr>
            <p:ph type="title"/>
          </p:nvPr>
        </p:nvSpPr>
        <p:spPr/>
        <p:txBody>
          <a:bodyPr/>
          <a:lstStyle/>
          <a:p>
            <a:r>
              <a:rPr lang="en-GB" dirty="0"/>
              <a:t>Food Foundation: Food Insecurity Tracker </a:t>
            </a:r>
            <a:br>
              <a:rPr lang="en-GB" dirty="0"/>
            </a:br>
            <a:r>
              <a:rPr lang="en-GB" dirty="0"/>
              <a:t>Survey 10, April 2022</a:t>
            </a:r>
          </a:p>
        </p:txBody>
      </p:sp>
      <p:pic>
        <p:nvPicPr>
          <p:cNvPr id="9" name="Content Placeholder 8">
            <a:extLst>
              <a:ext uri="{FF2B5EF4-FFF2-40B4-BE49-F238E27FC236}">
                <a16:creationId xmlns:a16="http://schemas.microsoft.com/office/drawing/2014/main" id="{74309E83-5BE1-F19D-FD4E-0647D7880F5F}"/>
              </a:ext>
            </a:extLst>
          </p:cNvPr>
          <p:cNvPicPr>
            <a:picLocks noGrp="1" noChangeAspect="1"/>
          </p:cNvPicPr>
          <p:nvPr>
            <p:ph sz="half" idx="1"/>
          </p:nvPr>
        </p:nvPicPr>
        <p:blipFill>
          <a:blip r:embed="rId2"/>
          <a:stretch>
            <a:fillRect/>
          </a:stretch>
        </p:blipFill>
        <p:spPr>
          <a:xfrm>
            <a:off x="838200" y="2248880"/>
            <a:ext cx="5181600" cy="3504828"/>
          </a:xfrm>
        </p:spPr>
      </p:pic>
      <p:pic>
        <p:nvPicPr>
          <p:cNvPr id="11" name="Content Placeholder 10">
            <a:extLst>
              <a:ext uri="{FF2B5EF4-FFF2-40B4-BE49-F238E27FC236}">
                <a16:creationId xmlns:a16="http://schemas.microsoft.com/office/drawing/2014/main" id="{D96BCDFF-BD0F-B185-AB17-E6E830BDF9C8}"/>
              </a:ext>
            </a:extLst>
          </p:cNvPr>
          <p:cNvPicPr>
            <a:picLocks noGrp="1" noChangeAspect="1"/>
          </p:cNvPicPr>
          <p:nvPr>
            <p:ph sz="half" idx="2"/>
          </p:nvPr>
        </p:nvPicPr>
        <p:blipFill>
          <a:blip r:embed="rId3"/>
          <a:stretch>
            <a:fillRect/>
          </a:stretch>
        </p:blipFill>
        <p:spPr>
          <a:xfrm>
            <a:off x="6172200" y="2252031"/>
            <a:ext cx="5181600" cy="3498525"/>
          </a:xfrm>
        </p:spPr>
      </p:pic>
      <p:sp>
        <p:nvSpPr>
          <p:cNvPr id="5" name="Date Placeholder 4">
            <a:extLst>
              <a:ext uri="{FF2B5EF4-FFF2-40B4-BE49-F238E27FC236}">
                <a16:creationId xmlns:a16="http://schemas.microsoft.com/office/drawing/2014/main" id="{1E8C1FFE-1D64-55F6-0BEC-B9425DB7EA1E}"/>
              </a:ext>
            </a:extLst>
          </p:cNvPr>
          <p:cNvSpPr>
            <a:spLocks noGrp="1"/>
          </p:cNvSpPr>
          <p:nvPr>
            <p:ph type="dt" sz="half" idx="10"/>
          </p:nvPr>
        </p:nvSpPr>
        <p:spPr/>
        <p:txBody>
          <a:bodyPr/>
          <a:lstStyle/>
          <a:p>
            <a:pPr>
              <a:defRPr/>
            </a:pPr>
            <a:r>
              <a:rPr lang="en-US" dirty="0">
                <a:solidFill>
                  <a:prstClr val="black">
                    <a:tint val="75000"/>
                  </a:prstClr>
                </a:solidFill>
              </a:rPr>
              <a:t>September 2022</a:t>
            </a:r>
          </a:p>
        </p:txBody>
      </p:sp>
      <p:sp>
        <p:nvSpPr>
          <p:cNvPr id="7" name="Slide Number Placeholder 6">
            <a:extLst>
              <a:ext uri="{FF2B5EF4-FFF2-40B4-BE49-F238E27FC236}">
                <a16:creationId xmlns:a16="http://schemas.microsoft.com/office/drawing/2014/main" id="{7518928A-C926-6320-B7D1-64C7BF0F5BF9}"/>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33</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id="{595E4D09-4372-75A8-2224-B02C7BEDD712}"/>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Tree>
    <p:extLst>
      <p:ext uri="{BB962C8B-B14F-4D97-AF65-F5344CB8AC3E}">
        <p14:creationId xmlns:p14="http://schemas.microsoft.com/office/powerpoint/2010/main" val="1146971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70E1CA-C2D3-0CB7-799B-2120CC71E31E}"/>
              </a:ext>
            </a:extLst>
          </p:cNvPr>
          <p:cNvSpPr>
            <a:spLocks noGrp="1"/>
          </p:cNvSpPr>
          <p:nvPr>
            <p:ph type="title"/>
          </p:nvPr>
        </p:nvSpPr>
        <p:spPr/>
        <p:txBody>
          <a:bodyPr/>
          <a:lstStyle/>
          <a:p>
            <a:r>
              <a:rPr lang="en-GB" dirty="0"/>
              <a:t>Food Foundation: 4 Point Plan</a:t>
            </a:r>
          </a:p>
        </p:txBody>
      </p:sp>
      <p:sp>
        <p:nvSpPr>
          <p:cNvPr id="5" name="Date Placeholder 4">
            <a:extLst>
              <a:ext uri="{FF2B5EF4-FFF2-40B4-BE49-F238E27FC236}">
                <a16:creationId xmlns:a16="http://schemas.microsoft.com/office/drawing/2014/main" id="{567A8C53-0794-CCA9-1FBC-01CEB23CB3FC}"/>
              </a:ext>
            </a:extLst>
          </p:cNvPr>
          <p:cNvSpPr>
            <a:spLocks noGrp="1"/>
          </p:cNvSpPr>
          <p:nvPr>
            <p:ph type="dt" sz="half" idx="10"/>
          </p:nvPr>
        </p:nvSpPr>
        <p:spPr/>
        <p:txBody>
          <a:bodyPr/>
          <a:lstStyle/>
          <a:p>
            <a:pPr>
              <a:defRPr/>
            </a:pPr>
            <a:r>
              <a:rPr lang="en-US" dirty="0">
                <a:solidFill>
                  <a:prstClr val="black">
                    <a:tint val="75000"/>
                  </a:prstClr>
                </a:solidFill>
              </a:rPr>
              <a:t>September 2022</a:t>
            </a:r>
          </a:p>
        </p:txBody>
      </p:sp>
      <p:sp>
        <p:nvSpPr>
          <p:cNvPr id="7" name="Slide Number Placeholder 6">
            <a:extLst>
              <a:ext uri="{FF2B5EF4-FFF2-40B4-BE49-F238E27FC236}">
                <a16:creationId xmlns:a16="http://schemas.microsoft.com/office/drawing/2014/main" id="{A4FBC787-8D40-E8D5-5883-F1FEF7324533}"/>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34</a:t>
            </a:fld>
            <a:endParaRPr lang="en-US" dirty="0">
              <a:solidFill>
                <a:prstClr val="black">
                  <a:tint val="75000"/>
                </a:prstClr>
              </a:solidFill>
            </a:endParaRPr>
          </a:p>
        </p:txBody>
      </p:sp>
      <p:pic>
        <p:nvPicPr>
          <p:cNvPr id="11" name="Content Placeholder 10">
            <a:extLst>
              <a:ext uri="{FF2B5EF4-FFF2-40B4-BE49-F238E27FC236}">
                <a16:creationId xmlns:a16="http://schemas.microsoft.com/office/drawing/2014/main" id="{32403226-6F8B-D0C0-9C60-26BCDF439EF8}"/>
              </a:ext>
            </a:extLst>
          </p:cNvPr>
          <p:cNvPicPr>
            <a:picLocks noGrp="1" noChangeAspect="1"/>
          </p:cNvPicPr>
          <p:nvPr>
            <p:ph idx="1"/>
          </p:nvPr>
        </p:nvPicPr>
        <p:blipFill>
          <a:blip r:embed="rId2"/>
          <a:stretch>
            <a:fillRect/>
          </a:stretch>
        </p:blipFill>
        <p:spPr>
          <a:xfrm>
            <a:off x="2543908" y="1500554"/>
            <a:ext cx="7116706" cy="4672583"/>
          </a:xfrm>
        </p:spPr>
      </p:pic>
      <p:sp>
        <p:nvSpPr>
          <p:cNvPr id="2" name="Footer Placeholder 4">
            <a:extLst>
              <a:ext uri="{FF2B5EF4-FFF2-40B4-BE49-F238E27FC236}">
                <a16:creationId xmlns:a16="http://schemas.microsoft.com/office/drawing/2014/main" id="{8C224F06-5CA5-08D3-BC3E-A89822477D04}"/>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Tree>
    <p:extLst>
      <p:ext uri="{BB962C8B-B14F-4D97-AF65-F5344CB8AC3E}">
        <p14:creationId xmlns:p14="http://schemas.microsoft.com/office/powerpoint/2010/main" val="512819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8E1E-818A-00CF-8BC7-9B5AF3B52B63}"/>
              </a:ext>
            </a:extLst>
          </p:cNvPr>
          <p:cNvSpPr>
            <a:spLocks noGrp="1"/>
          </p:cNvSpPr>
          <p:nvPr>
            <p:ph type="title"/>
          </p:nvPr>
        </p:nvSpPr>
        <p:spPr/>
        <p:txBody>
          <a:bodyPr/>
          <a:lstStyle/>
          <a:p>
            <a:r>
              <a:rPr lang="en-GB" dirty="0"/>
              <a:t>State of Hunger Report, 2018</a:t>
            </a:r>
            <a:br>
              <a:rPr lang="en-GB" dirty="0"/>
            </a:br>
            <a:endParaRPr lang="en-GB" dirty="0"/>
          </a:p>
        </p:txBody>
      </p:sp>
      <p:sp>
        <p:nvSpPr>
          <p:cNvPr id="3" name="Date Placeholder 2">
            <a:extLst>
              <a:ext uri="{FF2B5EF4-FFF2-40B4-BE49-F238E27FC236}">
                <a16:creationId xmlns:a16="http://schemas.microsoft.com/office/drawing/2014/main" id="{6BD6FBE4-6A7F-AB5D-3C73-C365EDA354DC}"/>
              </a:ext>
            </a:extLst>
          </p:cNvPr>
          <p:cNvSpPr>
            <a:spLocks noGrp="1"/>
          </p:cNvSpPr>
          <p:nvPr>
            <p:ph type="dt" sz="half" idx="10"/>
          </p:nvPr>
        </p:nvSpPr>
        <p:spPr/>
        <p:txBody>
          <a:bodyPr/>
          <a:lstStyle/>
          <a:p>
            <a:pPr>
              <a:defRPr/>
            </a:pPr>
            <a:r>
              <a:rPr lang="en-US" dirty="0">
                <a:solidFill>
                  <a:prstClr val="black">
                    <a:tint val="75000"/>
                  </a:prstClr>
                </a:solidFill>
              </a:rPr>
              <a:t>September 2022</a:t>
            </a:r>
          </a:p>
        </p:txBody>
      </p:sp>
      <p:sp>
        <p:nvSpPr>
          <p:cNvPr id="5" name="Slide Number Placeholder 4">
            <a:extLst>
              <a:ext uri="{FF2B5EF4-FFF2-40B4-BE49-F238E27FC236}">
                <a16:creationId xmlns:a16="http://schemas.microsoft.com/office/drawing/2014/main" id="{D06EDDCF-241B-548B-7D8F-EB51FCB2A38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35</a:t>
            </a:fld>
            <a:endParaRPr lang="en-US" dirty="0">
              <a:solidFill>
                <a:prstClr val="black">
                  <a:tint val="75000"/>
                </a:prstClr>
              </a:solidFill>
            </a:endParaRPr>
          </a:p>
        </p:txBody>
      </p:sp>
      <p:pic>
        <p:nvPicPr>
          <p:cNvPr id="10" name="Content Placeholder 9">
            <a:extLst>
              <a:ext uri="{FF2B5EF4-FFF2-40B4-BE49-F238E27FC236}">
                <a16:creationId xmlns:a16="http://schemas.microsoft.com/office/drawing/2014/main" id="{F12498EF-8510-0A08-64D7-DFE832FEE153}"/>
              </a:ext>
            </a:extLst>
          </p:cNvPr>
          <p:cNvPicPr>
            <a:picLocks noGrp="1" noChangeAspect="1"/>
          </p:cNvPicPr>
          <p:nvPr>
            <p:ph idx="1"/>
          </p:nvPr>
        </p:nvPicPr>
        <p:blipFill>
          <a:blip r:embed="rId3"/>
          <a:stretch>
            <a:fillRect/>
          </a:stretch>
        </p:blipFill>
        <p:spPr>
          <a:xfrm>
            <a:off x="1770185" y="1219200"/>
            <a:ext cx="8663353" cy="5027930"/>
          </a:xfrm>
        </p:spPr>
      </p:pic>
      <p:sp>
        <p:nvSpPr>
          <p:cNvPr id="11" name="Footer Placeholder 4">
            <a:extLst>
              <a:ext uri="{FF2B5EF4-FFF2-40B4-BE49-F238E27FC236}">
                <a16:creationId xmlns:a16="http://schemas.microsoft.com/office/drawing/2014/main" id="{67AF6DF0-0569-FA30-A9A7-D7B4399C46D9}"/>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Tree>
    <p:extLst>
      <p:ext uri="{BB962C8B-B14F-4D97-AF65-F5344CB8AC3E}">
        <p14:creationId xmlns:p14="http://schemas.microsoft.com/office/powerpoint/2010/main" val="416522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ADB4B5-2C01-61FA-052E-820231FB5F3F}"/>
              </a:ext>
            </a:extLst>
          </p:cNvPr>
          <p:cNvSpPr>
            <a:spLocks noGrp="1"/>
          </p:cNvSpPr>
          <p:nvPr>
            <p:ph type="title"/>
          </p:nvPr>
        </p:nvSpPr>
        <p:spPr/>
        <p:txBody>
          <a:bodyPr/>
          <a:lstStyle/>
          <a:p>
            <a:r>
              <a:rPr lang="en-GB" dirty="0"/>
              <a:t>Measurement in York &amp; North Yorkshire</a:t>
            </a:r>
            <a:br>
              <a:rPr lang="en-GB" dirty="0"/>
            </a:br>
            <a:r>
              <a:rPr lang="en-GB" dirty="0"/>
              <a:t>‘Hungry’, ‘Struggle’ and Worry’</a:t>
            </a:r>
          </a:p>
        </p:txBody>
      </p:sp>
      <p:sp>
        <p:nvSpPr>
          <p:cNvPr id="8" name="Text Placeholder 7">
            <a:extLst>
              <a:ext uri="{FF2B5EF4-FFF2-40B4-BE49-F238E27FC236}">
                <a16:creationId xmlns:a16="http://schemas.microsoft.com/office/drawing/2014/main" id="{B71A221B-05AA-4BD8-79C6-0C6F27F3D9D5}"/>
              </a:ext>
            </a:extLst>
          </p:cNvPr>
          <p:cNvSpPr>
            <a:spLocks noGrp="1"/>
          </p:cNvSpPr>
          <p:nvPr>
            <p:ph type="body" idx="1"/>
          </p:nvPr>
        </p:nvSpPr>
        <p:spPr>
          <a:xfrm>
            <a:off x="839788" y="1681163"/>
            <a:ext cx="4072181" cy="823912"/>
          </a:xfrm>
        </p:spPr>
        <p:txBody>
          <a:bodyPr/>
          <a:lstStyle/>
          <a:p>
            <a:r>
              <a:rPr lang="en-GB" dirty="0"/>
              <a:t>Data Dashboard developments</a:t>
            </a:r>
          </a:p>
        </p:txBody>
      </p:sp>
      <p:sp>
        <p:nvSpPr>
          <p:cNvPr id="9" name="Content Placeholder 8">
            <a:extLst>
              <a:ext uri="{FF2B5EF4-FFF2-40B4-BE49-F238E27FC236}">
                <a16:creationId xmlns:a16="http://schemas.microsoft.com/office/drawing/2014/main" id="{C7CAE401-970E-6898-E6C8-EB517E1E0D46}"/>
              </a:ext>
            </a:extLst>
          </p:cNvPr>
          <p:cNvSpPr>
            <a:spLocks noGrp="1"/>
          </p:cNvSpPr>
          <p:nvPr>
            <p:ph sz="half" idx="2"/>
          </p:nvPr>
        </p:nvSpPr>
        <p:spPr>
          <a:xfrm>
            <a:off x="839789" y="2505075"/>
            <a:ext cx="3650150" cy="3684588"/>
          </a:xfrm>
        </p:spPr>
        <p:txBody>
          <a:bodyPr/>
          <a:lstStyle/>
          <a:p>
            <a:r>
              <a:rPr lang="en-GB" dirty="0"/>
              <a:t>Access to new data thanks to Dr Megan Blake, Sheffield University - Adult Food insecurity at Local Authority Scale based on Food Foundation data January 2021</a:t>
            </a:r>
          </a:p>
          <a:p>
            <a:endParaRPr lang="en-GB" dirty="0"/>
          </a:p>
        </p:txBody>
      </p:sp>
      <p:graphicFrame>
        <p:nvGraphicFramePr>
          <p:cNvPr id="12" name="Content Placeholder 11">
            <a:extLst>
              <a:ext uri="{FF2B5EF4-FFF2-40B4-BE49-F238E27FC236}">
                <a16:creationId xmlns:a16="http://schemas.microsoft.com/office/drawing/2014/main" id="{A09F808C-462D-52B7-3E47-7DF3D8CB674A}"/>
              </a:ext>
            </a:extLst>
          </p:cNvPr>
          <p:cNvGraphicFramePr>
            <a:graphicFrameLocks noGrp="1"/>
          </p:cNvGraphicFramePr>
          <p:nvPr>
            <p:ph sz="quarter" idx="4"/>
            <p:extLst>
              <p:ext uri="{D42A27DB-BD31-4B8C-83A1-F6EECF244321}">
                <p14:modId xmlns:p14="http://schemas.microsoft.com/office/powerpoint/2010/main" val="810623574"/>
              </p:ext>
            </p:extLst>
          </p:nvPr>
        </p:nvGraphicFramePr>
        <p:xfrm>
          <a:off x="5087816" y="1857376"/>
          <a:ext cx="5873263" cy="4156560"/>
        </p:xfrm>
        <a:graphic>
          <a:graphicData uri="http://schemas.openxmlformats.org/drawingml/2006/table">
            <a:tbl>
              <a:tblPr firstRow="1" firstCol="1" bandRow="1">
                <a:tableStyleId>{5C22544A-7EE6-4342-B048-85BDC9FD1C3A}</a:tableStyleId>
              </a:tblPr>
              <a:tblGrid>
                <a:gridCol w="1971241">
                  <a:extLst>
                    <a:ext uri="{9D8B030D-6E8A-4147-A177-3AD203B41FA5}">
                      <a16:colId xmlns:a16="http://schemas.microsoft.com/office/drawing/2014/main" val="4281900790"/>
                    </a:ext>
                  </a:extLst>
                </a:gridCol>
                <a:gridCol w="1300674">
                  <a:extLst>
                    <a:ext uri="{9D8B030D-6E8A-4147-A177-3AD203B41FA5}">
                      <a16:colId xmlns:a16="http://schemas.microsoft.com/office/drawing/2014/main" val="1136446929"/>
                    </a:ext>
                  </a:extLst>
                </a:gridCol>
                <a:gridCol w="1300674">
                  <a:extLst>
                    <a:ext uri="{9D8B030D-6E8A-4147-A177-3AD203B41FA5}">
                      <a16:colId xmlns:a16="http://schemas.microsoft.com/office/drawing/2014/main" val="2559846555"/>
                    </a:ext>
                  </a:extLst>
                </a:gridCol>
                <a:gridCol w="1300674">
                  <a:extLst>
                    <a:ext uri="{9D8B030D-6E8A-4147-A177-3AD203B41FA5}">
                      <a16:colId xmlns:a16="http://schemas.microsoft.com/office/drawing/2014/main" val="1631872399"/>
                    </a:ext>
                  </a:extLst>
                </a:gridCol>
              </a:tblGrid>
              <a:tr h="593794">
                <a:tc>
                  <a:txBody>
                    <a:bodyPr/>
                    <a:lstStyle/>
                    <a:p>
                      <a:r>
                        <a:rPr lang="en-GB" sz="1800" dirty="0">
                          <a:effectLst/>
                        </a:rPr>
                        <a:t> </a:t>
                      </a:r>
                      <a:endParaRPr lang="en-GB" sz="1800" dirty="0">
                        <a:effectLst/>
                        <a:latin typeface="Calibri" panose="020F0502020204030204" pitchFamily="34" charset="0"/>
                        <a:ea typeface="Calibri" panose="020F0502020204030204" pitchFamily="34" charset="0"/>
                      </a:endParaRPr>
                    </a:p>
                  </a:txBody>
                  <a:tcPr marL="68580" marR="68580" marT="0" marB="0" anchor="b"/>
                </a:tc>
                <a:tc>
                  <a:txBody>
                    <a:bodyPr/>
                    <a:lstStyle/>
                    <a:p>
                      <a:r>
                        <a:rPr lang="en-GB" sz="1800" dirty="0">
                          <a:effectLst/>
                        </a:rPr>
                        <a:t>Hungry</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800" dirty="0">
                          <a:effectLst/>
                        </a:rPr>
                        <a:t>Struggle</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800" dirty="0">
                          <a:effectLst/>
                        </a:rPr>
                        <a:t>Worried</a:t>
                      </a:r>
                      <a:endParaRPr lang="en-GB"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43308441"/>
                  </a:ext>
                </a:extLst>
              </a:tr>
              <a:tr h="408233">
                <a:tc>
                  <a:txBody>
                    <a:bodyPr/>
                    <a:lstStyle/>
                    <a:p>
                      <a:r>
                        <a:rPr lang="en-GB" sz="1800" dirty="0">
                          <a:effectLst/>
                        </a:rPr>
                        <a:t>Selby</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7.84</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14.77</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7.85</a:t>
                      </a:r>
                      <a:endParaRPr lang="en-GB"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7705736"/>
                  </a:ext>
                </a:extLst>
              </a:tr>
              <a:tr h="408233">
                <a:tc>
                  <a:txBody>
                    <a:bodyPr/>
                    <a:lstStyle/>
                    <a:p>
                      <a:r>
                        <a:rPr lang="en-GB" sz="1800" dirty="0">
                          <a:effectLst/>
                        </a:rPr>
                        <a:t>Craven</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6.07</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10.08</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7.27</a:t>
                      </a:r>
                      <a:endParaRPr lang="en-GB"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35671783"/>
                  </a:ext>
                </a:extLst>
              </a:tr>
              <a:tr h="593794">
                <a:tc>
                  <a:txBody>
                    <a:bodyPr/>
                    <a:lstStyle/>
                    <a:p>
                      <a:r>
                        <a:rPr lang="en-GB" sz="1800" dirty="0">
                          <a:effectLst/>
                        </a:rPr>
                        <a:t>Scarborough</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5.64</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11.36</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9.44</a:t>
                      </a:r>
                      <a:endParaRPr lang="en-GB"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866076425"/>
                  </a:ext>
                </a:extLst>
              </a:tr>
              <a:tr h="593794">
                <a:tc>
                  <a:txBody>
                    <a:bodyPr/>
                    <a:lstStyle/>
                    <a:p>
                      <a:r>
                        <a:rPr lang="en-GB" sz="1800" dirty="0">
                          <a:effectLst/>
                        </a:rPr>
                        <a:t>Richmondshire</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4.7</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9.87</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8.19</a:t>
                      </a:r>
                      <a:endParaRPr lang="en-GB"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2949075"/>
                  </a:ext>
                </a:extLst>
              </a:tr>
              <a:tr h="389678">
                <a:tc>
                  <a:txBody>
                    <a:bodyPr/>
                    <a:lstStyle/>
                    <a:p>
                      <a:r>
                        <a:rPr lang="en-GB" sz="1800" dirty="0">
                          <a:effectLst/>
                        </a:rPr>
                        <a:t>Ryedale</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4.29</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9.71</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8.17</a:t>
                      </a:r>
                      <a:endParaRPr lang="en-GB"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56456551"/>
                  </a:ext>
                </a:extLst>
              </a:tr>
              <a:tr h="389678">
                <a:tc>
                  <a:txBody>
                    <a:bodyPr/>
                    <a:lstStyle/>
                    <a:p>
                      <a:r>
                        <a:rPr lang="en-GB" sz="1800" dirty="0">
                          <a:effectLst/>
                        </a:rPr>
                        <a:t>Hambleton</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4.21</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9.32</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7.83</a:t>
                      </a:r>
                      <a:endParaRPr lang="en-GB"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101011167"/>
                  </a:ext>
                </a:extLst>
              </a:tr>
              <a:tr h="389678">
                <a:tc>
                  <a:txBody>
                    <a:bodyPr/>
                    <a:lstStyle/>
                    <a:p>
                      <a:r>
                        <a:rPr lang="en-GB" sz="1800" dirty="0">
                          <a:effectLst/>
                        </a:rPr>
                        <a:t>Harrogate</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3.3</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8.59</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7.62</a:t>
                      </a:r>
                      <a:endParaRPr lang="en-GB"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530928441"/>
                  </a:ext>
                </a:extLst>
              </a:tr>
              <a:tr h="389678">
                <a:tc>
                  <a:txBody>
                    <a:bodyPr/>
                    <a:lstStyle/>
                    <a:p>
                      <a:r>
                        <a:rPr lang="en-GB" sz="1800" dirty="0">
                          <a:effectLst/>
                        </a:rPr>
                        <a:t>York</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2.81</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7.54</a:t>
                      </a:r>
                      <a:endParaRPr lang="en-GB"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800" dirty="0">
                          <a:effectLst/>
                        </a:rPr>
                        <a:t>9.5</a:t>
                      </a:r>
                      <a:endParaRPr lang="en-GB"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511578085"/>
                  </a:ext>
                </a:extLst>
              </a:tr>
            </a:tbl>
          </a:graphicData>
        </a:graphic>
      </p:graphicFrame>
      <p:sp>
        <p:nvSpPr>
          <p:cNvPr id="4" name="Footer Placeholder 3">
            <a:extLst>
              <a:ext uri="{FF2B5EF4-FFF2-40B4-BE49-F238E27FC236}">
                <a16:creationId xmlns:a16="http://schemas.microsoft.com/office/drawing/2014/main" id="{78C411B4-1169-A4F8-D2E8-56DE0319F65E}"/>
              </a:ext>
            </a:extLst>
          </p:cNvPr>
          <p:cNvSpPr>
            <a:spLocks noGrp="1"/>
          </p:cNvSpPr>
          <p:nvPr>
            <p:ph type="ftr" sz="quarter" idx="11"/>
          </p:nvPr>
        </p:nvSpPr>
        <p:spPr/>
        <p:txBody>
          <a:body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9106AEFD-FBD8-0A80-DFD0-BFEE9059DE4E}"/>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36</a:t>
            </a:fld>
            <a:endParaRPr lang="en-US" dirty="0">
              <a:solidFill>
                <a:prstClr val="black">
                  <a:tint val="75000"/>
                </a:prstClr>
              </a:solidFill>
            </a:endParaRPr>
          </a:p>
        </p:txBody>
      </p:sp>
      <p:sp>
        <p:nvSpPr>
          <p:cNvPr id="15" name="Date Placeholder 2">
            <a:extLst>
              <a:ext uri="{FF2B5EF4-FFF2-40B4-BE49-F238E27FC236}">
                <a16:creationId xmlns:a16="http://schemas.microsoft.com/office/drawing/2014/main" id="{EA235024-E394-D217-3C71-A65D708809BB}"/>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Tree>
    <p:extLst>
      <p:ext uri="{BB962C8B-B14F-4D97-AF65-F5344CB8AC3E}">
        <p14:creationId xmlns:p14="http://schemas.microsoft.com/office/powerpoint/2010/main" val="1539019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32F5D06-717A-4796-1E5B-A27FDF0DCE32}"/>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37</a:t>
            </a:fld>
            <a:endParaRPr lang="en-US" dirty="0">
              <a:solidFill>
                <a:prstClr val="black">
                  <a:tint val="75000"/>
                </a:prstClr>
              </a:solidFill>
            </a:endParaRPr>
          </a:p>
        </p:txBody>
      </p:sp>
      <p:pic>
        <p:nvPicPr>
          <p:cNvPr id="11" name="Picture 10">
            <a:extLst>
              <a:ext uri="{FF2B5EF4-FFF2-40B4-BE49-F238E27FC236}">
                <a16:creationId xmlns:a16="http://schemas.microsoft.com/office/drawing/2014/main" id="{25139833-46A1-2537-80D8-71369B2CFD7C}"/>
              </a:ext>
            </a:extLst>
          </p:cNvPr>
          <p:cNvPicPr>
            <a:picLocks noChangeAspect="1"/>
          </p:cNvPicPr>
          <p:nvPr/>
        </p:nvPicPr>
        <p:blipFill>
          <a:blip r:embed="rId2"/>
          <a:stretch>
            <a:fillRect/>
          </a:stretch>
        </p:blipFill>
        <p:spPr>
          <a:xfrm>
            <a:off x="1266151" y="1738076"/>
            <a:ext cx="9659698" cy="3381847"/>
          </a:xfrm>
          <a:prstGeom prst="rect">
            <a:avLst/>
          </a:prstGeom>
        </p:spPr>
        <p:style>
          <a:lnRef idx="2">
            <a:schemeClr val="accent2"/>
          </a:lnRef>
          <a:fillRef idx="1">
            <a:schemeClr val="lt1"/>
          </a:fillRef>
          <a:effectRef idx="0">
            <a:schemeClr val="accent2"/>
          </a:effectRef>
          <a:fontRef idx="minor">
            <a:schemeClr val="dk1"/>
          </a:fontRef>
        </p:style>
      </p:pic>
      <p:sp>
        <p:nvSpPr>
          <p:cNvPr id="12" name="TextBox 11">
            <a:extLst>
              <a:ext uri="{FF2B5EF4-FFF2-40B4-BE49-F238E27FC236}">
                <a16:creationId xmlns:a16="http://schemas.microsoft.com/office/drawing/2014/main" id="{6565BC6A-5B1F-64B6-A343-40A94BE704A9}"/>
              </a:ext>
            </a:extLst>
          </p:cNvPr>
          <p:cNvSpPr txBox="1"/>
          <p:nvPr/>
        </p:nvSpPr>
        <p:spPr>
          <a:xfrm>
            <a:off x="1105787" y="574158"/>
            <a:ext cx="7504814" cy="369332"/>
          </a:xfrm>
          <a:prstGeom prst="rect">
            <a:avLst/>
          </a:prstGeom>
          <a:noFill/>
        </p:spPr>
        <p:txBody>
          <a:bodyPr wrap="square" rtlCol="0">
            <a:spAutoFit/>
          </a:bodyPr>
          <a:lstStyle/>
          <a:p>
            <a:r>
              <a:rPr lang="en-GB" b="1" dirty="0"/>
              <a:t>NYCC Management Board, May 2022 - CONFIDENTIAL</a:t>
            </a:r>
          </a:p>
        </p:txBody>
      </p:sp>
      <p:sp>
        <p:nvSpPr>
          <p:cNvPr id="13" name="Date Placeholder 2">
            <a:extLst>
              <a:ext uri="{FF2B5EF4-FFF2-40B4-BE49-F238E27FC236}">
                <a16:creationId xmlns:a16="http://schemas.microsoft.com/office/drawing/2014/main" id="{FC00B2C3-E672-FD9A-32C3-5D665E6CB013}"/>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
        <p:nvSpPr>
          <p:cNvPr id="14" name="Footer Placeholder 4">
            <a:extLst>
              <a:ext uri="{FF2B5EF4-FFF2-40B4-BE49-F238E27FC236}">
                <a16:creationId xmlns:a16="http://schemas.microsoft.com/office/drawing/2014/main" id="{FBAE22BA-3C39-12F4-AAF2-FD5D02BCF7D9}"/>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Tree>
    <p:extLst>
      <p:ext uri="{BB962C8B-B14F-4D97-AF65-F5344CB8AC3E}">
        <p14:creationId xmlns:p14="http://schemas.microsoft.com/office/powerpoint/2010/main" val="724254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62AFE4-1E58-8C97-B32E-07ACCE82B4CF}"/>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38</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E0DC35A9-39DA-93D7-DEB0-BB1172E67C19}"/>
              </a:ext>
            </a:extLst>
          </p:cNvPr>
          <p:cNvPicPr>
            <a:picLocks noChangeAspect="1"/>
          </p:cNvPicPr>
          <p:nvPr/>
        </p:nvPicPr>
        <p:blipFill>
          <a:blip r:embed="rId2"/>
          <a:stretch>
            <a:fillRect/>
          </a:stretch>
        </p:blipFill>
        <p:spPr>
          <a:xfrm>
            <a:off x="2741428" y="782514"/>
            <a:ext cx="7583333" cy="5292971"/>
          </a:xfrm>
          <a:prstGeom prst="rect">
            <a:avLst/>
          </a:prstGeom>
        </p:spPr>
        <p:style>
          <a:lnRef idx="2">
            <a:schemeClr val="accent2"/>
          </a:lnRef>
          <a:fillRef idx="1">
            <a:schemeClr val="lt1"/>
          </a:fillRef>
          <a:effectRef idx="0">
            <a:schemeClr val="accent2"/>
          </a:effectRef>
          <a:fontRef idx="minor">
            <a:schemeClr val="dk1"/>
          </a:fontRef>
        </p:style>
      </p:pic>
      <p:sp>
        <p:nvSpPr>
          <p:cNvPr id="7" name="TextBox 6">
            <a:extLst>
              <a:ext uri="{FF2B5EF4-FFF2-40B4-BE49-F238E27FC236}">
                <a16:creationId xmlns:a16="http://schemas.microsoft.com/office/drawing/2014/main" id="{ED093540-DCBB-BE72-9EFE-46AE0C1FD804}"/>
              </a:ext>
            </a:extLst>
          </p:cNvPr>
          <p:cNvSpPr txBox="1"/>
          <p:nvPr/>
        </p:nvSpPr>
        <p:spPr>
          <a:xfrm>
            <a:off x="563526" y="782514"/>
            <a:ext cx="1956391" cy="1477328"/>
          </a:xfrm>
          <a:prstGeom prst="rect">
            <a:avLst/>
          </a:prstGeom>
          <a:noFill/>
        </p:spPr>
        <p:txBody>
          <a:bodyPr wrap="square" rtlCol="0">
            <a:spAutoFit/>
          </a:bodyPr>
          <a:lstStyle/>
          <a:p>
            <a:r>
              <a:rPr lang="en-GB" b="1" dirty="0"/>
              <a:t>CYC Cost of Living Board Paper, July 2022 - CONFIDENTIAL</a:t>
            </a:r>
          </a:p>
        </p:txBody>
      </p:sp>
      <p:sp>
        <p:nvSpPr>
          <p:cNvPr id="8" name="Date Placeholder 2">
            <a:extLst>
              <a:ext uri="{FF2B5EF4-FFF2-40B4-BE49-F238E27FC236}">
                <a16:creationId xmlns:a16="http://schemas.microsoft.com/office/drawing/2014/main" id="{B3D21CF3-B837-3441-9B69-54ABA2163CF3}"/>
              </a:ext>
            </a:extLst>
          </p:cNvPr>
          <p:cNvSpPr>
            <a:spLocks noGrp="1"/>
          </p:cNvSpPr>
          <p:nvPr>
            <p:ph type="dt" sz="half" idx="10"/>
          </p:nvPr>
        </p:nvSpPr>
        <p:spPr>
          <a:xfrm>
            <a:off x="838200" y="6356350"/>
            <a:ext cx="2743200" cy="365125"/>
          </a:xfrm>
        </p:spPr>
        <p:txBody>
          <a:bodyPr/>
          <a:lstStyle/>
          <a:p>
            <a:pPr>
              <a:defRPr/>
            </a:pPr>
            <a:r>
              <a:rPr lang="en-US" dirty="0">
                <a:solidFill>
                  <a:prstClr val="black">
                    <a:tint val="75000"/>
                  </a:prstClr>
                </a:solidFill>
              </a:rPr>
              <a:t>September 2022</a:t>
            </a:r>
          </a:p>
        </p:txBody>
      </p:sp>
      <p:sp>
        <p:nvSpPr>
          <p:cNvPr id="9" name="Footer Placeholder 4">
            <a:extLst>
              <a:ext uri="{FF2B5EF4-FFF2-40B4-BE49-F238E27FC236}">
                <a16:creationId xmlns:a16="http://schemas.microsoft.com/office/drawing/2014/main" id="{3F861787-2D9B-2622-4441-7B1ED46B9E53}"/>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Tree>
    <p:extLst>
      <p:ext uri="{BB962C8B-B14F-4D97-AF65-F5344CB8AC3E}">
        <p14:creationId xmlns:p14="http://schemas.microsoft.com/office/powerpoint/2010/main" val="2354549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dirty="0"/>
              <a:t>Thank you</a:t>
            </a:r>
          </a:p>
        </p:txBody>
      </p:sp>
      <p:sp>
        <p:nvSpPr>
          <p:cNvPr id="4" name="Date Placeholder 3">
            <a:extLst>
              <a:ext uri="{FF2B5EF4-FFF2-40B4-BE49-F238E27FC236}">
                <a16:creationId xmlns:a16="http://schemas.microsoft.com/office/drawing/2014/main" id="{6F95E0EB-F1F4-436B-A218-93E100A66902}"/>
              </a:ext>
            </a:extLst>
          </p:cNvPr>
          <p:cNvSpPr>
            <a:spLocks noGrp="1"/>
          </p:cNvSpPr>
          <p:nvPr>
            <p:ph type="dt" sz="half" idx="10"/>
          </p:nvPr>
        </p:nvSpPr>
        <p:spPr/>
        <p:txBody>
          <a:bodyPr/>
          <a:lstStyle/>
          <a:p>
            <a:pPr lvl="0"/>
            <a:r>
              <a:rPr lang="en-US" noProof="0" dirty="0"/>
              <a:t>September 2022</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39</a:t>
            </a:fld>
            <a:endParaRPr lang="en-US" noProof="0" dirty="0"/>
          </a:p>
        </p:txBody>
      </p:sp>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a:xfrm>
            <a:off x="6665976" y="1559169"/>
            <a:ext cx="4709160" cy="3744351"/>
          </a:xfrm>
        </p:spPr>
        <p:txBody>
          <a:bodyPr>
            <a:normAutofit/>
          </a:bodyPr>
          <a:lstStyle/>
          <a:p>
            <a:r>
              <a:rPr lang="en-US" sz="3200" dirty="0"/>
              <a:t>Alan Graver, Skyblue Research Ltd</a:t>
            </a:r>
          </a:p>
          <a:p>
            <a:pPr>
              <a:spcBef>
                <a:spcPts val="3000"/>
              </a:spcBef>
            </a:pPr>
            <a:r>
              <a:rPr lang="en-US" sz="3200" dirty="0"/>
              <a:t>alan@skyblue.org.uk</a:t>
            </a:r>
          </a:p>
          <a:p>
            <a:pPr>
              <a:spcBef>
                <a:spcPts val="3000"/>
              </a:spcBef>
            </a:pPr>
            <a:r>
              <a:rPr lang="en-US" sz="3200" dirty="0">
                <a:hlinkClick r:id="rId2"/>
              </a:rPr>
              <a:t>www.skyblue.org.uk</a:t>
            </a:r>
            <a:endParaRPr lang="en-US" sz="3200" dirty="0"/>
          </a:p>
          <a:p>
            <a:pPr>
              <a:spcBef>
                <a:spcPts val="3000"/>
              </a:spcBef>
            </a:pPr>
            <a:r>
              <a:rPr lang="en-US" sz="3200" dirty="0"/>
              <a:t>0794 000 4560</a:t>
            </a:r>
          </a:p>
          <a:p>
            <a:endParaRPr lang="en-US" dirty="0"/>
          </a:p>
        </p:txBody>
      </p:sp>
      <p:sp>
        <p:nvSpPr>
          <p:cNvPr id="7" name="Footer Placeholder 4">
            <a:extLst>
              <a:ext uri="{FF2B5EF4-FFF2-40B4-BE49-F238E27FC236}">
                <a16:creationId xmlns:a16="http://schemas.microsoft.com/office/drawing/2014/main" id="{91EC3AAC-9778-0EAD-F32C-04944240B772}"/>
              </a:ext>
            </a:extLst>
          </p:cNvPr>
          <p:cNvSpPr>
            <a:spLocks noGrp="1"/>
          </p:cNvSpPr>
          <p:nvPr>
            <p:ph type="ftr" sz="quarter" idx="11"/>
          </p:nvPr>
        </p:nvSpPr>
        <p:spPr>
          <a:xfrm>
            <a:off x="5457091" y="5817088"/>
            <a:ext cx="6570785" cy="365125"/>
          </a:xfrm>
        </p:spPr>
        <p:txBody>
          <a:bodyPr/>
          <a:lstStyle/>
          <a:p>
            <a:pPr>
              <a:defRPr/>
            </a:pPr>
            <a:r>
              <a:rPr lang="en-US" dirty="0">
                <a:solidFill>
                  <a:prstClr val="black">
                    <a:tint val="75000"/>
                  </a:prstClr>
                </a:solidFill>
              </a:rPr>
              <a:t>COVID-19 Insights Research Project: ‘Food’ language, definitions and measurement</a:t>
            </a:r>
          </a:p>
        </p:txBody>
      </p:sp>
    </p:spTree>
    <p:extLst>
      <p:ext uri="{BB962C8B-B14F-4D97-AF65-F5344CB8AC3E}">
        <p14:creationId xmlns:p14="http://schemas.microsoft.com/office/powerpoint/2010/main" val="96225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4EC7CFC-6C03-48E7-15C4-D89AFF4526EF}"/>
              </a:ext>
            </a:extLst>
          </p:cNvPr>
          <p:cNvSpPr>
            <a:spLocks noGrp="1"/>
          </p:cNvSpPr>
          <p:nvPr>
            <p:ph type="title"/>
          </p:nvPr>
        </p:nvSpPr>
        <p:spPr>
          <a:xfrm>
            <a:off x="838200" y="180975"/>
            <a:ext cx="10515600" cy="549275"/>
          </a:xfrm>
        </p:spPr>
        <p:txBody>
          <a:bodyPr>
            <a:normAutofit fontScale="90000"/>
          </a:bodyPr>
          <a:lstStyle/>
          <a:p>
            <a:r>
              <a:rPr lang="en-GB" dirty="0"/>
              <a:t>House of Commons, ‘Food Poverty’</a:t>
            </a:r>
          </a:p>
        </p:txBody>
      </p:sp>
      <p:sp>
        <p:nvSpPr>
          <p:cNvPr id="14" name="Content Placeholder 13">
            <a:extLst>
              <a:ext uri="{FF2B5EF4-FFF2-40B4-BE49-F238E27FC236}">
                <a16:creationId xmlns:a16="http://schemas.microsoft.com/office/drawing/2014/main" id="{BB46A6E7-FCE5-655B-802F-7C5662AAB49A}"/>
              </a:ext>
            </a:extLst>
          </p:cNvPr>
          <p:cNvSpPr>
            <a:spLocks noGrp="1"/>
          </p:cNvSpPr>
          <p:nvPr>
            <p:ph sz="half" idx="2"/>
          </p:nvPr>
        </p:nvSpPr>
        <p:spPr>
          <a:xfrm>
            <a:off x="5241851" y="920506"/>
            <a:ext cx="6111949" cy="5256457"/>
          </a:xfrm>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GB" sz="1400" dirty="0"/>
              <a:t>There is no widely accepted definition of ‘food poverty’. However, a household can broadly be defined as experiencing food poverty or ‘household food insecurity’ if they cannot (or are uncertain about whether they can) acquire “an adequate quality or sufficient quantity of food in socially acceptable ways”. </a:t>
            </a:r>
          </a:p>
          <a:p>
            <a:pPr marL="0" indent="0">
              <a:buNone/>
            </a:pPr>
            <a:r>
              <a:rPr lang="en-GB" sz="1400" dirty="0"/>
              <a:t>The increase in the cost of living has increased household food insecurity. </a:t>
            </a:r>
          </a:p>
          <a:p>
            <a:pPr marL="0" indent="0">
              <a:buNone/>
            </a:pPr>
            <a:r>
              <a:rPr lang="en-GB" sz="1400" dirty="0"/>
              <a:t>In June to July 2022, of the 91% of adults in Great Britain who reported an increase in their cost of living, 95% saw the price of their food shopping go up, and 44% had started spending less on essentials including food. </a:t>
            </a:r>
          </a:p>
          <a:p>
            <a:pPr marL="0" indent="0">
              <a:buNone/>
            </a:pPr>
            <a:r>
              <a:rPr lang="en-GB" sz="1400" dirty="0"/>
              <a:t>A YouGov survey by the Food Foundation found that in </a:t>
            </a:r>
            <a:r>
              <a:rPr lang="en-GB" sz="1400" u="sng" dirty="0"/>
              <a:t>April 2022</a:t>
            </a:r>
            <a:r>
              <a:rPr lang="en-GB" sz="1400" dirty="0"/>
              <a:t>, </a:t>
            </a:r>
            <a:r>
              <a:rPr lang="en-GB" sz="1400" b="1" dirty="0"/>
              <a:t>15.5%</a:t>
            </a:r>
            <a:r>
              <a:rPr lang="en-GB" sz="1400" dirty="0"/>
              <a:t> of all UK households were food insecure (ate less or went a day without eating because they couldn’t access or afford food). </a:t>
            </a:r>
          </a:p>
          <a:p>
            <a:pPr marL="0" indent="0">
              <a:buNone/>
            </a:pPr>
            <a:r>
              <a:rPr lang="en-GB" sz="1400" dirty="0"/>
              <a:t>According to the Department for Work and Pensions’ Households Below Average Income survey, in </a:t>
            </a:r>
            <a:r>
              <a:rPr lang="en-GB" sz="1400" u="sng" dirty="0"/>
              <a:t>2020/21</a:t>
            </a:r>
            <a:r>
              <a:rPr lang="en-GB" sz="1400" dirty="0"/>
              <a:t>, </a:t>
            </a:r>
            <a:r>
              <a:rPr lang="en-GB" sz="1400" b="1" dirty="0"/>
              <a:t>4.2 million people (6%) were in food insecure households. </a:t>
            </a:r>
          </a:p>
          <a:p>
            <a:pPr marL="0" indent="0">
              <a:buNone/>
            </a:pPr>
            <a:r>
              <a:rPr lang="en-GB" sz="1400" dirty="0"/>
              <a:t>Among the 10.5 million people in relative poverty, 16% were in food insecure households, including 17% of children. </a:t>
            </a:r>
          </a:p>
          <a:p>
            <a:pPr marL="0" indent="0">
              <a:buNone/>
            </a:pPr>
            <a:r>
              <a:rPr lang="en-GB" sz="1400" dirty="0"/>
              <a:t>People in relative poverty live in a household with income less than 60% of contemporary median income.</a:t>
            </a:r>
          </a:p>
        </p:txBody>
      </p:sp>
      <p:sp>
        <p:nvSpPr>
          <p:cNvPr id="7" name="Date Placeholder 6">
            <a:extLst>
              <a:ext uri="{FF2B5EF4-FFF2-40B4-BE49-F238E27FC236}">
                <a16:creationId xmlns:a16="http://schemas.microsoft.com/office/drawing/2014/main" id="{430F2689-54C3-3265-F193-FA03DDFA4B60}"/>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3A59192F-F00F-867D-3CCE-51DA4DAE6CBD}"/>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89BCEBEA-3AE5-66CA-CB80-17B35F1465F4}"/>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a:t>
            </a:fld>
            <a:endParaRPr lang="en-US" dirty="0">
              <a:solidFill>
                <a:prstClr val="black">
                  <a:tint val="75000"/>
                </a:prstClr>
              </a:solidFill>
            </a:endParaRPr>
          </a:p>
        </p:txBody>
      </p:sp>
      <p:pic>
        <p:nvPicPr>
          <p:cNvPr id="15" name="Content Placeholder 14">
            <a:extLst>
              <a:ext uri="{FF2B5EF4-FFF2-40B4-BE49-F238E27FC236}">
                <a16:creationId xmlns:a16="http://schemas.microsoft.com/office/drawing/2014/main" id="{2B719CE1-A397-E598-A665-24C5F8756BB3}"/>
              </a:ext>
            </a:extLst>
          </p:cNvPr>
          <p:cNvPicPr>
            <a:picLocks noGrp="1" noChangeAspect="1"/>
          </p:cNvPicPr>
          <p:nvPr>
            <p:ph sz="half" idx="1"/>
          </p:nvPr>
        </p:nvPicPr>
        <p:blipFill>
          <a:blip r:embed="rId2"/>
          <a:stretch>
            <a:fillRect/>
          </a:stretch>
        </p:blipFill>
        <p:spPr>
          <a:xfrm>
            <a:off x="1233377" y="920506"/>
            <a:ext cx="3746183" cy="5256457"/>
          </a:xfrm>
          <a:prstGeom prst="rect">
            <a:avLst/>
          </a:prstGeom>
        </p:spPr>
      </p:pic>
    </p:spTree>
    <p:extLst>
      <p:ext uri="{BB962C8B-B14F-4D97-AF65-F5344CB8AC3E}">
        <p14:creationId xmlns:p14="http://schemas.microsoft.com/office/powerpoint/2010/main" val="4158221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58BBFA-FEA9-70F2-6E71-462F57F3D3A8}"/>
              </a:ext>
            </a:extLst>
          </p:cNvPr>
          <p:cNvSpPr>
            <a:spLocks noGrp="1"/>
          </p:cNvSpPr>
          <p:nvPr>
            <p:ph type="title"/>
          </p:nvPr>
        </p:nvSpPr>
        <p:spPr>
          <a:xfrm>
            <a:off x="633456" y="486184"/>
            <a:ext cx="5397237" cy="1325563"/>
          </a:xfrm>
        </p:spPr>
        <p:txBody>
          <a:bodyPr vert="horz" lIns="91440" tIns="45720" rIns="91440" bIns="45720" rtlCol="0" anchor="ctr">
            <a:normAutofit/>
          </a:bodyPr>
          <a:lstStyle/>
          <a:p>
            <a:r>
              <a:rPr lang="en-US" kern="1200">
                <a:solidFill>
                  <a:schemeClr val="tx1"/>
                </a:solidFill>
                <a:latin typeface="+mj-lt"/>
                <a:ea typeface="+mj-ea"/>
                <a:cs typeface="+mj-cs"/>
              </a:rPr>
              <a:t>What is food poverty?</a:t>
            </a:r>
          </a:p>
        </p:txBody>
      </p:sp>
      <p:sp>
        <p:nvSpPr>
          <p:cNvPr id="3" name="Content Placeholder 2">
            <a:extLst>
              <a:ext uri="{FF2B5EF4-FFF2-40B4-BE49-F238E27FC236}">
                <a16:creationId xmlns:a16="http://schemas.microsoft.com/office/drawing/2014/main" id="{F0A34D14-B19F-7224-8BE0-3690922BB002}"/>
              </a:ext>
            </a:extLst>
          </p:cNvPr>
          <p:cNvSpPr>
            <a:spLocks noGrp="1"/>
          </p:cNvSpPr>
          <p:nvPr>
            <p:ph sz="half" idx="1"/>
          </p:nvPr>
        </p:nvSpPr>
        <p:spPr>
          <a:xfrm>
            <a:off x="633456" y="1946684"/>
            <a:ext cx="5397237" cy="4351338"/>
          </a:xfrm>
        </p:spPr>
        <p:txBody>
          <a:bodyPr vert="horz" lIns="91440" tIns="45720" rIns="91440" bIns="45720" rtlCol="0">
            <a:normAutofit/>
          </a:bodyPr>
          <a:lstStyle/>
          <a:p>
            <a:r>
              <a:rPr lang="en-US" sz="1700" dirty="0"/>
              <a:t>There is no widely accepted definition of food poverty, but a household can broadly be defined as experiencing food poverty if they: cannot (or are uncertain about whether they can) acquire “an adequate quality or sufficient quantity of food in socially acceptable ways”. (note 1)</a:t>
            </a:r>
          </a:p>
          <a:p>
            <a:r>
              <a:rPr lang="en-US" sz="1700" dirty="0"/>
              <a:t>Food poverty is often used as synonymous with household food insecurity. (note 2)</a:t>
            </a:r>
          </a:p>
          <a:p>
            <a:r>
              <a:rPr lang="en-US" sz="1700" dirty="0"/>
              <a:t>Household food insecurity is defined in broadly the same way across several countries: (note 3)</a:t>
            </a:r>
          </a:p>
          <a:p>
            <a:r>
              <a:rPr lang="en-US" sz="1700" dirty="0"/>
              <a:t>Households can have low food security even when the UK as a whole has high food security.</a:t>
            </a:r>
          </a:p>
        </p:txBody>
      </p:sp>
      <p:pic>
        <p:nvPicPr>
          <p:cNvPr id="11" name="Picture 10" descr="Chart, bar chart&#10;&#10;Description automatically generated">
            <a:extLst>
              <a:ext uri="{FF2B5EF4-FFF2-40B4-BE49-F238E27FC236}">
                <a16:creationId xmlns:a16="http://schemas.microsoft.com/office/drawing/2014/main" id="{C31CE76E-8C8F-2C1B-5FFC-090BC6D60F2A}"/>
              </a:ext>
            </a:extLst>
          </p:cNvPr>
          <p:cNvPicPr>
            <a:picLocks noChangeAspect="1"/>
          </p:cNvPicPr>
          <p:nvPr/>
        </p:nvPicPr>
        <p:blipFill>
          <a:blip r:embed="rId3"/>
          <a:stretch>
            <a:fillRect/>
          </a:stretch>
        </p:blipFill>
        <p:spPr>
          <a:xfrm>
            <a:off x="7448127" y="580037"/>
            <a:ext cx="4178035" cy="2733294"/>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22" name="Freeform: Shape 21">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 chat or text message&#10;&#10;Description automatically generated">
            <a:extLst>
              <a:ext uri="{FF2B5EF4-FFF2-40B4-BE49-F238E27FC236}">
                <a16:creationId xmlns:a16="http://schemas.microsoft.com/office/drawing/2014/main" id="{B5355E51-FD4A-9FDD-C286-34C6318D9267}"/>
              </a:ext>
            </a:extLst>
          </p:cNvPr>
          <p:cNvPicPr>
            <a:picLocks noChangeAspect="1"/>
          </p:cNvPicPr>
          <p:nvPr/>
        </p:nvPicPr>
        <p:blipFill>
          <a:blip r:embed="rId4"/>
          <a:stretch>
            <a:fillRect/>
          </a:stretch>
        </p:blipFill>
        <p:spPr>
          <a:xfrm>
            <a:off x="7593615" y="3520158"/>
            <a:ext cx="1119569" cy="2733293"/>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24" name="Arc 23">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504802" flipH="1">
            <a:off x="6443172"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9A4775A-DF54-8B67-2CC4-1E66A944B133}"/>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prstClr val="black">
                    <a:tint val="75000"/>
                  </a:prstClr>
                </a:solidFill>
              </a:rPr>
              <a:t>9/3/20XX</a:t>
            </a:r>
          </a:p>
        </p:txBody>
      </p:sp>
      <p:sp>
        <p:nvSpPr>
          <p:cNvPr id="6" name="Footer Placeholder 5">
            <a:extLst>
              <a:ext uri="{FF2B5EF4-FFF2-40B4-BE49-F238E27FC236}">
                <a16:creationId xmlns:a16="http://schemas.microsoft.com/office/drawing/2014/main" id="{820B8F56-1748-2256-E1DF-6AE2D6BC698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cap="none" spc="0" baseline="0">
                <a:solidFill>
                  <a:prstClr val="black">
                    <a:tint val="75000"/>
                  </a:prstClr>
                </a:solidFill>
                <a:latin typeface="+mn-lt"/>
                <a:ea typeface="+mn-ea"/>
                <a:cs typeface="+mn-cs"/>
              </a:rPr>
              <a:t>Presentation Title</a:t>
            </a:r>
          </a:p>
        </p:txBody>
      </p:sp>
      <p:sp>
        <p:nvSpPr>
          <p:cNvPr id="7" name="Slide Number Placeholder 6">
            <a:extLst>
              <a:ext uri="{FF2B5EF4-FFF2-40B4-BE49-F238E27FC236}">
                <a16:creationId xmlns:a16="http://schemas.microsoft.com/office/drawing/2014/main" id="{F9D6E005-8B96-97BA-BEE4-01B505143CD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5</a:t>
            </a:fld>
            <a:endParaRPr lang="en-US">
              <a:solidFill>
                <a:prstClr val="black">
                  <a:tint val="75000"/>
                </a:prstClr>
              </a:solidFill>
            </a:endParaRPr>
          </a:p>
        </p:txBody>
      </p:sp>
    </p:spTree>
    <p:extLst>
      <p:ext uri="{BB962C8B-B14F-4D97-AF65-F5344CB8AC3E}">
        <p14:creationId xmlns:p14="http://schemas.microsoft.com/office/powerpoint/2010/main" val="404135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7E3F73-D9AE-3657-F9D9-2814F90ACE20}"/>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165AE429-9369-3194-5758-BE7155637A84}"/>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7E7C0463-6231-354B-CF1B-2D88DE39EA54}"/>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a:t>
            </a:fld>
            <a:endParaRPr lang="en-US" dirty="0">
              <a:solidFill>
                <a:prstClr val="black">
                  <a:tint val="75000"/>
                </a:prstClr>
              </a:solidFill>
            </a:endParaRPr>
          </a:p>
        </p:txBody>
      </p:sp>
      <p:pic>
        <p:nvPicPr>
          <p:cNvPr id="9" name="Picture 8">
            <a:extLst>
              <a:ext uri="{FF2B5EF4-FFF2-40B4-BE49-F238E27FC236}">
                <a16:creationId xmlns:a16="http://schemas.microsoft.com/office/drawing/2014/main" id="{FD00AB6B-9886-2363-0F45-D78C3CC95CE7}"/>
              </a:ext>
            </a:extLst>
          </p:cNvPr>
          <p:cNvPicPr>
            <a:picLocks noChangeAspect="1"/>
          </p:cNvPicPr>
          <p:nvPr/>
        </p:nvPicPr>
        <p:blipFill>
          <a:blip r:embed="rId3"/>
          <a:stretch>
            <a:fillRect/>
          </a:stretch>
        </p:blipFill>
        <p:spPr>
          <a:xfrm>
            <a:off x="1380460" y="350874"/>
            <a:ext cx="5540627" cy="3078126"/>
          </a:xfrm>
          <a:prstGeom prst="rect">
            <a:avLst/>
          </a:prstGeom>
        </p:spPr>
      </p:pic>
      <p:sp>
        <p:nvSpPr>
          <p:cNvPr id="12" name="TextBox 11">
            <a:extLst>
              <a:ext uri="{FF2B5EF4-FFF2-40B4-BE49-F238E27FC236}">
                <a16:creationId xmlns:a16="http://schemas.microsoft.com/office/drawing/2014/main" id="{C5DACE32-04C8-9B14-4295-86D85EE71CEF}"/>
              </a:ext>
            </a:extLst>
          </p:cNvPr>
          <p:cNvSpPr txBox="1"/>
          <p:nvPr/>
        </p:nvSpPr>
        <p:spPr>
          <a:xfrm>
            <a:off x="5256028" y="3732879"/>
            <a:ext cx="6097772" cy="2308324"/>
          </a:xfrm>
          <a:prstGeom prst="rect">
            <a:avLst/>
          </a:prstGeom>
          <a:noFill/>
        </p:spPr>
        <p:txBody>
          <a:bodyPr wrap="square">
            <a:spAutoFit/>
          </a:bodyPr>
          <a:lstStyle/>
          <a:p>
            <a:r>
              <a:rPr lang="en-GB" dirty="0"/>
              <a:t>Food insecurity and the cost of living crisis </a:t>
            </a:r>
          </a:p>
          <a:p>
            <a:r>
              <a:rPr lang="en-GB" dirty="0"/>
              <a:t>Rising prices are affecting household budgets, which means more households are experiencing food insecurity.</a:t>
            </a:r>
          </a:p>
          <a:p>
            <a:endParaRPr lang="en-GB" dirty="0"/>
          </a:p>
          <a:p>
            <a:r>
              <a:rPr lang="en-GB" dirty="0"/>
              <a:t>House of Commons Briefing, September 2022. Food poverty: Households, food banks and free school meal</a:t>
            </a:r>
          </a:p>
          <a:p>
            <a:r>
              <a:rPr lang="en-GB" dirty="0"/>
              <a:t>Page 8</a:t>
            </a:r>
          </a:p>
        </p:txBody>
      </p:sp>
    </p:spTree>
    <p:extLst>
      <p:ext uri="{BB962C8B-B14F-4D97-AF65-F5344CB8AC3E}">
        <p14:creationId xmlns:p14="http://schemas.microsoft.com/office/powerpoint/2010/main" val="78147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471037E5-1273-025A-7F0C-AB21BD98E3E7}"/>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GB" dirty="0"/>
              <a:t>SDG 2: Zero Hunger</a:t>
            </a:r>
            <a:endParaRPr lang="en-US" sz="4400" kern="1200" dirty="0">
              <a:solidFill>
                <a:schemeClr val="tx1"/>
              </a:solidFill>
              <a:latin typeface="+mj-lt"/>
              <a:ea typeface="+mj-ea"/>
              <a:cs typeface="+mj-cs"/>
            </a:endParaRPr>
          </a:p>
        </p:txBody>
      </p:sp>
      <p:sp>
        <p:nvSpPr>
          <p:cNvPr id="23" name="Freeform: Shape 2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2FE3F9DF-65D0-56E0-5220-B6D34ABD447E}"/>
              </a:ext>
            </a:extLst>
          </p:cNvPr>
          <p:cNvPicPr>
            <a:picLocks noGrp="1" noChangeAspect="1"/>
          </p:cNvPicPr>
          <p:nvPr>
            <p:ph sz="half" idx="2"/>
          </p:nvPr>
        </p:nvPicPr>
        <p:blipFill>
          <a:blip r:embed="rId3"/>
          <a:stretch>
            <a:fillRect/>
          </a:stretch>
        </p:blipFill>
        <p:spPr>
          <a:xfrm>
            <a:off x="1257612" y="511293"/>
            <a:ext cx="3668520"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6" name="Content Placeholder 5">
            <a:extLst>
              <a:ext uri="{FF2B5EF4-FFF2-40B4-BE49-F238E27FC236}">
                <a16:creationId xmlns:a16="http://schemas.microsoft.com/office/drawing/2014/main" id="{3CCEE30E-A89E-FDD0-B809-9B2EFFB792FE}"/>
              </a:ext>
            </a:extLst>
          </p:cNvPr>
          <p:cNvSpPr>
            <a:spLocks noGrp="1"/>
          </p:cNvSpPr>
          <p:nvPr>
            <p:ph sz="half" idx="1"/>
          </p:nvPr>
        </p:nvSpPr>
        <p:spPr>
          <a:xfrm>
            <a:off x="5894962" y="1535723"/>
            <a:ext cx="5458838" cy="4641240"/>
          </a:xfrm>
        </p:spPr>
        <p:txBody>
          <a:bodyPr vert="horz" lIns="91440" tIns="45720" rIns="91440" bIns="45720" rtlCol="0">
            <a:normAutofit lnSpcReduction="10000"/>
          </a:bodyPr>
          <a:lstStyle/>
          <a:p>
            <a:pPr marL="0" indent="0">
              <a:buNone/>
            </a:pPr>
            <a:r>
              <a:rPr lang="en-US" sz="2400" dirty="0"/>
              <a:t>“Food insecurity is a significant and growing issue in the UK, with figures from The Food and Agriculture Organisation and The Food Foundation showing that levels are among the worst - if not the worst–in Europe, especially for children. </a:t>
            </a:r>
          </a:p>
          <a:p>
            <a:pPr marL="0" indent="0">
              <a:buNone/>
            </a:pPr>
            <a:r>
              <a:rPr lang="en-US" sz="2400" dirty="0"/>
              <a:t>The issues of food insecurity, hunger, malnutrition and obesity should be considered in parallel in the UK context as they are often co-located and correlated……</a:t>
            </a:r>
            <a:r>
              <a:rPr lang="en-GB" sz="2400" dirty="0"/>
              <a:t>we are concerned that an item as significant as hunger and food insecurity in the UK has fallen between the cracks</a:t>
            </a:r>
            <a:r>
              <a:rPr lang="en-GB" sz="1600" dirty="0"/>
              <a:t>.</a:t>
            </a:r>
            <a:r>
              <a:rPr lang="en-US" sz="2400" dirty="0"/>
              <a:t> p3</a:t>
            </a:r>
          </a:p>
        </p:txBody>
      </p:sp>
      <p:sp>
        <p:nvSpPr>
          <p:cNvPr id="2" name="Date Placeholder 1">
            <a:extLst>
              <a:ext uri="{FF2B5EF4-FFF2-40B4-BE49-F238E27FC236}">
                <a16:creationId xmlns:a16="http://schemas.microsoft.com/office/drawing/2014/main" id="{C013AED0-7055-106E-262B-0BFC8E6E9CD0}"/>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dirty="0">
                <a:solidFill>
                  <a:prstClr val="black">
                    <a:tint val="75000"/>
                  </a:prstClr>
                </a:solidFill>
              </a:rPr>
              <a:t>September 2022</a:t>
            </a:r>
          </a:p>
        </p:txBody>
      </p:sp>
      <p:sp>
        <p:nvSpPr>
          <p:cNvPr id="4" name="Slide Number Placeholder 3">
            <a:extLst>
              <a:ext uri="{FF2B5EF4-FFF2-40B4-BE49-F238E27FC236}">
                <a16:creationId xmlns:a16="http://schemas.microsoft.com/office/drawing/2014/main" id="{06ADE8AB-4394-2960-51D5-F1A5F2F64E0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7</a:t>
            </a:fld>
            <a:endParaRPr lang="en-US" dirty="0">
              <a:solidFill>
                <a:prstClr val="black">
                  <a:tint val="75000"/>
                </a:prstClr>
              </a:solidFill>
            </a:endParaRPr>
          </a:p>
        </p:txBody>
      </p:sp>
      <p:sp>
        <p:nvSpPr>
          <p:cNvPr id="11" name="Footer Placeholder 4">
            <a:extLst>
              <a:ext uri="{FF2B5EF4-FFF2-40B4-BE49-F238E27FC236}">
                <a16:creationId xmlns:a16="http://schemas.microsoft.com/office/drawing/2014/main" id="{E614F8A0-1537-5DDD-FD98-ACD2B204AA33}"/>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Tree>
    <p:extLst>
      <p:ext uri="{BB962C8B-B14F-4D97-AF65-F5344CB8AC3E}">
        <p14:creationId xmlns:p14="http://schemas.microsoft.com/office/powerpoint/2010/main" val="407428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76F0-EDA6-C38B-BB90-E37077718FCD}"/>
              </a:ext>
            </a:extLst>
          </p:cNvPr>
          <p:cNvSpPr>
            <a:spLocks noGrp="1"/>
          </p:cNvSpPr>
          <p:nvPr>
            <p:ph type="title"/>
          </p:nvPr>
        </p:nvSpPr>
        <p:spPr/>
        <p:txBody>
          <a:bodyPr/>
          <a:lstStyle/>
          <a:p>
            <a:r>
              <a:rPr lang="en-GB" dirty="0"/>
              <a:t>Hunger</a:t>
            </a:r>
          </a:p>
        </p:txBody>
      </p:sp>
      <p:sp>
        <p:nvSpPr>
          <p:cNvPr id="3" name="Content Placeholder 2">
            <a:extLst>
              <a:ext uri="{FF2B5EF4-FFF2-40B4-BE49-F238E27FC236}">
                <a16:creationId xmlns:a16="http://schemas.microsoft.com/office/drawing/2014/main" id="{32C1BA79-6D23-AE43-E0C1-BFFCC448799B}"/>
              </a:ext>
            </a:extLst>
          </p:cNvPr>
          <p:cNvSpPr>
            <a:spLocks noGrp="1"/>
          </p:cNvSpPr>
          <p:nvPr>
            <p:ph sz="half" idx="1"/>
          </p:nvPr>
        </p:nvSpPr>
        <p:spPr/>
        <p:txBody>
          <a:bodyPr>
            <a:normAutofit fontScale="70000" lnSpcReduction="20000"/>
          </a:bodyPr>
          <a:lstStyle/>
          <a:p>
            <a:pPr marL="0" indent="0">
              <a:buNone/>
            </a:pPr>
            <a:r>
              <a:rPr lang="en-GB" dirty="0"/>
              <a:t>There is no single, nationwide Government measure for hunger in the UK. The Committee heard evidence of the high and growing number of people experiencing hunger in the UK. </a:t>
            </a:r>
          </a:p>
          <a:p>
            <a:pPr marL="0" indent="0">
              <a:buNone/>
            </a:pPr>
            <a:r>
              <a:rPr lang="en-GB" dirty="0"/>
              <a:t>The Food Foundation estimates 1.97 million people within the UK may be undernourished.</a:t>
            </a:r>
          </a:p>
          <a:p>
            <a:pPr marL="0" indent="0">
              <a:buNone/>
            </a:pPr>
            <a:r>
              <a:rPr lang="en-GB" dirty="0"/>
              <a:t>However the British Association for Parenteral and Enteral Nutrition (BAPEN) places the number of malnourished, specifically undernourished, people at 3 million, of which 1.3 million are over 65.</a:t>
            </a:r>
          </a:p>
          <a:p>
            <a:pPr marL="0" indent="0">
              <a:buNone/>
            </a:pPr>
            <a:r>
              <a:rPr lang="en-GB" dirty="0"/>
              <a:t>While 93% of undernourished people are living in the community, BAPEN also found issues in social care.</a:t>
            </a:r>
          </a:p>
        </p:txBody>
      </p:sp>
      <p:pic>
        <p:nvPicPr>
          <p:cNvPr id="9" name="Content Placeholder 8">
            <a:extLst>
              <a:ext uri="{FF2B5EF4-FFF2-40B4-BE49-F238E27FC236}">
                <a16:creationId xmlns:a16="http://schemas.microsoft.com/office/drawing/2014/main" id="{CC0338FE-34BB-8465-CAD7-7158E0C1827A}"/>
              </a:ext>
            </a:extLst>
          </p:cNvPr>
          <p:cNvPicPr>
            <a:picLocks noGrp="1" noChangeAspect="1"/>
          </p:cNvPicPr>
          <p:nvPr>
            <p:ph sz="half" idx="2"/>
          </p:nvPr>
        </p:nvPicPr>
        <p:blipFill>
          <a:blip r:embed="rId3"/>
          <a:stretch>
            <a:fillRect/>
          </a:stretch>
        </p:blipFill>
        <p:spPr>
          <a:xfrm>
            <a:off x="7273982" y="1427040"/>
            <a:ext cx="3071819" cy="4351338"/>
          </a:xfrm>
        </p:spPr>
      </p:pic>
      <p:sp>
        <p:nvSpPr>
          <p:cNvPr id="5" name="Date Placeholder 4">
            <a:extLst>
              <a:ext uri="{FF2B5EF4-FFF2-40B4-BE49-F238E27FC236}">
                <a16:creationId xmlns:a16="http://schemas.microsoft.com/office/drawing/2014/main" id="{B1F03443-4405-7E19-758E-30701C560F45}"/>
              </a:ext>
            </a:extLst>
          </p:cNvPr>
          <p:cNvSpPr>
            <a:spLocks noGrp="1"/>
          </p:cNvSpPr>
          <p:nvPr>
            <p:ph type="dt" sz="half" idx="10"/>
          </p:nvPr>
        </p:nvSpPr>
        <p:spPr/>
        <p:txBody>
          <a:bodyPr/>
          <a:lstStyle/>
          <a:p>
            <a:pPr>
              <a:defRPr/>
            </a:pPr>
            <a:r>
              <a:rPr lang="en-US" dirty="0">
                <a:solidFill>
                  <a:prstClr val="black">
                    <a:tint val="75000"/>
                  </a:prstClr>
                </a:solidFill>
              </a:rPr>
              <a:t>September 2022</a:t>
            </a:r>
          </a:p>
        </p:txBody>
      </p:sp>
      <p:sp>
        <p:nvSpPr>
          <p:cNvPr id="7" name="Slide Number Placeholder 6">
            <a:extLst>
              <a:ext uri="{FF2B5EF4-FFF2-40B4-BE49-F238E27FC236}">
                <a16:creationId xmlns:a16="http://schemas.microsoft.com/office/drawing/2014/main" id="{1F64E516-0104-2FDC-5253-C83350845BFE}"/>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dirty="0">
              <a:solidFill>
                <a:prstClr val="black">
                  <a:tint val="75000"/>
                </a:prstClr>
              </a:solidFill>
            </a:endParaRPr>
          </a:p>
        </p:txBody>
      </p:sp>
      <p:sp>
        <p:nvSpPr>
          <p:cNvPr id="10" name="Footer Placeholder 4">
            <a:extLst>
              <a:ext uri="{FF2B5EF4-FFF2-40B4-BE49-F238E27FC236}">
                <a16:creationId xmlns:a16="http://schemas.microsoft.com/office/drawing/2014/main" id="{C6A6A7B6-0CCF-943F-8D5C-25A030BD852E}"/>
              </a:ext>
            </a:extLst>
          </p:cNvPr>
          <p:cNvSpPr>
            <a:spLocks noGrp="1"/>
          </p:cNvSpPr>
          <p:nvPr>
            <p:ph type="ftr" sz="quarter" idx="11"/>
          </p:nvPr>
        </p:nvSpPr>
        <p:spPr>
          <a:xfrm>
            <a:off x="4038599" y="6356350"/>
            <a:ext cx="6570785" cy="365125"/>
          </a:xfrm>
        </p:spPr>
        <p:txBody>
          <a:bodyPr/>
          <a:lstStyle/>
          <a:p>
            <a:pPr>
              <a:defRPr/>
            </a:pPr>
            <a:r>
              <a:rPr lang="en-US" dirty="0">
                <a:solidFill>
                  <a:prstClr val="black">
                    <a:tint val="75000"/>
                  </a:prstClr>
                </a:solidFill>
              </a:rPr>
              <a:t>COVID-19 Insights Research Project: ‘Food’ language, definitions and measurement</a:t>
            </a:r>
          </a:p>
        </p:txBody>
      </p:sp>
    </p:spTree>
    <p:extLst>
      <p:ext uri="{BB962C8B-B14F-4D97-AF65-F5344CB8AC3E}">
        <p14:creationId xmlns:p14="http://schemas.microsoft.com/office/powerpoint/2010/main" val="293458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C72368-2658-4E2F-AF3E-FE2128738BD1}"/>
              </a:ext>
            </a:extLst>
          </p:cNvPr>
          <p:cNvSpPr>
            <a:spLocks noGrp="1"/>
          </p:cNvSpPr>
          <p:nvPr>
            <p:ph type="title"/>
          </p:nvPr>
        </p:nvSpPr>
        <p:spPr/>
        <p:txBody>
          <a:bodyPr/>
          <a:lstStyle/>
          <a:p>
            <a:r>
              <a:rPr lang="en-GB" dirty="0"/>
              <a:t>State of Hunger, Trussell Trust: Glossary</a:t>
            </a:r>
          </a:p>
        </p:txBody>
      </p:sp>
      <p:sp>
        <p:nvSpPr>
          <p:cNvPr id="9" name="Text Placeholder 8">
            <a:extLst>
              <a:ext uri="{FF2B5EF4-FFF2-40B4-BE49-F238E27FC236}">
                <a16:creationId xmlns:a16="http://schemas.microsoft.com/office/drawing/2014/main" id="{77BB2699-B79B-7FEE-C5EA-08664353ABCA}"/>
              </a:ext>
            </a:extLst>
          </p:cNvPr>
          <p:cNvSpPr>
            <a:spLocks noGrp="1"/>
          </p:cNvSpPr>
          <p:nvPr>
            <p:ph type="body" idx="1"/>
          </p:nvPr>
        </p:nvSpPr>
        <p:spPr/>
        <p:txBody>
          <a:bodyPr>
            <a:normAutofit/>
          </a:bodyPr>
          <a:lstStyle/>
          <a:p>
            <a:r>
              <a:rPr lang="en-GB" dirty="0"/>
              <a:t>Destitution</a:t>
            </a:r>
          </a:p>
        </p:txBody>
      </p:sp>
      <p:sp>
        <p:nvSpPr>
          <p:cNvPr id="10" name="Content Placeholder 9">
            <a:extLst>
              <a:ext uri="{FF2B5EF4-FFF2-40B4-BE49-F238E27FC236}">
                <a16:creationId xmlns:a16="http://schemas.microsoft.com/office/drawing/2014/main" id="{7885EA43-56AA-1778-ED4A-FC43F7117A65}"/>
              </a:ext>
            </a:extLst>
          </p:cNvPr>
          <p:cNvSpPr>
            <a:spLocks noGrp="1"/>
          </p:cNvSpPr>
          <p:nvPr>
            <p:ph sz="half" idx="2"/>
          </p:nvPr>
        </p:nvSpPr>
        <p:spPr/>
        <p:txBody>
          <a:bodyPr>
            <a:normAutofit fontScale="92500" lnSpcReduction="10000"/>
          </a:bodyPr>
          <a:lstStyle/>
          <a:p>
            <a:r>
              <a:rPr lang="en-GB" dirty="0"/>
              <a:t>Destitution is the condition of people who cannot afford to buy the absolute essentials that we all need to eat, stay warm and dry, and keep clean. </a:t>
            </a:r>
          </a:p>
        </p:txBody>
      </p:sp>
      <p:sp>
        <p:nvSpPr>
          <p:cNvPr id="11" name="Text Placeholder 10">
            <a:extLst>
              <a:ext uri="{FF2B5EF4-FFF2-40B4-BE49-F238E27FC236}">
                <a16:creationId xmlns:a16="http://schemas.microsoft.com/office/drawing/2014/main" id="{610EE2B5-A004-1A08-B659-58834865DE47}"/>
              </a:ext>
            </a:extLst>
          </p:cNvPr>
          <p:cNvSpPr>
            <a:spLocks noGrp="1"/>
          </p:cNvSpPr>
          <p:nvPr>
            <p:ph type="body" sz="quarter" idx="3"/>
          </p:nvPr>
        </p:nvSpPr>
        <p:spPr/>
        <p:txBody>
          <a:bodyPr>
            <a:normAutofit/>
          </a:bodyPr>
          <a:lstStyle/>
          <a:p>
            <a:r>
              <a:rPr lang="en-GB" dirty="0"/>
              <a:t>Hunger</a:t>
            </a:r>
          </a:p>
        </p:txBody>
      </p:sp>
      <p:sp>
        <p:nvSpPr>
          <p:cNvPr id="12" name="Content Placeholder 11">
            <a:extLst>
              <a:ext uri="{FF2B5EF4-FFF2-40B4-BE49-F238E27FC236}">
                <a16:creationId xmlns:a16="http://schemas.microsoft.com/office/drawing/2014/main" id="{85777610-EF6C-28F5-9195-3B3D7F20B923}"/>
              </a:ext>
            </a:extLst>
          </p:cNvPr>
          <p:cNvSpPr>
            <a:spLocks noGrp="1"/>
          </p:cNvSpPr>
          <p:nvPr>
            <p:ph sz="quarter" idx="4"/>
          </p:nvPr>
        </p:nvSpPr>
        <p:spPr/>
        <p:txBody>
          <a:bodyPr>
            <a:normAutofit fontScale="92500" lnSpcReduction="10000"/>
          </a:bodyPr>
          <a:lstStyle/>
          <a:p>
            <a:r>
              <a:rPr lang="en-GB" dirty="0"/>
              <a:t>Hunger is understood as ‘household food insecurity’. Specifically, hunger captures a range of experiences falling under the categories of severe or moderate household food insecurity.</a:t>
            </a:r>
          </a:p>
          <a:p>
            <a:endParaRPr lang="en-GB" dirty="0"/>
          </a:p>
          <a:p>
            <a:r>
              <a:rPr lang="en-GB" dirty="0"/>
              <a:t>‘Hunger, measured as food insecurity, is detailed here as just one symptom of poverty.’</a:t>
            </a:r>
          </a:p>
        </p:txBody>
      </p:sp>
      <p:sp>
        <p:nvSpPr>
          <p:cNvPr id="5" name="Date Placeholder 4">
            <a:extLst>
              <a:ext uri="{FF2B5EF4-FFF2-40B4-BE49-F238E27FC236}">
                <a16:creationId xmlns:a16="http://schemas.microsoft.com/office/drawing/2014/main" id="{CE89F647-B8C6-1FC9-06AB-7E63CB39C205}"/>
              </a:ext>
            </a:extLst>
          </p:cNvPr>
          <p:cNvSpPr>
            <a:spLocks noGrp="1"/>
          </p:cNvSpPr>
          <p:nvPr>
            <p:ph type="dt" sz="half" idx="10"/>
          </p:nvPr>
        </p:nvSpPr>
        <p:spPr/>
        <p:txBody>
          <a:body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86737AB6-E58C-B549-068C-B60CA2EAC5DE}"/>
              </a:ext>
            </a:extLst>
          </p:cNvPr>
          <p:cNvSpPr>
            <a:spLocks noGrp="1"/>
          </p:cNvSpPr>
          <p:nvPr>
            <p:ph type="ftr" sz="quarter" idx="11"/>
          </p:nvPr>
        </p:nvSpPr>
        <p:spPr/>
        <p:txBody>
          <a:body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1FF2FBBE-66E2-488E-CAD7-DF31ADFCFC3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a:t>
            </a:fld>
            <a:endParaRPr lang="en-US" dirty="0">
              <a:solidFill>
                <a:prstClr val="black">
                  <a:tint val="75000"/>
                </a:prstClr>
              </a:solidFill>
            </a:endParaRPr>
          </a:p>
        </p:txBody>
      </p:sp>
      <p:sp>
        <p:nvSpPr>
          <p:cNvPr id="13" name="Text Placeholder 12">
            <a:extLst>
              <a:ext uri="{FF2B5EF4-FFF2-40B4-BE49-F238E27FC236}">
                <a16:creationId xmlns:a16="http://schemas.microsoft.com/office/drawing/2014/main" id="{4BB0A00F-41BB-12D7-04B6-6A0FBBCD9729}"/>
              </a:ext>
            </a:extLst>
          </p:cNvPr>
          <p:cNvSpPr>
            <a:spLocks noGrp="1"/>
          </p:cNvSpPr>
          <p:nvPr>
            <p:ph type="body" sz="quarter" idx="13"/>
          </p:nvPr>
        </p:nvSpPr>
        <p:spPr/>
        <p:txBody>
          <a:bodyPr/>
          <a:lstStyle/>
          <a:p>
            <a:r>
              <a:rPr lang="en-GB" dirty="0"/>
              <a:t>Household food insecurity</a:t>
            </a:r>
          </a:p>
        </p:txBody>
      </p:sp>
      <p:sp>
        <p:nvSpPr>
          <p:cNvPr id="14" name="Content Placeholder 13">
            <a:extLst>
              <a:ext uri="{FF2B5EF4-FFF2-40B4-BE49-F238E27FC236}">
                <a16:creationId xmlns:a16="http://schemas.microsoft.com/office/drawing/2014/main" id="{9E09E8D3-4C92-4C9D-EE0F-275B4AF2EB94}"/>
              </a:ext>
            </a:extLst>
          </p:cNvPr>
          <p:cNvSpPr>
            <a:spLocks noGrp="1"/>
          </p:cNvSpPr>
          <p:nvPr>
            <p:ph sz="quarter" idx="14"/>
          </p:nvPr>
        </p:nvSpPr>
        <p:spPr/>
        <p:txBody>
          <a:bodyPr/>
          <a:lstStyle/>
          <a:p>
            <a:r>
              <a:rPr lang="en-GB" dirty="0"/>
              <a:t>A household-level economic and social condition of limited or uncertain access to adequate food. Households are considered food insecure if they experience 'severe' or 'moderate' food insecurity as measured by the Household Food Security Survey Module</a:t>
            </a:r>
          </a:p>
        </p:txBody>
      </p:sp>
    </p:spTree>
    <p:extLst>
      <p:ext uri="{BB962C8B-B14F-4D97-AF65-F5344CB8AC3E}">
        <p14:creationId xmlns:p14="http://schemas.microsoft.com/office/powerpoint/2010/main" val="3028983434"/>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2.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{7AC585D7-2DCD-4B12-8A11-4EF13B2061BB}tf78504181_win32</Template>
  <TotalTime>13295</TotalTime>
  <Words>6704</Words>
  <Application>Microsoft Office PowerPoint</Application>
  <PresentationFormat>Widescreen</PresentationFormat>
  <Paragraphs>486</Paragraphs>
  <Slides>39</Slides>
  <Notes>27</Notes>
  <HiddenSlides>2</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Arial</vt:lpstr>
      <vt:lpstr>Avenir Next</vt:lpstr>
      <vt:lpstr>Avenir Next LT Pro</vt:lpstr>
      <vt:lpstr>Calibri</vt:lpstr>
      <vt:lpstr>GDS Transport</vt:lpstr>
      <vt:lpstr>HelveticaNeue</vt:lpstr>
      <vt:lpstr>Inter</vt:lpstr>
      <vt:lpstr>Jost</vt:lpstr>
      <vt:lpstr>Montserrat</vt:lpstr>
      <vt:lpstr>Open Sans</vt:lpstr>
      <vt:lpstr>Poppins</vt:lpstr>
      <vt:lpstr>ReithSans</vt:lpstr>
      <vt:lpstr>Tw Cen MT</vt:lpstr>
      <vt:lpstr>ShapesVTI</vt:lpstr>
      <vt:lpstr>‘Food’ language, definitions and measurement</vt:lpstr>
      <vt:lpstr>Content</vt:lpstr>
      <vt:lpstr>PowerPoint Presentation</vt:lpstr>
      <vt:lpstr>House of Commons, ‘Food Poverty’</vt:lpstr>
      <vt:lpstr>What is food poverty?</vt:lpstr>
      <vt:lpstr>PowerPoint Presentation</vt:lpstr>
      <vt:lpstr>SDG 2: Zero Hunger</vt:lpstr>
      <vt:lpstr>Hunger</vt:lpstr>
      <vt:lpstr>State of Hunger, Trussell Trust: Glossary</vt:lpstr>
      <vt:lpstr>Sustain  ‘Food poverty, food insecurity, food vulnerability, household food insecurity, food justice and hunger. These are just some of the terms used by organisations, businesses and individuals when talking about people being unable to afford, access or prepare a healthy meal.   All these terms have their uses but can we use them to reframe the narrative to drive positive change?’</vt:lpstr>
      <vt:lpstr>Name five positive  words associated with food poverty</vt:lpstr>
      <vt:lpstr>PowerPoint Presentation</vt:lpstr>
      <vt:lpstr>PowerPoint Presentation</vt:lpstr>
      <vt:lpstr>Food insecurity</vt:lpstr>
      <vt:lpstr>PowerPoint Presentation</vt:lpstr>
      <vt:lpstr>Measuring household food insecurity</vt:lpstr>
      <vt:lpstr>PowerPoint Presentation</vt:lpstr>
      <vt:lpstr>PowerPoint Presentation</vt:lpstr>
      <vt:lpstr>PowerPoint Presentation</vt:lpstr>
      <vt:lpstr>PowerPoint Presentation</vt:lpstr>
      <vt:lpstr>PowerPoint Presentation</vt:lpstr>
      <vt:lpstr>PowerPoint Presentation</vt:lpstr>
      <vt:lpstr>Food and You (Wave 5, 2019)</vt:lpstr>
      <vt:lpstr>PowerPoint Presentation</vt:lpstr>
      <vt:lpstr>The following differences were observed between groups of respondents</vt:lpstr>
      <vt:lpstr>The following differences were observed between groups of respondents</vt:lpstr>
      <vt:lpstr>The majority of respondents (83%) said they had never worried about running out of food before there was money to buy more. 17% had worried about this at some time and there were variations across groups. </vt:lpstr>
      <vt:lpstr>Key messages from Food and You, Wave 5 </vt:lpstr>
      <vt:lpstr>Did you/anyone else in your household</vt:lpstr>
      <vt:lpstr>Analysis</vt:lpstr>
      <vt:lpstr>Food Foundation: Food Insecurity Tracker  Survey 10, April 2022</vt:lpstr>
      <vt:lpstr>Food Foundation: Food Insecurity Tracker  Survey 10, April 2022</vt:lpstr>
      <vt:lpstr>Food Foundation: Food Insecurity Tracker  Survey 10, April 2022</vt:lpstr>
      <vt:lpstr>Food Foundation: 4 Point Plan</vt:lpstr>
      <vt:lpstr>State of Hunger Report, 2018 </vt:lpstr>
      <vt:lpstr>Measurement in York &amp; North Yorkshire ‘Hungry’, ‘Struggle’ and Worry’</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Shapes</dc:title>
  <dc:creator>Carl Letman</dc:creator>
  <cp:lastModifiedBy>Alan Graver</cp:lastModifiedBy>
  <cp:revision>39</cp:revision>
  <dcterms:created xsi:type="dcterms:W3CDTF">2022-07-11T19:37:25Z</dcterms:created>
  <dcterms:modified xsi:type="dcterms:W3CDTF">2022-10-18T11:27:37Z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