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2" r:id="rId3"/>
    <p:sldId id="257" r:id="rId4"/>
    <p:sldId id="258" r:id="rId5"/>
    <p:sldId id="263" r:id="rId6"/>
    <p:sldId id="264" r:id="rId7"/>
    <p:sldId id="265" r:id="rId8"/>
    <p:sldId id="29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363" autoAdjust="0"/>
    <p:restoredTop sz="67895" autoAdjust="0"/>
  </p:normalViewPr>
  <p:slideViewPr>
    <p:cSldViewPr snapToGrid="0">
      <p:cViewPr varScale="1">
        <p:scale>
          <a:sx n="77" d="100"/>
          <a:sy n="77" d="100"/>
        </p:scale>
        <p:origin x="42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4F8831-E5C5-402F-B3BE-3B92AFD39624}"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03470CAF-46D1-4B6C-B175-97B9386C62F7}">
      <dgm:prSet/>
      <dgm:spPr/>
      <dgm:t>
        <a:bodyPr/>
        <a:lstStyle/>
        <a:p>
          <a:r>
            <a:rPr lang="en-GB" dirty="0">
              <a:latin typeface="Segoe UI" panose="020B0502040204020203" pitchFamily="34" charset="0"/>
              <a:cs typeface="Segoe UI" panose="020B0502040204020203" pitchFamily="34" charset="0"/>
            </a:rPr>
            <a:t>Bringing volunteer shopping, support, and free or paid-for meals to older and isolated adults – normally in their own homes</a:t>
          </a:r>
          <a:endParaRPr lang="en-US" dirty="0">
            <a:latin typeface="Segoe UI" panose="020B0502040204020203" pitchFamily="34" charset="0"/>
            <a:cs typeface="Segoe UI" panose="020B0502040204020203" pitchFamily="34" charset="0"/>
          </a:endParaRPr>
        </a:p>
      </dgm:t>
    </dgm:pt>
    <dgm:pt modelId="{8E791478-26B6-4BE2-90EB-DDC50FFE6B2E}" type="parTrans" cxnId="{B2ECC5D9-67B9-4D33-84A0-6D4378C12C9D}">
      <dgm:prSet/>
      <dgm:spPr/>
      <dgm:t>
        <a:bodyPr/>
        <a:lstStyle/>
        <a:p>
          <a:endParaRPr lang="en-US">
            <a:latin typeface="Segoe UI" panose="020B0502040204020203" pitchFamily="34" charset="0"/>
            <a:cs typeface="Segoe UI" panose="020B0502040204020203" pitchFamily="34" charset="0"/>
          </a:endParaRPr>
        </a:p>
      </dgm:t>
    </dgm:pt>
    <dgm:pt modelId="{7FC04424-B1A4-436A-B1FB-EE954721BB7B}" type="sibTrans" cxnId="{B2ECC5D9-67B9-4D33-84A0-6D4378C12C9D}">
      <dgm:prSet/>
      <dgm:spPr/>
      <dgm:t>
        <a:bodyPr/>
        <a:lstStyle/>
        <a:p>
          <a:endParaRPr lang="en-US">
            <a:latin typeface="Segoe UI" panose="020B0502040204020203" pitchFamily="34" charset="0"/>
            <a:cs typeface="Segoe UI" panose="020B0502040204020203" pitchFamily="34" charset="0"/>
          </a:endParaRPr>
        </a:p>
      </dgm:t>
    </dgm:pt>
    <dgm:pt modelId="{59E0E57E-D606-4D81-8936-37CAB6EDEC51}">
      <dgm:prSet/>
      <dgm:spPr/>
      <dgm:t>
        <a:bodyPr/>
        <a:lstStyle/>
        <a:p>
          <a:r>
            <a:rPr lang="en-GB" dirty="0">
              <a:latin typeface="Segoe UI" panose="020B0502040204020203" pitchFamily="34" charset="0"/>
              <a:cs typeface="Segoe UI" panose="020B0502040204020203" pitchFamily="34" charset="0"/>
            </a:rPr>
            <a:t>Direct food can also be offered as part of a ‘hot meals PLUS wrap around support ' approach, that might include welfare checks, and complementary social care services </a:t>
          </a:r>
          <a:endParaRPr lang="en-US" dirty="0">
            <a:latin typeface="Segoe UI" panose="020B0502040204020203" pitchFamily="34" charset="0"/>
            <a:cs typeface="Segoe UI" panose="020B0502040204020203" pitchFamily="34" charset="0"/>
          </a:endParaRPr>
        </a:p>
      </dgm:t>
    </dgm:pt>
    <dgm:pt modelId="{81058B15-3840-4BE0-8905-9805D9A95655}" type="parTrans" cxnId="{8BBF3C9F-400F-4B70-B1E7-2C163C4FC299}">
      <dgm:prSet/>
      <dgm:spPr/>
      <dgm:t>
        <a:bodyPr/>
        <a:lstStyle/>
        <a:p>
          <a:endParaRPr lang="en-US">
            <a:latin typeface="Segoe UI" panose="020B0502040204020203" pitchFamily="34" charset="0"/>
            <a:cs typeface="Segoe UI" panose="020B0502040204020203" pitchFamily="34" charset="0"/>
          </a:endParaRPr>
        </a:p>
      </dgm:t>
    </dgm:pt>
    <dgm:pt modelId="{845B4AFB-0C37-42A4-AC26-F0EE89594A5E}" type="sibTrans" cxnId="{8BBF3C9F-400F-4B70-B1E7-2C163C4FC299}">
      <dgm:prSet/>
      <dgm:spPr/>
      <dgm:t>
        <a:bodyPr/>
        <a:lstStyle/>
        <a:p>
          <a:endParaRPr lang="en-US">
            <a:latin typeface="Segoe UI" panose="020B0502040204020203" pitchFamily="34" charset="0"/>
            <a:cs typeface="Segoe UI" panose="020B0502040204020203" pitchFamily="34" charset="0"/>
          </a:endParaRPr>
        </a:p>
      </dgm:t>
    </dgm:pt>
    <dgm:pt modelId="{CBE009AE-302B-4B10-B071-7DB25FAC9A75}">
      <dgm:prSet/>
      <dgm:spPr/>
      <dgm:t>
        <a:bodyPr/>
        <a:lstStyle/>
        <a:p>
          <a:endParaRPr lang="en-GB" dirty="0">
            <a:latin typeface="Segoe UI" panose="020B0502040204020203" pitchFamily="34" charset="0"/>
            <a:cs typeface="Segoe UI" panose="020B0502040204020203" pitchFamily="34" charset="0"/>
          </a:endParaRPr>
        </a:p>
        <a:p>
          <a:r>
            <a:rPr lang="en-GB" dirty="0">
              <a:latin typeface="Segoe UI" panose="020B0502040204020203" pitchFamily="34" charset="0"/>
              <a:cs typeface="Segoe UI" panose="020B0502040204020203" pitchFamily="34" charset="0"/>
            </a:rPr>
            <a:t>This presentation examines food boxes / parcels and meals on wheels services</a:t>
          </a:r>
        </a:p>
      </dgm:t>
    </dgm:pt>
    <dgm:pt modelId="{13AF94E3-A80F-4F50-BC88-0A4A5B0A932D}" type="parTrans" cxnId="{D0311DF9-86BE-4564-AEA7-30D1701D8901}">
      <dgm:prSet/>
      <dgm:spPr/>
      <dgm:t>
        <a:bodyPr/>
        <a:lstStyle/>
        <a:p>
          <a:endParaRPr lang="en-GB">
            <a:latin typeface="Segoe UI" panose="020B0502040204020203" pitchFamily="34" charset="0"/>
            <a:cs typeface="Segoe UI" panose="020B0502040204020203" pitchFamily="34" charset="0"/>
          </a:endParaRPr>
        </a:p>
      </dgm:t>
    </dgm:pt>
    <dgm:pt modelId="{7CEF0A0E-9BDE-47DA-86F7-48CB65C89B6D}" type="sibTrans" cxnId="{D0311DF9-86BE-4564-AEA7-30D1701D8901}">
      <dgm:prSet/>
      <dgm:spPr/>
      <dgm:t>
        <a:bodyPr/>
        <a:lstStyle/>
        <a:p>
          <a:endParaRPr lang="en-GB">
            <a:latin typeface="Segoe UI" panose="020B0502040204020203" pitchFamily="34" charset="0"/>
            <a:cs typeface="Segoe UI" panose="020B0502040204020203" pitchFamily="34" charset="0"/>
          </a:endParaRPr>
        </a:p>
      </dgm:t>
    </dgm:pt>
    <dgm:pt modelId="{4C68BE8E-E2D4-432E-9F71-62CBA45880FF}" type="pres">
      <dgm:prSet presAssocID="{4B4F8831-E5C5-402F-B3BE-3B92AFD39624}" presName="vert0" presStyleCnt="0">
        <dgm:presLayoutVars>
          <dgm:dir/>
          <dgm:animOne val="branch"/>
          <dgm:animLvl val="lvl"/>
        </dgm:presLayoutVars>
      </dgm:prSet>
      <dgm:spPr/>
    </dgm:pt>
    <dgm:pt modelId="{B0A4D229-25ED-46FB-A8B5-EEFC3CA10024}" type="pres">
      <dgm:prSet presAssocID="{03470CAF-46D1-4B6C-B175-97B9386C62F7}" presName="thickLine" presStyleLbl="alignNode1" presStyleIdx="0" presStyleCnt="3"/>
      <dgm:spPr/>
    </dgm:pt>
    <dgm:pt modelId="{86100D8E-8EAC-40EB-BC77-8C6A0F8F2567}" type="pres">
      <dgm:prSet presAssocID="{03470CAF-46D1-4B6C-B175-97B9386C62F7}" presName="horz1" presStyleCnt="0"/>
      <dgm:spPr/>
    </dgm:pt>
    <dgm:pt modelId="{82BAC11A-0250-4C8F-A98B-2CD29C2A6629}" type="pres">
      <dgm:prSet presAssocID="{03470CAF-46D1-4B6C-B175-97B9386C62F7}" presName="tx1" presStyleLbl="revTx" presStyleIdx="0" presStyleCnt="3"/>
      <dgm:spPr/>
    </dgm:pt>
    <dgm:pt modelId="{18CF87A1-2B25-4322-A690-F0F125CA9D52}" type="pres">
      <dgm:prSet presAssocID="{03470CAF-46D1-4B6C-B175-97B9386C62F7}" presName="vert1" presStyleCnt="0"/>
      <dgm:spPr/>
    </dgm:pt>
    <dgm:pt modelId="{6CB27DF0-35CD-4C68-86AB-F2F38B610E66}" type="pres">
      <dgm:prSet presAssocID="{59E0E57E-D606-4D81-8936-37CAB6EDEC51}" presName="thickLine" presStyleLbl="alignNode1" presStyleIdx="1" presStyleCnt="3"/>
      <dgm:spPr/>
    </dgm:pt>
    <dgm:pt modelId="{0A6F9CBB-FFBF-4582-B6B7-42C1471592B5}" type="pres">
      <dgm:prSet presAssocID="{59E0E57E-D606-4D81-8936-37CAB6EDEC51}" presName="horz1" presStyleCnt="0"/>
      <dgm:spPr/>
    </dgm:pt>
    <dgm:pt modelId="{620E7C68-F2C1-4073-A421-25D1F58B33CC}" type="pres">
      <dgm:prSet presAssocID="{59E0E57E-D606-4D81-8936-37CAB6EDEC51}" presName="tx1" presStyleLbl="revTx" presStyleIdx="1" presStyleCnt="3"/>
      <dgm:spPr/>
    </dgm:pt>
    <dgm:pt modelId="{DC258DA7-4222-4BB8-8278-BE1B16E1C556}" type="pres">
      <dgm:prSet presAssocID="{59E0E57E-D606-4D81-8936-37CAB6EDEC51}" presName="vert1" presStyleCnt="0"/>
      <dgm:spPr/>
    </dgm:pt>
    <dgm:pt modelId="{AC168851-DBCC-4170-BD4D-0FA00167FEBD}" type="pres">
      <dgm:prSet presAssocID="{CBE009AE-302B-4B10-B071-7DB25FAC9A75}" presName="thickLine" presStyleLbl="alignNode1" presStyleIdx="2" presStyleCnt="3"/>
      <dgm:spPr/>
    </dgm:pt>
    <dgm:pt modelId="{3E8A7410-7FC0-4553-A228-2E651CB6B51C}" type="pres">
      <dgm:prSet presAssocID="{CBE009AE-302B-4B10-B071-7DB25FAC9A75}" presName="horz1" presStyleCnt="0"/>
      <dgm:spPr/>
    </dgm:pt>
    <dgm:pt modelId="{176C43E9-10B3-42E5-9616-9D57D15EE392}" type="pres">
      <dgm:prSet presAssocID="{CBE009AE-302B-4B10-B071-7DB25FAC9A75}" presName="tx1" presStyleLbl="revTx" presStyleIdx="2" presStyleCnt="3"/>
      <dgm:spPr/>
    </dgm:pt>
    <dgm:pt modelId="{1E2C00DC-6C7A-45B7-933F-1BB9EB474B5E}" type="pres">
      <dgm:prSet presAssocID="{CBE009AE-302B-4B10-B071-7DB25FAC9A75}" presName="vert1" presStyleCnt="0"/>
      <dgm:spPr/>
    </dgm:pt>
  </dgm:ptLst>
  <dgm:cxnLst>
    <dgm:cxn modelId="{00D62C36-16BF-4BB9-99DA-9FD3B81D3CFC}" type="presOf" srcId="{03470CAF-46D1-4B6C-B175-97B9386C62F7}" destId="{82BAC11A-0250-4C8F-A98B-2CD29C2A6629}" srcOrd="0" destOrd="0" presId="urn:microsoft.com/office/officeart/2008/layout/LinedList"/>
    <dgm:cxn modelId="{37F5393D-9C4E-4F51-BAD7-FB3E76E7E81D}" type="presOf" srcId="{4B4F8831-E5C5-402F-B3BE-3B92AFD39624}" destId="{4C68BE8E-E2D4-432E-9F71-62CBA45880FF}" srcOrd="0" destOrd="0" presId="urn:microsoft.com/office/officeart/2008/layout/LinedList"/>
    <dgm:cxn modelId="{8BBF3C9F-400F-4B70-B1E7-2C163C4FC299}" srcId="{4B4F8831-E5C5-402F-B3BE-3B92AFD39624}" destId="{59E0E57E-D606-4D81-8936-37CAB6EDEC51}" srcOrd="1" destOrd="0" parTransId="{81058B15-3840-4BE0-8905-9805D9A95655}" sibTransId="{845B4AFB-0C37-42A4-AC26-F0EE89594A5E}"/>
    <dgm:cxn modelId="{E8CC1EAA-B498-4B02-A676-749BD8D68E21}" type="presOf" srcId="{59E0E57E-D606-4D81-8936-37CAB6EDEC51}" destId="{620E7C68-F2C1-4073-A421-25D1F58B33CC}" srcOrd="0" destOrd="0" presId="urn:microsoft.com/office/officeart/2008/layout/LinedList"/>
    <dgm:cxn modelId="{B2ECC5D9-67B9-4D33-84A0-6D4378C12C9D}" srcId="{4B4F8831-E5C5-402F-B3BE-3B92AFD39624}" destId="{03470CAF-46D1-4B6C-B175-97B9386C62F7}" srcOrd="0" destOrd="0" parTransId="{8E791478-26B6-4BE2-90EB-DDC50FFE6B2E}" sibTransId="{7FC04424-B1A4-436A-B1FB-EE954721BB7B}"/>
    <dgm:cxn modelId="{D0311DF9-86BE-4564-AEA7-30D1701D8901}" srcId="{4B4F8831-E5C5-402F-B3BE-3B92AFD39624}" destId="{CBE009AE-302B-4B10-B071-7DB25FAC9A75}" srcOrd="2" destOrd="0" parTransId="{13AF94E3-A80F-4F50-BC88-0A4A5B0A932D}" sibTransId="{7CEF0A0E-9BDE-47DA-86F7-48CB65C89B6D}"/>
    <dgm:cxn modelId="{C03AA7FD-A5B7-4731-B67B-C6941320DC74}" type="presOf" srcId="{CBE009AE-302B-4B10-B071-7DB25FAC9A75}" destId="{176C43E9-10B3-42E5-9616-9D57D15EE392}" srcOrd="0" destOrd="0" presId="urn:microsoft.com/office/officeart/2008/layout/LinedList"/>
    <dgm:cxn modelId="{FFBF3CB0-4A4F-44A6-97B2-492A07D10CBE}" type="presParOf" srcId="{4C68BE8E-E2D4-432E-9F71-62CBA45880FF}" destId="{B0A4D229-25ED-46FB-A8B5-EEFC3CA10024}" srcOrd="0" destOrd="0" presId="urn:microsoft.com/office/officeart/2008/layout/LinedList"/>
    <dgm:cxn modelId="{4D85CD90-7A7F-461D-BB56-F3E5580C3F1F}" type="presParOf" srcId="{4C68BE8E-E2D4-432E-9F71-62CBA45880FF}" destId="{86100D8E-8EAC-40EB-BC77-8C6A0F8F2567}" srcOrd="1" destOrd="0" presId="urn:microsoft.com/office/officeart/2008/layout/LinedList"/>
    <dgm:cxn modelId="{1BB82E22-F84B-4BFA-BE48-E1AAE91D0993}" type="presParOf" srcId="{86100D8E-8EAC-40EB-BC77-8C6A0F8F2567}" destId="{82BAC11A-0250-4C8F-A98B-2CD29C2A6629}" srcOrd="0" destOrd="0" presId="urn:microsoft.com/office/officeart/2008/layout/LinedList"/>
    <dgm:cxn modelId="{EC947796-58D4-4C48-9121-5792D5DE5930}" type="presParOf" srcId="{86100D8E-8EAC-40EB-BC77-8C6A0F8F2567}" destId="{18CF87A1-2B25-4322-A690-F0F125CA9D52}" srcOrd="1" destOrd="0" presId="urn:microsoft.com/office/officeart/2008/layout/LinedList"/>
    <dgm:cxn modelId="{2259F088-01BF-48B0-A05D-C45DDDCC499C}" type="presParOf" srcId="{4C68BE8E-E2D4-432E-9F71-62CBA45880FF}" destId="{6CB27DF0-35CD-4C68-86AB-F2F38B610E66}" srcOrd="2" destOrd="0" presId="urn:microsoft.com/office/officeart/2008/layout/LinedList"/>
    <dgm:cxn modelId="{4C5AE3F6-9A79-4A69-8376-39B229889098}" type="presParOf" srcId="{4C68BE8E-E2D4-432E-9F71-62CBA45880FF}" destId="{0A6F9CBB-FFBF-4582-B6B7-42C1471592B5}" srcOrd="3" destOrd="0" presId="urn:microsoft.com/office/officeart/2008/layout/LinedList"/>
    <dgm:cxn modelId="{CF3425AC-6FE9-4A04-BE05-867DD9106B9C}" type="presParOf" srcId="{0A6F9CBB-FFBF-4582-B6B7-42C1471592B5}" destId="{620E7C68-F2C1-4073-A421-25D1F58B33CC}" srcOrd="0" destOrd="0" presId="urn:microsoft.com/office/officeart/2008/layout/LinedList"/>
    <dgm:cxn modelId="{C3B001F5-94CC-4AE3-AF28-8E13E9F81302}" type="presParOf" srcId="{0A6F9CBB-FFBF-4582-B6B7-42C1471592B5}" destId="{DC258DA7-4222-4BB8-8278-BE1B16E1C556}" srcOrd="1" destOrd="0" presId="urn:microsoft.com/office/officeart/2008/layout/LinedList"/>
    <dgm:cxn modelId="{24621BBE-BE18-477E-A5D0-0EF72403D7A0}" type="presParOf" srcId="{4C68BE8E-E2D4-432E-9F71-62CBA45880FF}" destId="{AC168851-DBCC-4170-BD4D-0FA00167FEBD}" srcOrd="4" destOrd="0" presId="urn:microsoft.com/office/officeart/2008/layout/LinedList"/>
    <dgm:cxn modelId="{EE5C89AE-8503-4115-932D-F2210A4F6D08}" type="presParOf" srcId="{4C68BE8E-E2D4-432E-9F71-62CBA45880FF}" destId="{3E8A7410-7FC0-4553-A228-2E651CB6B51C}" srcOrd="5" destOrd="0" presId="urn:microsoft.com/office/officeart/2008/layout/LinedList"/>
    <dgm:cxn modelId="{2DE04624-86EB-4003-9120-EAADE156A58B}" type="presParOf" srcId="{3E8A7410-7FC0-4553-A228-2E651CB6B51C}" destId="{176C43E9-10B3-42E5-9616-9D57D15EE392}" srcOrd="0" destOrd="0" presId="urn:microsoft.com/office/officeart/2008/layout/LinedList"/>
    <dgm:cxn modelId="{EFE98065-7CCC-43BA-9F20-2BAA2FEB53C5}" type="presParOf" srcId="{3E8A7410-7FC0-4553-A228-2E651CB6B51C}" destId="{1E2C00DC-6C7A-45B7-933F-1BB9EB474B5E}"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A4D229-25ED-46FB-A8B5-EEFC3CA10024}">
      <dsp:nvSpPr>
        <dsp:cNvPr id="0" name=""/>
        <dsp:cNvSpPr/>
      </dsp:nvSpPr>
      <dsp:spPr>
        <a:xfrm>
          <a:off x="0" y="2492"/>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BAC11A-0250-4C8F-A98B-2CD29C2A6629}">
      <dsp:nvSpPr>
        <dsp:cNvPr id="0" name=""/>
        <dsp:cNvSpPr/>
      </dsp:nvSpPr>
      <dsp:spPr>
        <a:xfrm>
          <a:off x="0" y="2492"/>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kern="1200" dirty="0">
              <a:latin typeface="Segoe UI" panose="020B0502040204020203" pitchFamily="34" charset="0"/>
              <a:cs typeface="Segoe UI" panose="020B0502040204020203" pitchFamily="34" charset="0"/>
            </a:rPr>
            <a:t>Bringing volunteer shopping, support, and free or paid-for meals to older and isolated adults – normally in their own homes</a:t>
          </a:r>
          <a:endParaRPr lang="en-US" sz="2400" kern="1200" dirty="0">
            <a:latin typeface="Segoe UI" panose="020B0502040204020203" pitchFamily="34" charset="0"/>
            <a:cs typeface="Segoe UI" panose="020B0502040204020203" pitchFamily="34" charset="0"/>
          </a:endParaRPr>
        </a:p>
      </dsp:txBody>
      <dsp:txXfrm>
        <a:off x="0" y="2492"/>
        <a:ext cx="6492875" cy="1700138"/>
      </dsp:txXfrm>
    </dsp:sp>
    <dsp:sp modelId="{6CB27DF0-35CD-4C68-86AB-F2F38B610E66}">
      <dsp:nvSpPr>
        <dsp:cNvPr id="0" name=""/>
        <dsp:cNvSpPr/>
      </dsp:nvSpPr>
      <dsp:spPr>
        <a:xfrm>
          <a:off x="0" y="1702630"/>
          <a:ext cx="6492875"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0E7C68-F2C1-4073-A421-25D1F58B33CC}">
      <dsp:nvSpPr>
        <dsp:cNvPr id="0" name=""/>
        <dsp:cNvSpPr/>
      </dsp:nvSpPr>
      <dsp:spPr>
        <a:xfrm>
          <a:off x="0" y="1702630"/>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kern="1200" dirty="0">
              <a:latin typeface="Segoe UI" panose="020B0502040204020203" pitchFamily="34" charset="0"/>
              <a:cs typeface="Segoe UI" panose="020B0502040204020203" pitchFamily="34" charset="0"/>
            </a:rPr>
            <a:t>Direct food can also be offered as part of a ‘hot meals PLUS wrap around support ' approach, that might include welfare checks, and complementary social care services </a:t>
          </a:r>
          <a:endParaRPr lang="en-US" sz="2400" kern="1200" dirty="0">
            <a:latin typeface="Segoe UI" panose="020B0502040204020203" pitchFamily="34" charset="0"/>
            <a:cs typeface="Segoe UI" panose="020B0502040204020203" pitchFamily="34" charset="0"/>
          </a:endParaRPr>
        </a:p>
      </dsp:txBody>
      <dsp:txXfrm>
        <a:off x="0" y="1702630"/>
        <a:ext cx="6492875" cy="1700138"/>
      </dsp:txXfrm>
    </dsp:sp>
    <dsp:sp modelId="{AC168851-DBCC-4170-BD4D-0FA00167FEBD}">
      <dsp:nvSpPr>
        <dsp:cNvPr id="0" name=""/>
        <dsp:cNvSpPr/>
      </dsp:nvSpPr>
      <dsp:spPr>
        <a:xfrm>
          <a:off x="0" y="3402769"/>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6C43E9-10B3-42E5-9616-9D57D15EE392}">
      <dsp:nvSpPr>
        <dsp:cNvPr id="0" name=""/>
        <dsp:cNvSpPr/>
      </dsp:nvSpPr>
      <dsp:spPr>
        <a:xfrm>
          <a:off x="0" y="3402769"/>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endParaRPr lang="en-GB" sz="2400" kern="1200" dirty="0">
            <a:latin typeface="Segoe UI" panose="020B0502040204020203" pitchFamily="34" charset="0"/>
            <a:cs typeface="Segoe UI" panose="020B0502040204020203" pitchFamily="34" charset="0"/>
          </a:endParaRPr>
        </a:p>
        <a:p>
          <a:pPr marL="0" lvl="0" indent="0" algn="l" defTabSz="1066800">
            <a:lnSpc>
              <a:spcPct val="90000"/>
            </a:lnSpc>
            <a:spcBef>
              <a:spcPct val="0"/>
            </a:spcBef>
            <a:spcAft>
              <a:spcPct val="35000"/>
            </a:spcAft>
            <a:buNone/>
          </a:pPr>
          <a:r>
            <a:rPr lang="en-GB" sz="2400" kern="1200" dirty="0">
              <a:latin typeface="Segoe UI" panose="020B0502040204020203" pitchFamily="34" charset="0"/>
              <a:cs typeface="Segoe UI" panose="020B0502040204020203" pitchFamily="34" charset="0"/>
            </a:rPr>
            <a:t>This presentation examines food boxes / parcels and meals on wheels services</a:t>
          </a:r>
        </a:p>
      </dsp:txBody>
      <dsp:txXfrm>
        <a:off x="0" y="3402769"/>
        <a:ext cx="6492875" cy="170013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288669-F95E-4319-B5D1-20E8F386A04A}" type="datetimeFigureOut">
              <a:rPr lang="en-GB" smtClean="0"/>
              <a:t>21/12/2022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D0E3EE-DBD9-4289-BA20-35F783F12CE8}" type="slidenum">
              <a:rPr lang="en-GB" smtClean="0"/>
              <a:t>‹#›</a:t>
            </a:fld>
            <a:endParaRPr lang="en-GB" dirty="0"/>
          </a:p>
        </p:txBody>
      </p:sp>
    </p:spTree>
    <p:extLst>
      <p:ext uri="{BB962C8B-B14F-4D97-AF65-F5344CB8AC3E}">
        <p14:creationId xmlns:p14="http://schemas.microsoft.com/office/powerpoint/2010/main" val="3774499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sustainweb.org/foodpoverty/meals_on_wheels/"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https://vantageaging.org/blog/volunteer-meals-on-wheels/</a:t>
            </a:r>
          </a:p>
          <a:p>
            <a:endParaRPr lang="en-GB" dirty="0"/>
          </a:p>
          <a:p>
            <a:r>
              <a:rPr lang="en-GB" dirty="0"/>
              <a:t>This presentation is based on a synthesis of evidence from 10 key sources:</a:t>
            </a:r>
          </a:p>
          <a:p>
            <a:pPr marL="342900" lvl="0" indent="-342900">
              <a:buFont typeface="+mj-lt"/>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A survey of food banks operating independently of The Trussell Trust food bank network. December 2019</a:t>
            </a:r>
          </a:p>
          <a:p>
            <a:pPr marL="342900" lvl="0" indent="-342900">
              <a:buFont typeface="+mj-lt"/>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‘Comparing local responses to household food insecurity during COVID-19 across the UK (March – August 2020)</a:t>
            </a:r>
          </a:p>
          <a:p>
            <a:pPr marL="342900" lvl="0" indent="-342900">
              <a:buFont typeface="+mj-lt"/>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Food vulnerability during COVID-19 End of project summary of key findings (2022)</a:t>
            </a:r>
          </a:p>
          <a:p>
            <a:pPr marL="342900" lvl="0" indent="-342900">
              <a:buFont typeface="+mj-lt"/>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Herefordshire Case Study, Mapping local responses: March to August 2020', </a:t>
            </a:r>
          </a:p>
          <a:p>
            <a:pPr marL="342900" lvl="0" indent="-342900">
              <a:buFont typeface="+mj-lt"/>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Meals on wheels for the 21st century. A report exploring meals on wheels services in London before, during and after Covid-19. Sustain. July 2020.  The author is Morven Oliver-Larkin, who coordinates Sustain's London Food Poverty Campaign encouraging sustainable approaches  to improving household food security, particularly where these address root causes.</a:t>
            </a:r>
          </a:p>
          <a:p>
            <a:pPr marL="342900" lvl="0" indent="-342900">
              <a:buFont typeface="+mj-lt"/>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More than Just Food: Food Insecurity and Resilient Place Making through Community Self-Organising, Published: 23 May 2019</a:t>
            </a:r>
          </a:p>
          <a:p>
            <a:pPr marL="342900" lvl="0" indent="-342900">
              <a:buFont typeface="+mj-lt"/>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Releasing social value from surplus food  Evaluation Final Report FareShare-British Red Cross. Impact of British Red Cross funding on FareShare to tackle Loneliness and Isolation. February 2020</a:t>
            </a:r>
          </a:p>
          <a:p>
            <a:pPr marL="342900" lvl="0" indent="-342900">
              <a:buFont typeface="+mj-lt"/>
              <a:buAutoNum type="arabicPeriod"/>
            </a:pPr>
            <a:r>
              <a:rPr lang="en-GB" sz="1800" dirty="0">
                <a:effectLst/>
                <a:latin typeface="Segoe UI" panose="020B0502040204020203" pitchFamily="34" charset="0"/>
                <a:ea typeface="Calibri" panose="020F0502020204030204" pitchFamily="34" charset="0"/>
                <a:cs typeface="Times New Roman" panose="02020603050405020304" pitchFamily="18" charset="0"/>
              </a:rPr>
              <a:t>Shaping more resilient and just food systems: lessons from the COVID-19 pandemic. 2021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nutritional quality of food parcels provided by food banks and the effectiveness of food banks at reducing food insecurity in developed countries: a mixed-method systematic review. 2022</a:t>
            </a:r>
          </a:p>
          <a:p>
            <a:pPr marL="342900" lvl="0" indent="-342900">
              <a:buFont typeface="+mj-lt"/>
              <a:buAutoNum type="arabicPeriod"/>
            </a:pPr>
            <a:r>
              <a:rPr lang="en-GB" sz="1800" dirty="0">
                <a:effectLst/>
                <a:latin typeface="Calibri" panose="020F0502020204030204" pitchFamily="34" charset="0"/>
                <a:ea typeface="Calibri" panose="020F0502020204030204" pitchFamily="34" charset="0"/>
                <a:cs typeface="Times New Roman" panose="02020603050405020304" pitchFamily="18" charset="0"/>
              </a:rPr>
              <a:t>Visiting Nurse Association. Meals on Wheels Analysis. Final Findings (2017</a:t>
            </a:r>
          </a:p>
          <a:p>
            <a:endParaRPr lang="en-GB" dirty="0"/>
          </a:p>
        </p:txBody>
      </p:sp>
      <p:sp>
        <p:nvSpPr>
          <p:cNvPr id="4" name="Slide Number Placeholder 3"/>
          <p:cNvSpPr>
            <a:spLocks noGrp="1"/>
          </p:cNvSpPr>
          <p:nvPr>
            <p:ph type="sldNum" sz="quarter" idx="5"/>
          </p:nvPr>
        </p:nvSpPr>
        <p:spPr/>
        <p:txBody>
          <a:bodyPr/>
          <a:lstStyle/>
          <a:p>
            <a:fld id="{DAD0E3EE-DBD9-4289-BA20-35F783F12CE8}" type="slidenum">
              <a:rPr lang="en-GB" smtClean="0"/>
              <a:t>1</a:t>
            </a:fld>
            <a:endParaRPr lang="en-GB" dirty="0"/>
          </a:p>
        </p:txBody>
      </p:sp>
    </p:spTree>
    <p:extLst>
      <p:ext uri="{BB962C8B-B14F-4D97-AF65-F5344CB8AC3E}">
        <p14:creationId xmlns:p14="http://schemas.microsoft.com/office/powerpoint/2010/main" val="113329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buFont typeface="Symbol" panose="05050102010706020507" pitchFamily="18" charset="2"/>
              <a:buChar char=""/>
            </a:pPr>
            <a:r>
              <a:rPr lang="en-GB" sz="1800" dirty="0">
                <a:effectLst/>
                <a:latin typeface="Segoe UI" panose="020B0502040204020203" pitchFamily="34" charset="0"/>
                <a:ea typeface="Calibri" panose="020F0502020204030204" pitchFamily="34" charset="0"/>
                <a:cs typeface="Times New Roman" panose="02020603050405020304" pitchFamily="18" charset="0"/>
              </a:rPr>
              <a:t>Direct food provision plays an important part within the wider ‘food support landscape’. A satisfactory definition is hard to come by, but a key feature of this model is that it is ‘commensal’ that is supplying food to people who the provider does not have a family or close link with. This type of service can be delivered in people’s homes, but this is not a universal feature.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1800" dirty="0">
                <a:effectLst/>
                <a:latin typeface="Segoe UI" panose="020B0502040204020203" pitchFamily="34" charset="0"/>
                <a:ea typeface="Calibri" panose="020F0502020204030204" pitchFamily="34" charset="0"/>
                <a:cs typeface="Times New Roman" panose="02020603050405020304" pitchFamily="18" charset="0"/>
              </a:rPr>
              <a:t>The COVID-19 pandemic accelerated the growth of this type of support, at a time when gathering together was not possible. In all four countries, national schemes were established to support people who were shielding and unable to access food. Many councils also began providing their own local government food parcels.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1800" dirty="0">
                <a:effectLst/>
                <a:latin typeface="Segoe UI" panose="020B0502040204020203" pitchFamily="34" charset="0"/>
                <a:ea typeface="Calibri" panose="020F0502020204030204" pitchFamily="34" charset="0"/>
                <a:cs typeface="Times New Roman" panose="02020603050405020304" pitchFamily="18" charset="0"/>
              </a:rPr>
              <a:t>There was variability in the levels of support and how this support was provided across the four UK nations but third sector involvement in direct food aid was a commonality.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1800" dirty="0">
                <a:effectLst/>
                <a:latin typeface="Segoe UI" panose="020B0502040204020203" pitchFamily="34" charset="0"/>
                <a:ea typeface="Calibri" panose="020F0502020204030204" pitchFamily="34" charset="0"/>
                <a:cs typeface="Times New Roman" panose="02020603050405020304" pitchFamily="18" charset="0"/>
              </a:rPr>
              <a:t>The model also diversified to include, for example, ‘pub meals on wheels’ or ‘school dinners on wheels’. However, this followed the austerity period when ‘meals on wheels’ type provision reduced significantly.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effectLst/>
              <a:latin typeface="Calibri" panose="020F0502020204030204" pitchFamily="34" charset="0"/>
              <a:ea typeface="Calibri" panose="020F0502020204030204" pitchFamily="34" charset="0"/>
              <a:cs typeface="Calibri" panose="020F0502020204030204" pitchFamily="34" charset="0"/>
            </a:endParaRPr>
          </a:p>
          <a:p>
            <a:r>
              <a:rPr lang="en-GB" sz="1800" dirty="0">
                <a:effectLst/>
                <a:latin typeface="Calibri" panose="020F0502020204030204" pitchFamily="34" charset="0"/>
                <a:ea typeface="Calibri" panose="020F0502020204030204" pitchFamily="34" charset="0"/>
                <a:cs typeface="Calibri" panose="020F0502020204030204" pitchFamily="34" charset="0"/>
              </a:rPr>
              <a:t>From ‘A commensal is an organism that uses food supplied in the internal or the external environment of the host, without establishing a close association with the host, for instance by feeding on its tissues’.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effectLst/>
                <a:latin typeface="Calibri" panose="020F0502020204030204" pitchFamily="34" charset="0"/>
                <a:ea typeface="Calibri" panose="020F0502020204030204" pitchFamily="34" charset="0"/>
                <a:cs typeface="Calibri" panose="020F0502020204030204" pitchFamily="34" charset="0"/>
              </a:rPr>
              <a:t>Source: </a:t>
            </a:r>
            <a:r>
              <a:rPr lang="en-GB"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https://www.sustainweb.org/foodpoverty/meals_on_wheels/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Meals on wheels services </a:t>
            </a:r>
            <a:r>
              <a:rPr lang="en-GB" sz="1800" dirty="0">
                <a:effectLst/>
                <a:latin typeface="Segoe UI" panose="020B0502040204020203" pitchFamily="34" charset="0"/>
                <a:ea typeface="Calibri" panose="020F0502020204030204" pitchFamily="34" charset="0"/>
              </a:rPr>
              <a:t>can be paid-for, subsidised or free-of-charge typically linked to addressing malnutrition, or the risk of malnutrition, amongst older people</a:t>
            </a:r>
            <a:endParaRPr lang="en-GB" dirty="0"/>
          </a:p>
        </p:txBody>
      </p:sp>
      <p:sp>
        <p:nvSpPr>
          <p:cNvPr id="4" name="Slide Number Placeholder 3"/>
          <p:cNvSpPr>
            <a:spLocks noGrp="1"/>
          </p:cNvSpPr>
          <p:nvPr>
            <p:ph type="sldNum" sz="quarter" idx="5"/>
          </p:nvPr>
        </p:nvSpPr>
        <p:spPr/>
        <p:txBody>
          <a:bodyPr/>
          <a:lstStyle/>
          <a:p>
            <a:fld id="{DAD0E3EE-DBD9-4289-BA20-35F783F12CE8}" type="slidenum">
              <a:rPr lang="en-GB" smtClean="0"/>
              <a:t>2</a:t>
            </a:fld>
            <a:endParaRPr lang="en-GB" dirty="0"/>
          </a:p>
        </p:txBody>
      </p:sp>
    </p:spTree>
    <p:extLst>
      <p:ext uri="{BB962C8B-B14F-4D97-AF65-F5344CB8AC3E}">
        <p14:creationId xmlns:p14="http://schemas.microsoft.com/office/powerpoint/2010/main" val="3382943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From ‘</a:t>
            </a:r>
            <a:r>
              <a:rPr lang="en-GB" b="0" i="0" dirty="0">
                <a:solidFill>
                  <a:srgbClr val="202124"/>
                </a:solidFill>
                <a:effectLst/>
                <a:latin typeface="arial" panose="020B0604020202020204" pitchFamily="34" charset="0"/>
              </a:rPr>
              <a:t>A commensal is </a:t>
            </a:r>
            <a:r>
              <a:rPr lang="en-GB" b="1" i="0" dirty="0">
                <a:solidFill>
                  <a:srgbClr val="202124"/>
                </a:solidFill>
                <a:effectLst/>
                <a:latin typeface="arial" panose="020B0604020202020204" pitchFamily="34" charset="0"/>
              </a:rPr>
              <a:t>an organism that uses food supplied in the internal or the external environment of the host, </a:t>
            </a:r>
            <a:r>
              <a:rPr lang="en-GB" b="1" i="0" u="sng" dirty="0">
                <a:solidFill>
                  <a:srgbClr val="202124"/>
                </a:solidFill>
                <a:effectLst/>
                <a:latin typeface="arial" panose="020B0604020202020204" pitchFamily="34" charset="0"/>
              </a:rPr>
              <a:t>without establishing a close association with the host</a:t>
            </a:r>
            <a:r>
              <a:rPr lang="en-GB" b="0" i="0" dirty="0">
                <a:solidFill>
                  <a:srgbClr val="202124"/>
                </a:solidFill>
                <a:effectLst/>
                <a:latin typeface="arial" panose="020B0604020202020204" pitchFamily="34" charset="0"/>
              </a:rPr>
              <a:t>, for instance by feeding on its tissues’.</a:t>
            </a:r>
          </a:p>
          <a:p>
            <a:pPr marL="171450" indent="-171450">
              <a:buFont typeface="Arial" panose="020B0604020202020204" pitchFamily="34" charset="0"/>
              <a:buChar char="•"/>
            </a:pPr>
            <a:endParaRPr lang="en-GB" b="0" i="0" dirty="0">
              <a:solidFill>
                <a:srgbClr val="202124"/>
              </a:solidFill>
              <a:effectLst/>
              <a:latin typeface="arial" panose="020B0604020202020204" pitchFamily="34" charset="0"/>
            </a:endParaRPr>
          </a:p>
          <a:p>
            <a:pPr marL="171450" indent="-171450">
              <a:buFont typeface="Arial" panose="020B0604020202020204" pitchFamily="34" charset="0"/>
              <a:buChar char="•"/>
            </a:pPr>
            <a:r>
              <a:rPr lang="en-GB" b="0" i="0" dirty="0">
                <a:solidFill>
                  <a:srgbClr val="202124"/>
                </a:solidFill>
                <a:effectLst/>
                <a:latin typeface="arial" panose="020B0604020202020204" pitchFamily="34" charset="0"/>
              </a:rPr>
              <a:t>Quote source: ‘</a:t>
            </a:r>
            <a:r>
              <a:rPr lang="en-GB" sz="1800" dirty="0">
                <a:effectLst/>
                <a:latin typeface="Calibri" panose="020F0502020204030204" pitchFamily="34" charset="0"/>
                <a:ea typeface="Calibri" panose="020F0502020204030204" pitchFamily="34" charset="0"/>
              </a:rPr>
              <a:t>Meals on wheels can be paid-for, subsidised or free-of-charge.’</a:t>
            </a:r>
            <a:endParaRPr lang="en-GB" dirty="0"/>
          </a:p>
        </p:txBody>
      </p:sp>
      <p:sp>
        <p:nvSpPr>
          <p:cNvPr id="4" name="Slide Number Placeholder 3"/>
          <p:cNvSpPr>
            <a:spLocks noGrp="1"/>
          </p:cNvSpPr>
          <p:nvPr>
            <p:ph type="sldNum" sz="quarter" idx="5"/>
          </p:nvPr>
        </p:nvSpPr>
        <p:spPr/>
        <p:txBody>
          <a:bodyPr/>
          <a:lstStyle/>
          <a:p>
            <a:fld id="{DAD0E3EE-DBD9-4289-BA20-35F783F12CE8}" type="slidenum">
              <a:rPr lang="en-GB" smtClean="0"/>
              <a:t>3</a:t>
            </a:fld>
            <a:endParaRPr lang="en-GB" dirty="0"/>
          </a:p>
        </p:txBody>
      </p:sp>
    </p:spTree>
    <p:extLst>
      <p:ext uri="{BB962C8B-B14F-4D97-AF65-F5344CB8AC3E}">
        <p14:creationId xmlns:p14="http://schemas.microsoft.com/office/powerpoint/2010/main" val="144030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AD0E3EE-DBD9-4289-BA20-35F783F12CE8}" type="slidenum">
              <a:rPr lang="en-GB" smtClean="0"/>
              <a:t>4</a:t>
            </a:fld>
            <a:endParaRPr lang="en-GB" dirty="0"/>
          </a:p>
        </p:txBody>
      </p:sp>
    </p:spTree>
    <p:extLst>
      <p:ext uri="{BB962C8B-B14F-4D97-AF65-F5344CB8AC3E}">
        <p14:creationId xmlns:p14="http://schemas.microsoft.com/office/powerpoint/2010/main" val="1287030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AD0E3EE-DBD9-4289-BA20-35F783F12CE8}" type="slidenum">
              <a:rPr lang="en-GB" smtClean="0"/>
              <a:t>5</a:t>
            </a:fld>
            <a:endParaRPr lang="en-GB" dirty="0"/>
          </a:p>
        </p:txBody>
      </p:sp>
    </p:spTree>
    <p:extLst>
      <p:ext uri="{BB962C8B-B14F-4D97-AF65-F5344CB8AC3E}">
        <p14:creationId xmlns:p14="http://schemas.microsoft.com/office/powerpoint/2010/main" val="2512799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Image: https://www.sustainweb.org/publications/meals_on_wheels_for_21st_century/</a:t>
            </a:r>
          </a:p>
          <a:p>
            <a:endParaRPr lang="en-GB" dirty="0"/>
          </a:p>
          <a:p>
            <a:r>
              <a:rPr lang="en-GB"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Meals on wheels for the 21st century. A report exploring meals on wheels services in London before, during and after Covid-19. Sustain. July 2020</a:t>
            </a:r>
          </a:p>
          <a:p>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200" dirty="0">
                <a:effectLst/>
                <a:latin typeface="Calibri" panose="020F0502020204030204" pitchFamily="34" charset="0"/>
                <a:ea typeface="Calibri" panose="020F0502020204030204" pitchFamily="34" charset="0"/>
                <a:cs typeface="Times New Roman" panose="02020603050405020304" pitchFamily="18" charset="0"/>
              </a:rPr>
              <a:t>Meals on wheels can be paid-for, subsidised or free-of-charge. </a:t>
            </a:r>
          </a:p>
          <a:p>
            <a:endParaRPr lang="en-GB" sz="1200" dirty="0">
              <a:effectLst/>
              <a:latin typeface="Calibri" panose="020F0502020204030204" pitchFamily="34" charset="0"/>
              <a:cs typeface="Times New Roman" panose="02020603050405020304" pitchFamily="18" charset="0"/>
            </a:endParaRPr>
          </a:p>
          <a:p>
            <a:r>
              <a:rPr lang="en-GB" sz="1200" dirty="0">
                <a:effectLst/>
                <a:latin typeface="Calibri" panose="020F0502020204030204" pitchFamily="34" charset="0"/>
                <a:cs typeface="Times New Roman" panose="02020603050405020304" pitchFamily="18" charset="0"/>
              </a:rPr>
              <a:t>A US study modelled a 46% ROI on a meals on wheels service. – based on valuing both health and social benefits / mitigation (e.g. reduced isolation).</a:t>
            </a:r>
            <a:endParaRPr lang="en-GB" dirty="0"/>
          </a:p>
        </p:txBody>
      </p:sp>
      <p:sp>
        <p:nvSpPr>
          <p:cNvPr id="4" name="Slide Number Placeholder 3"/>
          <p:cNvSpPr>
            <a:spLocks noGrp="1"/>
          </p:cNvSpPr>
          <p:nvPr>
            <p:ph type="sldNum" sz="quarter" idx="5"/>
          </p:nvPr>
        </p:nvSpPr>
        <p:spPr/>
        <p:txBody>
          <a:bodyPr/>
          <a:lstStyle/>
          <a:p>
            <a:fld id="{DAD0E3EE-DBD9-4289-BA20-35F783F12CE8}" type="slidenum">
              <a:rPr lang="en-GB" smtClean="0"/>
              <a:t>6</a:t>
            </a:fld>
            <a:endParaRPr lang="en-GB" dirty="0"/>
          </a:p>
        </p:txBody>
      </p:sp>
    </p:spTree>
    <p:extLst>
      <p:ext uri="{BB962C8B-B14F-4D97-AF65-F5344CB8AC3E}">
        <p14:creationId xmlns:p14="http://schemas.microsoft.com/office/powerpoint/2010/main" val="31450897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5"/>
          </p:nvPr>
        </p:nvSpPr>
        <p:spPr/>
        <p:txBody>
          <a:bodyPr/>
          <a:lstStyle/>
          <a:p>
            <a:fld id="{FD2B9708-FD8E-4CCA-BCA6-A06015ED0904}" type="slidenum">
              <a:rPr lang="en-GB" smtClean="0"/>
              <a:t>8</a:t>
            </a:fld>
            <a:endParaRPr lang="en-GB" dirty="0"/>
          </a:p>
        </p:txBody>
      </p:sp>
    </p:spTree>
    <p:extLst>
      <p:ext uri="{BB962C8B-B14F-4D97-AF65-F5344CB8AC3E}">
        <p14:creationId xmlns:p14="http://schemas.microsoft.com/office/powerpoint/2010/main" val="466440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674CA-B15B-8230-1634-813954096E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42E6529-E653-8DB7-622D-23DA1B81E5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45A039D-BF44-2540-025B-9F6453F69CFD}"/>
              </a:ext>
            </a:extLst>
          </p:cNvPr>
          <p:cNvSpPr>
            <a:spLocks noGrp="1"/>
          </p:cNvSpPr>
          <p:nvPr>
            <p:ph type="dt" sz="half" idx="10"/>
          </p:nvPr>
        </p:nvSpPr>
        <p:spPr/>
        <p:txBody>
          <a:bodyPr/>
          <a:lstStyle/>
          <a:p>
            <a:fld id="{B2AAF183-0574-422B-9CDA-FC94D56A6499}" type="datetimeFigureOut">
              <a:rPr lang="en-GB" smtClean="0"/>
              <a:t>21/12/2022</a:t>
            </a:fld>
            <a:endParaRPr lang="en-GB" dirty="0"/>
          </a:p>
        </p:txBody>
      </p:sp>
      <p:sp>
        <p:nvSpPr>
          <p:cNvPr id="5" name="Footer Placeholder 4">
            <a:extLst>
              <a:ext uri="{FF2B5EF4-FFF2-40B4-BE49-F238E27FC236}">
                <a16:creationId xmlns:a16="http://schemas.microsoft.com/office/drawing/2014/main" id="{964D88EE-C641-7E36-C8A8-BEB9121A91F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D695BBB-B52A-E1B5-90A9-B2892FABFB01}"/>
              </a:ext>
            </a:extLst>
          </p:cNvPr>
          <p:cNvSpPr>
            <a:spLocks noGrp="1"/>
          </p:cNvSpPr>
          <p:nvPr>
            <p:ph type="sldNum" sz="quarter" idx="12"/>
          </p:nvPr>
        </p:nvSpPr>
        <p:spPr/>
        <p:txBody>
          <a:bodyPr/>
          <a:lstStyle/>
          <a:p>
            <a:fld id="{0C9927F3-2DF3-4C76-B31A-B196B8A3EE00}" type="slidenum">
              <a:rPr lang="en-GB" smtClean="0"/>
              <a:t>‹#›</a:t>
            </a:fld>
            <a:endParaRPr lang="en-GB" dirty="0"/>
          </a:p>
        </p:txBody>
      </p:sp>
    </p:spTree>
    <p:extLst>
      <p:ext uri="{BB962C8B-B14F-4D97-AF65-F5344CB8AC3E}">
        <p14:creationId xmlns:p14="http://schemas.microsoft.com/office/powerpoint/2010/main" val="1294998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7468-76D1-B512-77ED-C634E10C1F1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35B931E-1A48-E641-E237-F6376F0850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FDD6218-613D-A1E4-9188-0871F898C80F}"/>
              </a:ext>
            </a:extLst>
          </p:cNvPr>
          <p:cNvSpPr>
            <a:spLocks noGrp="1"/>
          </p:cNvSpPr>
          <p:nvPr>
            <p:ph type="dt" sz="half" idx="10"/>
          </p:nvPr>
        </p:nvSpPr>
        <p:spPr/>
        <p:txBody>
          <a:bodyPr/>
          <a:lstStyle/>
          <a:p>
            <a:fld id="{B2AAF183-0574-422B-9CDA-FC94D56A6499}" type="datetimeFigureOut">
              <a:rPr lang="en-GB" smtClean="0"/>
              <a:t>21/12/2022</a:t>
            </a:fld>
            <a:endParaRPr lang="en-GB" dirty="0"/>
          </a:p>
        </p:txBody>
      </p:sp>
      <p:sp>
        <p:nvSpPr>
          <p:cNvPr id="5" name="Footer Placeholder 4">
            <a:extLst>
              <a:ext uri="{FF2B5EF4-FFF2-40B4-BE49-F238E27FC236}">
                <a16:creationId xmlns:a16="http://schemas.microsoft.com/office/drawing/2014/main" id="{A353951A-6C90-D648-99D5-95579B5A81C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7DC6038-E85F-B31F-30A8-7BABAC572182}"/>
              </a:ext>
            </a:extLst>
          </p:cNvPr>
          <p:cNvSpPr>
            <a:spLocks noGrp="1"/>
          </p:cNvSpPr>
          <p:nvPr>
            <p:ph type="sldNum" sz="quarter" idx="12"/>
          </p:nvPr>
        </p:nvSpPr>
        <p:spPr/>
        <p:txBody>
          <a:bodyPr/>
          <a:lstStyle/>
          <a:p>
            <a:fld id="{0C9927F3-2DF3-4C76-B31A-B196B8A3EE00}" type="slidenum">
              <a:rPr lang="en-GB" smtClean="0"/>
              <a:t>‹#›</a:t>
            </a:fld>
            <a:endParaRPr lang="en-GB" dirty="0"/>
          </a:p>
        </p:txBody>
      </p:sp>
    </p:spTree>
    <p:extLst>
      <p:ext uri="{BB962C8B-B14F-4D97-AF65-F5344CB8AC3E}">
        <p14:creationId xmlns:p14="http://schemas.microsoft.com/office/powerpoint/2010/main" val="3844230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DBFB63-ED8F-9774-6C4B-9A2A40B1992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CAC628F-2F05-C03B-78FF-DDDC2D38EE3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9DD1244-AF9B-54D2-9C5A-EA06EE900A29}"/>
              </a:ext>
            </a:extLst>
          </p:cNvPr>
          <p:cNvSpPr>
            <a:spLocks noGrp="1"/>
          </p:cNvSpPr>
          <p:nvPr>
            <p:ph type="dt" sz="half" idx="10"/>
          </p:nvPr>
        </p:nvSpPr>
        <p:spPr/>
        <p:txBody>
          <a:bodyPr/>
          <a:lstStyle/>
          <a:p>
            <a:fld id="{B2AAF183-0574-422B-9CDA-FC94D56A6499}" type="datetimeFigureOut">
              <a:rPr lang="en-GB" smtClean="0"/>
              <a:t>21/12/2022</a:t>
            </a:fld>
            <a:endParaRPr lang="en-GB" dirty="0"/>
          </a:p>
        </p:txBody>
      </p:sp>
      <p:sp>
        <p:nvSpPr>
          <p:cNvPr id="5" name="Footer Placeholder 4">
            <a:extLst>
              <a:ext uri="{FF2B5EF4-FFF2-40B4-BE49-F238E27FC236}">
                <a16:creationId xmlns:a16="http://schemas.microsoft.com/office/drawing/2014/main" id="{6167B2C4-4CB7-14F2-9314-DB25C166D8A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AFC1B0C-CD50-03FF-E4E1-7746B89C0601}"/>
              </a:ext>
            </a:extLst>
          </p:cNvPr>
          <p:cNvSpPr>
            <a:spLocks noGrp="1"/>
          </p:cNvSpPr>
          <p:nvPr>
            <p:ph type="sldNum" sz="quarter" idx="12"/>
          </p:nvPr>
        </p:nvSpPr>
        <p:spPr/>
        <p:txBody>
          <a:bodyPr/>
          <a:lstStyle/>
          <a:p>
            <a:fld id="{0C9927F3-2DF3-4C76-B31A-B196B8A3EE00}" type="slidenum">
              <a:rPr lang="en-GB" smtClean="0"/>
              <a:t>‹#›</a:t>
            </a:fld>
            <a:endParaRPr lang="en-GB" dirty="0"/>
          </a:p>
        </p:txBody>
      </p:sp>
    </p:spTree>
    <p:extLst>
      <p:ext uri="{BB962C8B-B14F-4D97-AF65-F5344CB8AC3E}">
        <p14:creationId xmlns:p14="http://schemas.microsoft.com/office/powerpoint/2010/main" val="3697315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E5FF2-8B9F-5792-870D-D3D7C3D1178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49D0BDB-9C90-3461-7FF9-9175089542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B3010D-B81E-802A-DCE1-EC0B3D6963A7}"/>
              </a:ext>
            </a:extLst>
          </p:cNvPr>
          <p:cNvSpPr>
            <a:spLocks noGrp="1"/>
          </p:cNvSpPr>
          <p:nvPr>
            <p:ph type="dt" sz="half" idx="10"/>
          </p:nvPr>
        </p:nvSpPr>
        <p:spPr/>
        <p:txBody>
          <a:bodyPr/>
          <a:lstStyle/>
          <a:p>
            <a:fld id="{B2AAF183-0574-422B-9CDA-FC94D56A6499}" type="datetimeFigureOut">
              <a:rPr lang="en-GB" smtClean="0"/>
              <a:t>21/12/2022</a:t>
            </a:fld>
            <a:endParaRPr lang="en-GB" dirty="0"/>
          </a:p>
        </p:txBody>
      </p:sp>
      <p:sp>
        <p:nvSpPr>
          <p:cNvPr id="5" name="Footer Placeholder 4">
            <a:extLst>
              <a:ext uri="{FF2B5EF4-FFF2-40B4-BE49-F238E27FC236}">
                <a16:creationId xmlns:a16="http://schemas.microsoft.com/office/drawing/2014/main" id="{22E05DA0-14C3-BD0A-76FB-DA669F51CD0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A972C2F-D0B7-7E07-DEB1-A3AA34DA7E2A}"/>
              </a:ext>
            </a:extLst>
          </p:cNvPr>
          <p:cNvSpPr>
            <a:spLocks noGrp="1"/>
          </p:cNvSpPr>
          <p:nvPr>
            <p:ph type="sldNum" sz="quarter" idx="12"/>
          </p:nvPr>
        </p:nvSpPr>
        <p:spPr/>
        <p:txBody>
          <a:bodyPr/>
          <a:lstStyle/>
          <a:p>
            <a:fld id="{0C9927F3-2DF3-4C76-B31A-B196B8A3EE00}" type="slidenum">
              <a:rPr lang="en-GB" smtClean="0"/>
              <a:t>‹#›</a:t>
            </a:fld>
            <a:endParaRPr lang="en-GB" dirty="0"/>
          </a:p>
        </p:txBody>
      </p:sp>
    </p:spTree>
    <p:extLst>
      <p:ext uri="{BB962C8B-B14F-4D97-AF65-F5344CB8AC3E}">
        <p14:creationId xmlns:p14="http://schemas.microsoft.com/office/powerpoint/2010/main" val="3267101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9F81D-7666-1896-A720-FA0DB91C64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BAA3ED6-759E-D4E4-AD2E-6CCD36262E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7D1155-A5A5-A28A-4130-74502B3AC16F}"/>
              </a:ext>
            </a:extLst>
          </p:cNvPr>
          <p:cNvSpPr>
            <a:spLocks noGrp="1"/>
          </p:cNvSpPr>
          <p:nvPr>
            <p:ph type="dt" sz="half" idx="10"/>
          </p:nvPr>
        </p:nvSpPr>
        <p:spPr/>
        <p:txBody>
          <a:bodyPr/>
          <a:lstStyle/>
          <a:p>
            <a:fld id="{B2AAF183-0574-422B-9CDA-FC94D56A6499}" type="datetimeFigureOut">
              <a:rPr lang="en-GB" smtClean="0"/>
              <a:t>21/12/2022</a:t>
            </a:fld>
            <a:endParaRPr lang="en-GB" dirty="0"/>
          </a:p>
        </p:txBody>
      </p:sp>
      <p:sp>
        <p:nvSpPr>
          <p:cNvPr id="5" name="Footer Placeholder 4">
            <a:extLst>
              <a:ext uri="{FF2B5EF4-FFF2-40B4-BE49-F238E27FC236}">
                <a16:creationId xmlns:a16="http://schemas.microsoft.com/office/drawing/2014/main" id="{BA8A1B58-3E34-4A48-3AA9-2D29C03D833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283DC0E-37DA-0B52-6215-5317B3A6AF59}"/>
              </a:ext>
            </a:extLst>
          </p:cNvPr>
          <p:cNvSpPr>
            <a:spLocks noGrp="1"/>
          </p:cNvSpPr>
          <p:nvPr>
            <p:ph type="sldNum" sz="quarter" idx="12"/>
          </p:nvPr>
        </p:nvSpPr>
        <p:spPr/>
        <p:txBody>
          <a:bodyPr/>
          <a:lstStyle/>
          <a:p>
            <a:fld id="{0C9927F3-2DF3-4C76-B31A-B196B8A3EE00}" type="slidenum">
              <a:rPr lang="en-GB" smtClean="0"/>
              <a:t>‹#›</a:t>
            </a:fld>
            <a:endParaRPr lang="en-GB" dirty="0"/>
          </a:p>
        </p:txBody>
      </p:sp>
    </p:spTree>
    <p:extLst>
      <p:ext uri="{BB962C8B-B14F-4D97-AF65-F5344CB8AC3E}">
        <p14:creationId xmlns:p14="http://schemas.microsoft.com/office/powerpoint/2010/main" val="2436399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BD077-DF41-88CE-14F4-ABDB31EECCD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85455EA-FD21-2AA3-0C8F-64FB0C5269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DFFB11C-2421-7945-9295-F8F62860F07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C325C8E-E338-6D00-5120-0C51A5E7EEA8}"/>
              </a:ext>
            </a:extLst>
          </p:cNvPr>
          <p:cNvSpPr>
            <a:spLocks noGrp="1"/>
          </p:cNvSpPr>
          <p:nvPr>
            <p:ph type="dt" sz="half" idx="10"/>
          </p:nvPr>
        </p:nvSpPr>
        <p:spPr/>
        <p:txBody>
          <a:bodyPr/>
          <a:lstStyle/>
          <a:p>
            <a:fld id="{B2AAF183-0574-422B-9CDA-FC94D56A6499}" type="datetimeFigureOut">
              <a:rPr lang="en-GB" smtClean="0"/>
              <a:t>21/12/2022</a:t>
            </a:fld>
            <a:endParaRPr lang="en-GB" dirty="0"/>
          </a:p>
        </p:txBody>
      </p:sp>
      <p:sp>
        <p:nvSpPr>
          <p:cNvPr id="6" name="Footer Placeholder 5">
            <a:extLst>
              <a:ext uri="{FF2B5EF4-FFF2-40B4-BE49-F238E27FC236}">
                <a16:creationId xmlns:a16="http://schemas.microsoft.com/office/drawing/2014/main" id="{831BF93C-1DCD-39F1-4D6E-53B63A239A0A}"/>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2A228B27-9515-D30B-48F2-4A2B3CF1FA38}"/>
              </a:ext>
            </a:extLst>
          </p:cNvPr>
          <p:cNvSpPr>
            <a:spLocks noGrp="1"/>
          </p:cNvSpPr>
          <p:nvPr>
            <p:ph type="sldNum" sz="quarter" idx="12"/>
          </p:nvPr>
        </p:nvSpPr>
        <p:spPr/>
        <p:txBody>
          <a:bodyPr/>
          <a:lstStyle/>
          <a:p>
            <a:fld id="{0C9927F3-2DF3-4C76-B31A-B196B8A3EE00}" type="slidenum">
              <a:rPr lang="en-GB" smtClean="0"/>
              <a:t>‹#›</a:t>
            </a:fld>
            <a:endParaRPr lang="en-GB" dirty="0"/>
          </a:p>
        </p:txBody>
      </p:sp>
    </p:spTree>
    <p:extLst>
      <p:ext uri="{BB962C8B-B14F-4D97-AF65-F5344CB8AC3E}">
        <p14:creationId xmlns:p14="http://schemas.microsoft.com/office/powerpoint/2010/main" val="756714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C12F4-4DCA-EB1D-0D43-9A86D1C08EE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AD2F3F8-0ADC-7E9A-3E8F-25C9AC6361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C9A3D0-8B11-372F-2911-CADA63D400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F7695F9-47F8-6A0A-E34C-02A3A0B080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4798E5-0275-ECDD-1F91-E54E66A0F8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2D9A1DD-227A-9E7F-EF92-C88C6B08CF3C}"/>
              </a:ext>
            </a:extLst>
          </p:cNvPr>
          <p:cNvSpPr>
            <a:spLocks noGrp="1"/>
          </p:cNvSpPr>
          <p:nvPr>
            <p:ph type="dt" sz="half" idx="10"/>
          </p:nvPr>
        </p:nvSpPr>
        <p:spPr/>
        <p:txBody>
          <a:bodyPr/>
          <a:lstStyle/>
          <a:p>
            <a:fld id="{B2AAF183-0574-422B-9CDA-FC94D56A6499}" type="datetimeFigureOut">
              <a:rPr lang="en-GB" smtClean="0"/>
              <a:t>21/12/2022</a:t>
            </a:fld>
            <a:endParaRPr lang="en-GB" dirty="0"/>
          </a:p>
        </p:txBody>
      </p:sp>
      <p:sp>
        <p:nvSpPr>
          <p:cNvPr id="8" name="Footer Placeholder 7">
            <a:extLst>
              <a:ext uri="{FF2B5EF4-FFF2-40B4-BE49-F238E27FC236}">
                <a16:creationId xmlns:a16="http://schemas.microsoft.com/office/drawing/2014/main" id="{A2B07C06-27D0-BCE4-EBF1-02912879262D}"/>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386232E8-8504-1B42-C6C9-1BD1E05F8808}"/>
              </a:ext>
            </a:extLst>
          </p:cNvPr>
          <p:cNvSpPr>
            <a:spLocks noGrp="1"/>
          </p:cNvSpPr>
          <p:nvPr>
            <p:ph type="sldNum" sz="quarter" idx="12"/>
          </p:nvPr>
        </p:nvSpPr>
        <p:spPr/>
        <p:txBody>
          <a:bodyPr/>
          <a:lstStyle/>
          <a:p>
            <a:fld id="{0C9927F3-2DF3-4C76-B31A-B196B8A3EE00}" type="slidenum">
              <a:rPr lang="en-GB" smtClean="0"/>
              <a:t>‹#›</a:t>
            </a:fld>
            <a:endParaRPr lang="en-GB" dirty="0"/>
          </a:p>
        </p:txBody>
      </p:sp>
    </p:spTree>
    <p:extLst>
      <p:ext uri="{BB962C8B-B14F-4D97-AF65-F5344CB8AC3E}">
        <p14:creationId xmlns:p14="http://schemas.microsoft.com/office/powerpoint/2010/main" val="2117329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FCAF7-98CE-B50F-2D45-53D72BA3AF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C8C6D7F-9EA8-99B6-6A72-FAB3EE10EBEB}"/>
              </a:ext>
            </a:extLst>
          </p:cNvPr>
          <p:cNvSpPr>
            <a:spLocks noGrp="1"/>
          </p:cNvSpPr>
          <p:nvPr>
            <p:ph type="dt" sz="half" idx="10"/>
          </p:nvPr>
        </p:nvSpPr>
        <p:spPr/>
        <p:txBody>
          <a:bodyPr/>
          <a:lstStyle/>
          <a:p>
            <a:fld id="{B2AAF183-0574-422B-9CDA-FC94D56A6499}" type="datetimeFigureOut">
              <a:rPr lang="en-GB" smtClean="0"/>
              <a:t>21/12/2022</a:t>
            </a:fld>
            <a:endParaRPr lang="en-GB" dirty="0"/>
          </a:p>
        </p:txBody>
      </p:sp>
      <p:sp>
        <p:nvSpPr>
          <p:cNvPr id="4" name="Footer Placeholder 3">
            <a:extLst>
              <a:ext uri="{FF2B5EF4-FFF2-40B4-BE49-F238E27FC236}">
                <a16:creationId xmlns:a16="http://schemas.microsoft.com/office/drawing/2014/main" id="{FCD6C7D6-4D2E-64AD-7743-B0660954A5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412A3069-F60A-997E-F701-FFB0080A425B}"/>
              </a:ext>
            </a:extLst>
          </p:cNvPr>
          <p:cNvSpPr>
            <a:spLocks noGrp="1"/>
          </p:cNvSpPr>
          <p:nvPr>
            <p:ph type="sldNum" sz="quarter" idx="12"/>
          </p:nvPr>
        </p:nvSpPr>
        <p:spPr/>
        <p:txBody>
          <a:bodyPr/>
          <a:lstStyle/>
          <a:p>
            <a:fld id="{0C9927F3-2DF3-4C76-B31A-B196B8A3EE00}" type="slidenum">
              <a:rPr lang="en-GB" smtClean="0"/>
              <a:t>‹#›</a:t>
            </a:fld>
            <a:endParaRPr lang="en-GB" dirty="0"/>
          </a:p>
        </p:txBody>
      </p:sp>
    </p:spTree>
    <p:extLst>
      <p:ext uri="{BB962C8B-B14F-4D97-AF65-F5344CB8AC3E}">
        <p14:creationId xmlns:p14="http://schemas.microsoft.com/office/powerpoint/2010/main" val="3645554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987474-59AC-AA28-5687-486ED092AC25}"/>
              </a:ext>
            </a:extLst>
          </p:cNvPr>
          <p:cNvSpPr>
            <a:spLocks noGrp="1"/>
          </p:cNvSpPr>
          <p:nvPr>
            <p:ph type="dt" sz="half" idx="10"/>
          </p:nvPr>
        </p:nvSpPr>
        <p:spPr/>
        <p:txBody>
          <a:bodyPr/>
          <a:lstStyle/>
          <a:p>
            <a:fld id="{B2AAF183-0574-422B-9CDA-FC94D56A6499}" type="datetimeFigureOut">
              <a:rPr lang="en-GB" smtClean="0"/>
              <a:t>21/12/2022</a:t>
            </a:fld>
            <a:endParaRPr lang="en-GB" dirty="0"/>
          </a:p>
        </p:txBody>
      </p:sp>
      <p:sp>
        <p:nvSpPr>
          <p:cNvPr id="3" name="Footer Placeholder 2">
            <a:extLst>
              <a:ext uri="{FF2B5EF4-FFF2-40B4-BE49-F238E27FC236}">
                <a16:creationId xmlns:a16="http://schemas.microsoft.com/office/drawing/2014/main" id="{F201BF8C-AC9B-B485-70A7-01AF263F7323}"/>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877EB301-8769-64B7-286A-FEF1BBB1AE34}"/>
              </a:ext>
            </a:extLst>
          </p:cNvPr>
          <p:cNvSpPr>
            <a:spLocks noGrp="1"/>
          </p:cNvSpPr>
          <p:nvPr>
            <p:ph type="sldNum" sz="quarter" idx="12"/>
          </p:nvPr>
        </p:nvSpPr>
        <p:spPr/>
        <p:txBody>
          <a:bodyPr/>
          <a:lstStyle/>
          <a:p>
            <a:fld id="{0C9927F3-2DF3-4C76-B31A-B196B8A3EE00}" type="slidenum">
              <a:rPr lang="en-GB" smtClean="0"/>
              <a:t>‹#›</a:t>
            </a:fld>
            <a:endParaRPr lang="en-GB" dirty="0"/>
          </a:p>
        </p:txBody>
      </p:sp>
    </p:spTree>
    <p:extLst>
      <p:ext uri="{BB962C8B-B14F-4D97-AF65-F5344CB8AC3E}">
        <p14:creationId xmlns:p14="http://schemas.microsoft.com/office/powerpoint/2010/main" val="3533298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31767-8CDA-6A4D-328E-628A3E8261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ACB3C1B-9453-41E1-6E37-EABA86D27E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A1E6EA7-4D16-452A-ABF0-465FB9FC08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E73591-941E-35C1-ECFB-2EE7CA26D8EE}"/>
              </a:ext>
            </a:extLst>
          </p:cNvPr>
          <p:cNvSpPr>
            <a:spLocks noGrp="1"/>
          </p:cNvSpPr>
          <p:nvPr>
            <p:ph type="dt" sz="half" idx="10"/>
          </p:nvPr>
        </p:nvSpPr>
        <p:spPr/>
        <p:txBody>
          <a:bodyPr/>
          <a:lstStyle/>
          <a:p>
            <a:fld id="{B2AAF183-0574-422B-9CDA-FC94D56A6499}" type="datetimeFigureOut">
              <a:rPr lang="en-GB" smtClean="0"/>
              <a:t>21/12/2022</a:t>
            </a:fld>
            <a:endParaRPr lang="en-GB" dirty="0"/>
          </a:p>
        </p:txBody>
      </p:sp>
      <p:sp>
        <p:nvSpPr>
          <p:cNvPr id="6" name="Footer Placeholder 5">
            <a:extLst>
              <a:ext uri="{FF2B5EF4-FFF2-40B4-BE49-F238E27FC236}">
                <a16:creationId xmlns:a16="http://schemas.microsoft.com/office/drawing/2014/main" id="{433368C5-6F5B-025B-8CB5-502C0EBFDF42}"/>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D0406D0-1E33-0566-B4F8-5BB46A364131}"/>
              </a:ext>
            </a:extLst>
          </p:cNvPr>
          <p:cNvSpPr>
            <a:spLocks noGrp="1"/>
          </p:cNvSpPr>
          <p:nvPr>
            <p:ph type="sldNum" sz="quarter" idx="12"/>
          </p:nvPr>
        </p:nvSpPr>
        <p:spPr/>
        <p:txBody>
          <a:bodyPr/>
          <a:lstStyle/>
          <a:p>
            <a:fld id="{0C9927F3-2DF3-4C76-B31A-B196B8A3EE00}" type="slidenum">
              <a:rPr lang="en-GB" smtClean="0"/>
              <a:t>‹#›</a:t>
            </a:fld>
            <a:endParaRPr lang="en-GB" dirty="0"/>
          </a:p>
        </p:txBody>
      </p:sp>
    </p:spTree>
    <p:extLst>
      <p:ext uri="{BB962C8B-B14F-4D97-AF65-F5344CB8AC3E}">
        <p14:creationId xmlns:p14="http://schemas.microsoft.com/office/powerpoint/2010/main" val="3574831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F5D0E-1C8E-2D43-0DE5-701B7386FB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C0D7173-6A8D-9AD5-343D-80BE8DE6A4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39030E8B-1B83-3F16-0DD9-A43F5C2981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316F3D-FDE2-CE47-C1BC-4DBB5B635D5E}"/>
              </a:ext>
            </a:extLst>
          </p:cNvPr>
          <p:cNvSpPr>
            <a:spLocks noGrp="1"/>
          </p:cNvSpPr>
          <p:nvPr>
            <p:ph type="dt" sz="half" idx="10"/>
          </p:nvPr>
        </p:nvSpPr>
        <p:spPr/>
        <p:txBody>
          <a:bodyPr/>
          <a:lstStyle/>
          <a:p>
            <a:fld id="{B2AAF183-0574-422B-9CDA-FC94D56A6499}" type="datetimeFigureOut">
              <a:rPr lang="en-GB" smtClean="0"/>
              <a:t>21/12/2022</a:t>
            </a:fld>
            <a:endParaRPr lang="en-GB" dirty="0"/>
          </a:p>
        </p:txBody>
      </p:sp>
      <p:sp>
        <p:nvSpPr>
          <p:cNvPr id="6" name="Footer Placeholder 5">
            <a:extLst>
              <a:ext uri="{FF2B5EF4-FFF2-40B4-BE49-F238E27FC236}">
                <a16:creationId xmlns:a16="http://schemas.microsoft.com/office/drawing/2014/main" id="{2A51B236-E84B-21B3-1969-C4DC7414AE81}"/>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A77A2160-AC65-1FFE-F8D2-E27D89E404F0}"/>
              </a:ext>
            </a:extLst>
          </p:cNvPr>
          <p:cNvSpPr>
            <a:spLocks noGrp="1"/>
          </p:cNvSpPr>
          <p:nvPr>
            <p:ph type="sldNum" sz="quarter" idx="12"/>
          </p:nvPr>
        </p:nvSpPr>
        <p:spPr/>
        <p:txBody>
          <a:bodyPr/>
          <a:lstStyle/>
          <a:p>
            <a:fld id="{0C9927F3-2DF3-4C76-B31A-B196B8A3EE00}" type="slidenum">
              <a:rPr lang="en-GB" smtClean="0"/>
              <a:t>‹#›</a:t>
            </a:fld>
            <a:endParaRPr lang="en-GB" dirty="0"/>
          </a:p>
        </p:txBody>
      </p:sp>
    </p:spTree>
    <p:extLst>
      <p:ext uri="{BB962C8B-B14F-4D97-AF65-F5344CB8AC3E}">
        <p14:creationId xmlns:p14="http://schemas.microsoft.com/office/powerpoint/2010/main" val="1556032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FD20CE-BAB0-5BCA-CC7C-06CB72EB75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6D29FC-AAB2-19EB-288A-1CD32B8699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8D06C4-7B9F-FDB4-784A-49DCDF319E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AAF183-0574-422B-9CDA-FC94D56A6499}" type="datetimeFigureOut">
              <a:rPr lang="en-GB" smtClean="0"/>
              <a:t>21/12/2022</a:t>
            </a:fld>
            <a:endParaRPr lang="en-GB" dirty="0"/>
          </a:p>
        </p:txBody>
      </p:sp>
      <p:sp>
        <p:nvSpPr>
          <p:cNvPr id="5" name="Footer Placeholder 4">
            <a:extLst>
              <a:ext uri="{FF2B5EF4-FFF2-40B4-BE49-F238E27FC236}">
                <a16:creationId xmlns:a16="http://schemas.microsoft.com/office/drawing/2014/main" id="{C7280DC4-B778-47B3-71FB-4701E39713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04D0B4A5-58C8-85D1-19CC-D8C6F73134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927F3-2DF3-4C76-B31A-B196B8A3EE00}" type="slidenum">
              <a:rPr lang="en-GB" smtClean="0"/>
              <a:t>‹#›</a:t>
            </a:fld>
            <a:endParaRPr lang="en-GB" dirty="0"/>
          </a:p>
        </p:txBody>
      </p:sp>
    </p:spTree>
    <p:extLst>
      <p:ext uri="{BB962C8B-B14F-4D97-AF65-F5344CB8AC3E}">
        <p14:creationId xmlns:p14="http://schemas.microsoft.com/office/powerpoint/2010/main" val="822368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Supporting%20and%20enhancing%20meals%20on%20wheels%20provision%20-%20YouTube" TargetMode="External"/><Relationship Id="rId1" Type="http://schemas.openxmlformats.org/officeDocument/2006/relationships/slideLayout" Target="../slideLayouts/slideLayout2.xml"/><Relationship Id="rId4" Type="http://schemas.openxmlformats.org/officeDocument/2006/relationships/hyperlink" Target="https://www.youtube.com/watch?v=xAku5OZVjZc"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text, person, person, appliance&#10;&#10;Description automatically generated">
            <a:extLst>
              <a:ext uri="{FF2B5EF4-FFF2-40B4-BE49-F238E27FC236}">
                <a16:creationId xmlns:a16="http://schemas.microsoft.com/office/drawing/2014/main" id="{166A58B9-973F-092A-7BAF-11BD400F8829}"/>
              </a:ext>
            </a:extLst>
          </p:cNvPr>
          <p:cNvPicPr>
            <a:picLocks noChangeAspect="1"/>
          </p:cNvPicPr>
          <p:nvPr/>
        </p:nvPicPr>
        <p:blipFill rotWithShape="1">
          <a:blip r:embed="rId3">
            <a:extLst>
              <a:ext uri="{28A0092B-C50C-407E-A947-70E740481C1C}">
                <a14:useLocalDpi xmlns:a14="http://schemas.microsoft.com/office/drawing/2010/main" val="0"/>
              </a:ext>
            </a:extLst>
          </a:blip>
          <a:srcRect b="15730"/>
          <a:stretch/>
        </p:blipFill>
        <p:spPr>
          <a:xfrm>
            <a:off x="20" y="10"/>
            <a:ext cx="12191980" cy="6857990"/>
          </a:xfrm>
          <a:prstGeom prst="rect">
            <a:avLst/>
          </a:prstGeom>
        </p:spPr>
      </p:pic>
      <p:sp>
        <p:nvSpPr>
          <p:cNvPr id="32"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dirty="0"/>
          </a:p>
        </p:txBody>
      </p:sp>
      <p:sp>
        <p:nvSpPr>
          <p:cNvPr id="2" name="Title 1">
            <a:extLst>
              <a:ext uri="{FF2B5EF4-FFF2-40B4-BE49-F238E27FC236}">
                <a16:creationId xmlns:a16="http://schemas.microsoft.com/office/drawing/2014/main" id="{55BF766F-89F8-B1F1-0AC5-9BA19A51FAFD}"/>
              </a:ext>
            </a:extLst>
          </p:cNvPr>
          <p:cNvSpPr>
            <a:spLocks noGrp="1"/>
          </p:cNvSpPr>
          <p:nvPr>
            <p:ph type="ctrTitle"/>
          </p:nvPr>
        </p:nvSpPr>
        <p:spPr>
          <a:xfrm>
            <a:off x="8022020" y="2792947"/>
            <a:ext cx="3852041" cy="3549717"/>
          </a:xfrm>
        </p:spPr>
        <p:txBody>
          <a:bodyPr>
            <a:normAutofit/>
          </a:bodyPr>
          <a:lstStyle/>
          <a:p>
            <a:r>
              <a:rPr lang="en-US" sz="3600" dirty="0">
                <a:latin typeface="Segoe UI" panose="020B0502040204020203" pitchFamily="34" charset="0"/>
                <a:ea typeface="Cambria" panose="02040503050406030204" pitchFamily="18" charset="0"/>
                <a:cs typeface="Segoe UI" panose="020B0502040204020203" pitchFamily="34" charset="0"/>
              </a:rPr>
              <a:t>Covid Recovery Insight Project: Food Insecurity</a:t>
            </a:r>
            <a:br>
              <a:rPr lang="en-US" sz="4000" dirty="0">
                <a:latin typeface="Segoe UI" panose="020B0502040204020203" pitchFamily="34" charset="0"/>
                <a:ea typeface="Cambria" panose="02040503050406030204" pitchFamily="18" charset="0"/>
                <a:cs typeface="Segoe UI" panose="020B0502040204020203" pitchFamily="34" charset="0"/>
              </a:rPr>
            </a:br>
            <a:br>
              <a:rPr lang="en-GB" sz="4000" dirty="0">
                <a:latin typeface="Segoe UI" panose="020B0502040204020203" pitchFamily="34" charset="0"/>
                <a:cs typeface="Segoe UI" panose="020B0502040204020203" pitchFamily="34" charset="0"/>
              </a:rPr>
            </a:br>
            <a:r>
              <a:rPr lang="en-GB" sz="3600" dirty="0">
                <a:latin typeface="Segoe UI" panose="020B0502040204020203" pitchFamily="34" charset="0"/>
                <a:ea typeface="Cambria" panose="02040503050406030204" pitchFamily="18" charset="0"/>
                <a:cs typeface="Segoe UI" panose="020B0502040204020203" pitchFamily="34" charset="0"/>
              </a:rPr>
              <a:t>Direct Food Provision</a:t>
            </a:r>
          </a:p>
        </p:txBody>
      </p:sp>
      <p:cxnSp>
        <p:nvCxnSpPr>
          <p:cNvPr id="33" name="Straight Connector 25">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pic>
        <p:nvPicPr>
          <p:cNvPr id="3" name="Content Placeholder 4" descr="Logo, company name&#10;&#10;Description automatically generated">
            <a:extLst>
              <a:ext uri="{FF2B5EF4-FFF2-40B4-BE49-F238E27FC236}">
                <a16:creationId xmlns:a16="http://schemas.microsoft.com/office/drawing/2014/main" id="{E2625AC3-B59E-7236-F115-8139C2264539}"/>
              </a:ext>
            </a:extLst>
          </p:cNvPr>
          <p:cNvPicPr>
            <a:picLocks noChangeAspect="1"/>
          </p:cNvPicPr>
          <p:nvPr/>
        </p:nvPicPr>
        <p:blipFill>
          <a:blip r:embed="rId4"/>
          <a:stretch>
            <a:fillRect/>
          </a:stretch>
        </p:blipFill>
        <p:spPr>
          <a:xfrm>
            <a:off x="10187189" y="76352"/>
            <a:ext cx="1860223" cy="1010239"/>
          </a:xfrm>
          <a:prstGeom prst="rect">
            <a:avLst/>
          </a:prstGeom>
        </p:spPr>
      </p:pic>
    </p:spTree>
    <p:extLst>
      <p:ext uri="{BB962C8B-B14F-4D97-AF65-F5344CB8AC3E}">
        <p14:creationId xmlns:p14="http://schemas.microsoft.com/office/powerpoint/2010/main" val="1075155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25" name="Group 24">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26"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7"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28"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29"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0"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1"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55F944CC-EB8C-26DA-5FC3-14C14F94A957}"/>
              </a:ext>
            </a:extLst>
          </p:cNvPr>
          <p:cNvSpPr>
            <a:spLocks noGrp="1"/>
          </p:cNvSpPr>
          <p:nvPr>
            <p:ph type="title"/>
          </p:nvPr>
        </p:nvSpPr>
        <p:spPr>
          <a:xfrm>
            <a:off x="535020" y="685800"/>
            <a:ext cx="2780271" cy="5105400"/>
          </a:xfrm>
        </p:spPr>
        <p:txBody>
          <a:bodyPr>
            <a:normAutofit/>
          </a:bodyPr>
          <a:lstStyle/>
          <a:p>
            <a:r>
              <a:rPr lang="en-GB" sz="4000" dirty="0">
                <a:solidFill>
                  <a:srgbClr val="FFFFFF"/>
                </a:solidFill>
                <a:latin typeface="Segoe UI" panose="020B0502040204020203" pitchFamily="34" charset="0"/>
                <a:cs typeface="Segoe UI" panose="020B0502040204020203" pitchFamily="34" charset="0"/>
              </a:rPr>
              <a:t>Definition</a:t>
            </a:r>
          </a:p>
        </p:txBody>
      </p:sp>
      <p:graphicFrame>
        <p:nvGraphicFramePr>
          <p:cNvPr id="5" name="Content Placeholder 2">
            <a:extLst>
              <a:ext uri="{FF2B5EF4-FFF2-40B4-BE49-F238E27FC236}">
                <a16:creationId xmlns:a16="http://schemas.microsoft.com/office/drawing/2014/main" id="{E89A2A70-1910-CD0E-4FB6-446B23FCD7BF}"/>
              </a:ext>
            </a:extLst>
          </p:cNvPr>
          <p:cNvGraphicFramePr>
            <a:graphicFrameLocks noGrp="1"/>
          </p:cNvGraphicFramePr>
          <p:nvPr>
            <p:ph idx="1"/>
            <p:extLst>
              <p:ext uri="{D42A27DB-BD31-4B8C-83A1-F6EECF244321}">
                <p14:modId xmlns:p14="http://schemas.microsoft.com/office/powerpoint/2010/main" val="4208363285"/>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89528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F5D78-16C1-227E-E5D7-F9E574036E3B}"/>
              </a:ext>
            </a:extLst>
          </p:cNvPr>
          <p:cNvSpPr>
            <a:spLocks noGrp="1"/>
          </p:cNvSpPr>
          <p:nvPr>
            <p:ph type="title"/>
          </p:nvPr>
        </p:nvSpPr>
        <p:spPr>
          <a:xfrm>
            <a:off x="167741" y="93946"/>
            <a:ext cx="11860695" cy="751562"/>
          </a:xfrm>
        </p:spPr>
        <p:style>
          <a:lnRef idx="2">
            <a:schemeClr val="accent2"/>
          </a:lnRef>
          <a:fillRef idx="1">
            <a:schemeClr val="lt1"/>
          </a:fillRef>
          <a:effectRef idx="0">
            <a:schemeClr val="accent2"/>
          </a:effectRef>
          <a:fontRef idx="minor">
            <a:schemeClr val="dk1"/>
          </a:fontRef>
        </p:style>
        <p:txBody>
          <a:bodyPr/>
          <a:lstStyle/>
          <a:p>
            <a:r>
              <a:rPr lang="en-GB" dirty="0">
                <a:latin typeface="Segoe UI" panose="020B0502040204020203" pitchFamily="34" charset="0"/>
                <a:cs typeface="Segoe UI" panose="020B0502040204020203" pitchFamily="34" charset="0"/>
              </a:rPr>
              <a:t>Outcomes</a:t>
            </a:r>
          </a:p>
        </p:txBody>
      </p:sp>
      <p:sp>
        <p:nvSpPr>
          <p:cNvPr id="3" name="Content Placeholder 2">
            <a:extLst>
              <a:ext uri="{FF2B5EF4-FFF2-40B4-BE49-F238E27FC236}">
                <a16:creationId xmlns:a16="http://schemas.microsoft.com/office/drawing/2014/main" id="{EED76F4D-F3F3-C9F9-2A96-7600E53224A4}"/>
              </a:ext>
            </a:extLst>
          </p:cNvPr>
          <p:cNvSpPr>
            <a:spLocks noGrp="1"/>
          </p:cNvSpPr>
          <p:nvPr>
            <p:ph idx="1"/>
          </p:nvPr>
        </p:nvSpPr>
        <p:spPr>
          <a:xfrm>
            <a:off x="543341" y="977559"/>
            <a:ext cx="6255025" cy="5786495"/>
          </a:xfrm>
        </p:spPr>
        <p:txBody>
          <a:bodyPr>
            <a:noAutofit/>
          </a:bodyPr>
          <a:lstStyle/>
          <a:p>
            <a:pPr marL="342900" lvl="0" indent="-342900">
              <a:buFont typeface="Symbol" panose="05050102010706020507" pitchFamily="18" charset="2"/>
              <a:buChar char=""/>
            </a:pPr>
            <a:r>
              <a:rPr lang="en-GB" sz="2600" dirty="0">
                <a:latin typeface="Segoe UI" panose="020B0502040204020203" pitchFamily="34" charset="0"/>
                <a:cs typeface="Segoe UI" panose="020B0502040204020203" pitchFamily="34" charset="0"/>
              </a:rPr>
              <a:t>Improved dietary intake, but not quality of diet</a:t>
            </a:r>
          </a:p>
          <a:p>
            <a:pPr marL="342900" lvl="0" indent="-342900">
              <a:buFont typeface="Symbol" panose="05050102010706020507" pitchFamily="18" charset="2"/>
              <a:buChar char=""/>
            </a:pPr>
            <a:r>
              <a:rPr lang="en-GB" sz="2600" dirty="0">
                <a:latin typeface="Segoe UI" panose="020B0502040204020203" pitchFamily="34" charset="0"/>
                <a:cs typeface="Segoe UI" panose="020B0502040204020203" pitchFamily="34" charset="0"/>
              </a:rPr>
              <a:t>Social connectedness</a:t>
            </a:r>
          </a:p>
          <a:p>
            <a:pPr marL="342900" indent="-342900">
              <a:buFont typeface="Symbol" panose="05050102010706020507" pitchFamily="18" charset="2"/>
              <a:buChar char=""/>
            </a:pPr>
            <a:r>
              <a:rPr lang="en-GB" sz="2600" dirty="0">
                <a:latin typeface="Segoe UI" panose="020B0502040204020203" pitchFamily="34" charset="0"/>
                <a:cs typeface="Segoe UI" panose="020B0502040204020203" pitchFamily="34" charset="0"/>
              </a:rPr>
              <a:t>Reduced extent of food insecurity</a:t>
            </a:r>
          </a:p>
          <a:p>
            <a:pPr marL="342900" indent="-342900">
              <a:buFont typeface="Symbol" panose="05050102010706020507" pitchFamily="18" charset="2"/>
              <a:buChar char=""/>
            </a:pPr>
            <a:r>
              <a:rPr lang="en-GB" sz="2600" dirty="0">
                <a:latin typeface="Segoe UI" panose="020B0502040204020203" pitchFamily="34" charset="0"/>
                <a:cs typeface="Segoe UI" panose="020B0502040204020203" pitchFamily="34" charset="0"/>
              </a:rPr>
              <a:t>Increased engagement by local authorities on poverty, food and related issues</a:t>
            </a:r>
          </a:p>
          <a:p>
            <a:pPr marL="342900" indent="-342900">
              <a:buFont typeface="Symbol" panose="05050102010706020507" pitchFamily="18" charset="2"/>
              <a:buChar char=""/>
            </a:pPr>
            <a:r>
              <a:rPr lang="en-GB" sz="2600" dirty="0">
                <a:latin typeface="Segoe UI" panose="020B0502040204020203" pitchFamily="34" charset="0"/>
                <a:cs typeface="Segoe UI" panose="020B0502040204020203" pitchFamily="34" charset="0"/>
              </a:rPr>
              <a:t>Increased partnership working across districts / boroughs</a:t>
            </a:r>
          </a:p>
          <a:p>
            <a:pPr marL="342900" lvl="0" indent="-342900">
              <a:buFont typeface="Symbol" panose="05050102010706020507" pitchFamily="18" charset="2"/>
              <a:buChar char=""/>
            </a:pPr>
            <a:r>
              <a:rPr lang="en-GB" sz="2600" dirty="0">
                <a:latin typeface="Segoe UI" panose="020B0502040204020203" pitchFamily="34" charset="0"/>
                <a:ea typeface="Calibri" panose="020F0502020204030204" pitchFamily="34" charset="0"/>
                <a:cs typeface="Segoe UI" panose="020B0502040204020203" pitchFamily="34" charset="0"/>
              </a:rPr>
              <a:t>Saving time and better resource deployment for charities </a:t>
            </a:r>
          </a:p>
          <a:p>
            <a:pPr marL="342900" lvl="0" indent="-342900">
              <a:buFont typeface="Symbol" panose="05050102010706020507" pitchFamily="18" charset="2"/>
              <a:buChar char=""/>
            </a:pPr>
            <a:r>
              <a:rPr lang="en-GB" sz="2600" dirty="0">
                <a:latin typeface="Segoe UI" panose="020B0502040204020203" pitchFamily="34" charset="0"/>
                <a:ea typeface="Calibri" panose="020F0502020204030204" pitchFamily="34" charset="0"/>
                <a:cs typeface="Segoe UI" panose="020B0502040204020203" pitchFamily="34" charset="0"/>
              </a:rPr>
              <a:t>Employment opportunities for volunteers </a:t>
            </a:r>
          </a:p>
          <a:p>
            <a:pPr marL="342900" indent="-342900">
              <a:buFont typeface="Symbol" panose="05050102010706020507" pitchFamily="18" charset="2"/>
              <a:buChar char=""/>
            </a:pPr>
            <a:endParaRPr lang="en-GB" sz="2600" dirty="0">
              <a:latin typeface="Segoe UI" panose="020B0502040204020203" pitchFamily="34" charset="0"/>
              <a:cs typeface="Segoe UI" panose="020B0502040204020203" pitchFamily="34" charset="0"/>
            </a:endParaRPr>
          </a:p>
          <a:p>
            <a:pPr marL="342900" lvl="0" indent="-342900">
              <a:buFont typeface="Symbol" panose="05050102010706020507" pitchFamily="18" charset="2"/>
              <a:buChar char=""/>
            </a:pPr>
            <a:endParaRPr lang="en-GB" sz="2600" dirty="0">
              <a:latin typeface="Segoe UI" panose="020B0502040204020203" pitchFamily="34" charset="0"/>
              <a:cs typeface="Segoe UI" panose="020B0502040204020203" pitchFamily="34" charset="0"/>
            </a:endParaRPr>
          </a:p>
          <a:p>
            <a:pPr marL="0" lvl="0" indent="0">
              <a:buNone/>
            </a:pPr>
            <a:br>
              <a:rPr lang="en-GB" sz="2600" dirty="0">
                <a:effectLst/>
                <a:latin typeface="Segoe UI" panose="020B0502040204020203" pitchFamily="34" charset="0"/>
                <a:ea typeface="Calibri" panose="020F0502020204030204" pitchFamily="34" charset="0"/>
                <a:cs typeface="Segoe UI" panose="020B0502040204020203" pitchFamily="34" charset="0"/>
              </a:rPr>
            </a:br>
            <a:r>
              <a:rPr lang="en-GB" sz="2600" dirty="0">
                <a:effectLst/>
                <a:latin typeface="Segoe UI" panose="020B0502040204020203" pitchFamily="34" charset="0"/>
                <a:ea typeface="Calibri" panose="020F0502020204030204" pitchFamily="34" charset="0"/>
                <a:cs typeface="Segoe UI" panose="020B0502040204020203" pitchFamily="34" charset="0"/>
              </a:rPr>
              <a:t> </a:t>
            </a:r>
          </a:p>
          <a:p>
            <a:endParaRPr lang="en-GB" sz="2600" dirty="0">
              <a:latin typeface="Segoe UI" panose="020B0502040204020203" pitchFamily="34" charset="0"/>
              <a:cs typeface="Segoe UI" panose="020B0502040204020203" pitchFamily="34" charset="0"/>
            </a:endParaRPr>
          </a:p>
        </p:txBody>
      </p:sp>
      <p:sp>
        <p:nvSpPr>
          <p:cNvPr id="6" name="TextBox 5">
            <a:extLst>
              <a:ext uri="{FF2B5EF4-FFF2-40B4-BE49-F238E27FC236}">
                <a16:creationId xmlns:a16="http://schemas.microsoft.com/office/drawing/2014/main" id="{D2DDAA31-F809-6CA1-725B-1564C0FAF234}"/>
              </a:ext>
            </a:extLst>
          </p:cNvPr>
          <p:cNvSpPr txBox="1"/>
          <p:nvPr/>
        </p:nvSpPr>
        <p:spPr>
          <a:xfrm>
            <a:off x="6648054" y="3224327"/>
            <a:ext cx="5380382" cy="3046988"/>
          </a:xfrm>
          <a:prstGeom prst="rect">
            <a:avLst/>
          </a:prstGeom>
          <a:noFill/>
        </p:spPr>
        <p:txBody>
          <a:bodyPr wrap="square" rtlCol="0">
            <a:spAutoFit/>
          </a:bodyPr>
          <a:lstStyle/>
          <a:p>
            <a:r>
              <a:rPr lang="en-GB" sz="2400" dirty="0">
                <a:latin typeface="Segoe UI" panose="020B0502040204020203" pitchFamily="34" charset="0"/>
                <a:cs typeface="Segoe UI" panose="020B0502040204020203" pitchFamily="34" charset="0"/>
              </a:rPr>
              <a:t>For statutory services:</a:t>
            </a:r>
          </a:p>
          <a:p>
            <a:endParaRPr lang="en-GB" sz="2400" dirty="0">
              <a:latin typeface="Segoe UI" panose="020B0502040204020203" pitchFamily="34" charset="0"/>
              <a:cs typeface="Segoe UI" panose="020B0502040204020203" pitchFamily="34" charset="0"/>
            </a:endParaRPr>
          </a:p>
          <a:p>
            <a:pPr marL="342900" indent="-342900">
              <a:buFont typeface="Symbol" panose="05050102010706020507" pitchFamily="18" charset="2"/>
              <a:buChar char=""/>
              <a:tabLst>
                <a:tab pos="457200" algn="l"/>
              </a:tabLst>
            </a:pPr>
            <a:r>
              <a:rPr lang="en-GB" sz="2400" dirty="0">
                <a:latin typeface="Segoe UI" panose="020B0502040204020203" pitchFamily="34" charset="0"/>
                <a:cs typeface="Segoe UI" panose="020B0502040204020203" pitchFamily="34" charset="0"/>
              </a:rPr>
              <a:t>Presentative / mitigating effects – e.g. spotting falls earlier, or reducing hospital re-admissions</a:t>
            </a:r>
          </a:p>
          <a:p>
            <a:pPr marL="342900" lvl="0" indent="-342900">
              <a:buFont typeface="Symbol" panose="05050102010706020507" pitchFamily="18" charset="2"/>
              <a:buChar char=""/>
              <a:tabLst>
                <a:tab pos="457200" algn="l"/>
              </a:tabLst>
            </a:pPr>
            <a:r>
              <a:rPr lang="en-GB" sz="2400" dirty="0">
                <a:latin typeface="Segoe UI" panose="020B0502040204020203" pitchFamily="34" charset="0"/>
                <a:cs typeface="Segoe UI" panose="020B0502040204020203" pitchFamily="34" charset="0"/>
              </a:rPr>
              <a:t>Delayed need for care</a:t>
            </a:r>
          </a:p>
          <a:p>
            <a:pPr marL="342900" lvl="0" indent="-342900">
              <a:buFont typeface="Symbol" panose="05050102010706020507" pitchFamily="18" charset="2"/>
              <a:buChar char=""/>
              <a:tabLst>
                <a:tab pos="457200" algn="l"/>
              </a:tabLst>
            </a:pPr>
            <a:r>
              <a:rPr lang="en-GB" sz="2400" dirty="0">
                <a:latin typeface="Segoe UI" panose="020B0502040204020203" pitchFamily="34" charset="0"/>
                <a:cs typeface="Segoe UI" panose="020B0502040204020203" pitchFamily="34" charset="0"/>
              </a:rPr>
              <a:t>Cost savings to the health care system.</a:t>
            </a:r>
          </a:p>
        </p:txBody>
      </p:sp>
      <p:sp>
        <p:nvSpPr>
          <p:cNvPr id="7" name="Speech Bubble: Rectangle with Corners Rounded 6">
            <a:extLst>
              <a:ext uri="{FF2B5EF4-FFF2-40B4-BE49-F238E27FC236}">
                <a16:creationId xmlns:a16="http://schemas.microsoft.com/office/drawing/2014/main" id="{246C67D3-6C29-F719-6069-1EFF028AA37F}"/>
              </a:ext>
            </a:extLst>
          </p:cNvPr>
          <p:cNvSpPr/>
          <p:nvPr/>
        </p:nvSpPr>
        <p:spPr>
          <a:xfrm>
            <a:off x="6648054" y="977559"/>
            <a:ext cx="5251672" cy="2016162"/>
          </a:xfrm>
          <a:prstGeom prst="wedgeRoundRectCallou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2400" i="1" dirty="0">
                <a:solidFill>
                  <a:schemeClr val="accent2"/>
                </a:solidFill>
                <a:effectLst/>
                <a:latin typeface="Segoe UI" panose="020B0502040204020203" pitchFamily="34" charset="0"/>
                <a:ea typeface="Calibri" panose="020F0502020204030204" pitchFamily="34" charset="0"/>
                <a:cs typeface="Segoe UI" panose="020B0502040204020203" pitchFamily="34" charset="0"/>
              </a:rPr>
              <a:t>“Meals on wheels can provide a lifeline to people struggling to feed themselves in their own homes</a:t>
            </a:r>
            <a:r>
              <a:rPr lang="en-GB" sz="2400" i="1" dirty="0">
                <a:solidFill>
                  <a:schemeClr val="accent2"/>
                </a:solidFill>
                <a:effectLst/>
                <a:latin typeface="Segoe UI" panose="020B0502040204020203" pitchFamily="34" charset="0"/>
                <a:cs typeface="Segoe UI" panose="020B0502040204020203" pitchFamily="34" charset="0"/>
              </a:rPr>
              <a:t>.”</a:t>
            </a:r>
            <a:r>
              <a:rPr lang="en-GB" sz="2400" dirty="0">
                <a:solidFill>
                  <a:schemeClr val="accent2"/>
                </a:solidFill>
                <a:effectLst/>
                <a:latin typeface="Segoe UI" panose="020B0502040204020203" pitchFamily="34" charset="0"/>
                <a:cs typeface="Segoe UI" panose="020B0502040204020203" pitchFamily="34" charset="0"/>
              </a:rPr>
              <a:t> </a:t>
            </a:r>
            <a:endParaRPr lang="en-GB" sz="2400" dirty="0">
              <a:solidFill>
                <a:schemeClr val="accent2"/>
              </a:solidFill>
              <a:effectLst/>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1391979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F5D78-16C1-227E-E5D7-F9E574036E3B}"/>
              </a:ext>
            </a:extLst>
          </p:cNvPr>
          <p:cNvSpPr>
            <a:spLocks noGrp="1"/>
          </p:cNvSpPr>
          <p:nvPr>
            <p:ph type="title"/>
          </p:nvPr>
        </p:nvSpPr>
        <p:spPr>
          <a:xfrm>
            <a:off x="308113" y="42863"/>
            <a:ext cx="11616665" cy="748282"/>
          </a:xfrm>
        </p:spPr>
        <p:style>
          <a:lnRef idx="2">
            <a:schemeClr val="accent2"/>
          </a:lnRef>
          <a:fillRef idx="1">
            <a:schemeClr val="lt1"/>
          </a:fillRef>
          <a:effectRef idx="0">
            <a:schemeClr val="accent2"/>
          </a:effectRef>
          <a:fontRef idx="minor">
            <a:schemeClr val="dk1"/>
          </a:fontRef>
        </p:style>
        <p:txBody>
          <a:bodyPr/>
          <a:lstStyle/>
          <a:p>
            <a:r>
              <a:rPr lang="en-GB" dirty="0">
                <a:latin typeface="Segoe UI" panose="020B0502040204020203" pitchFamily="34" charset="0"/>
                <a:cs typeface="Segoe UI" panose="020B0502040204020203" pitchFamily="34" charset="0"/>
              </a:rPr>
              <a:t>Enabling and Limiting Factors </a:t>
            </a:r>
          </a:p>
        </p:txBody>
      </p:sp>
      <p:sp>
        <p:nvSpPr>
          <p:cNvPr id="3" name="Content Placeholder 2">
            <a:extLst>
              <a:ext uri="{FF2B5EF4-FFF2-40B4-BE49-F238E27FC236}">
                <a16:creationId xmlns:a16="http://schemas.microsoft.com/office/drawing/2014/main" id="{EED76F4D-F3F3-C9F9-2A96-7600E53224A4}"/>
              </a:ext>
            </a:extLst>
          </p:cNvPr>
          <p:cNvSpPr>
            <a:spLocks noGrp="1"/>
          </p:cNvSpPr>
          <p:nvPr>
            <p:ph idx="1"/>
          </p:nvPr>
        </p:nvSpPr>
        <p:spPr>
          <a:xfrm>
            <a:off x="308113" y="829986"/>
            <a:ext cx="6238461" cy="5198027"/>
          </a:xfrm>
        </p:spPr>
        <p:txBody>
          <a:bodyPr>
            <a:normAutofit fontScale="92500" lnSpcReduction="10000"/>
          </a:bodyPr>
          <a:lstStyle/>
          <a:p>
            <a:pPr marL="0" indent="0">
              <a:buNone/>
            </a:pPr>
            <a:r>
              <a:rPr lang="en-GB" sz="2600" b="1" dirty="0">
                <a:latin typeface="Segoe UI" panose="020B0502040204020203" pitchFamily="34" charset="0"/>
                <a:cs typeface="Segoe UI" panose="020B0502040204020203" pitchFamily="34" charset="0"/>
              </a:rPr>
              <a:t>Enabling ingredients:</a:t>
            </a:r>
          </a:p>
          <a:p>
            <a:r>
              <a:rPr lang="en-GB" sz="2600" dirty="0">
                <a:latin typeface="Segoe UI" panose="020B0502040204020203" pitchFamily="34" charset="0"/>
                <a:cs typeface="Segoe UI" panose="020B0502040204020203" pitchFamily="34" charset="0"/>
              </a:rPr>
              <a:t>Delivered within a ‘rights based framework’ to promote choice and dignity.</a:t>
            </a:r>
          </a:p>
          <a:p>
            <a:r>
              <a:rPr lang="en-GB" sz="2600" dirty="0">
                <a:latin typeface="Segoe UI" panose="020B0502040204020203" pitchFamily="34" charset="0"/>
                <a:cs typeface="Segoe UI" panose="020B0502040204020203" pitchFamily="34" charset="0"/>
              </a:rPr>
              <a:t>Councils connecting and referring</a:t>
            </a:r>
          </a:p>
          <a:p>
            <a:r>
              <a:rPr lang="en-GB" sz="2600" dirty="0">
                <a:latin typeface="Segoe UI" panose="020B0502040204020203" pitchFamily="34" charset="0"/>
                <a:cs typeface="Segoe UI" panose="020B0502040204020203" pitchFamily="34" charset="0"/>
              </a:rPr>
              <a:t>Includes wider assistance support</a:t>
            </a:r>
          </a:p>
          <a:p>
            <a:r>
              <a:rPr lang="en-GB" sz="2600" dirty="0">
                <a:latin typeface="Segoe UI" panose="020B0502040204020203" pitchFamily="34" charset="0"/>
                <a:cs typeface="Segoe UI" panose="020B0502040204020203" pitchFamily="34" charset="0"/>
              </a:rPr>
              <a:t>Roles dedicated to maximising the potential of the system – e.g. to connect faith groups to food networks</a:t>
            </a:r>
          </a:p>
          <a:p>
            <a:r>
              <a:rPr lang="en-GB" sz="2600" dirty="0">
                <a:latin typeface="Segoe UI" panose="020B0502040204020203" pitchFamily="34" charset="0"/>
                <a:cs typeface="Segoe UI" panose="020B0502040204020203" pitchFamily="34" charset="0"/>
              </a:rPr>
              <a:t>Flexible models that can be free, subsidised or paid for by end users</a:t>
            </a:r>
          </a:p>
          <a:p>
            <a:r>
              <a:rPr lang="en-GB" sz="2600" dirty="0">
                <a:latin typeface="Segoe UI" panose="020B0502040204020203" pitchFamily="34" charset="0"/>
                <a:cs typeface="Segoe UI" panose="020B0502040204020203" pitchFamily="34" charset="0"/>
              </a:rPr>
              <a:t>Paying workers the living wage</a:t>
            </a:r>
          </a:p>
          <a:p>
            <a:r>
              <a:rPr lang="en-GB" sz="2600" dirty="0">
                <a:latin typeface="Segoe UI" panose="020B0502040204020203" pitchFamily="34" charset="0"/>
                <a:cs typeface="Segoe UI" panose="020B0502040204020203" pitchFamily="34" charset="0"/>
              </a:rPr>
              <a:t>Forming part of a well functioning wider food support ecosystem.</a:t>
            </a:r>
          </a:p>
          <a:p>
            <a:endParaRPr lang="en-GB" dirty="0">
              <a:latin typeface="Segoe UI" panose="020B0502040204020203" pitchFamily="34" charset="0"/>
              <a:cs typeface="Segoe UI" panose="020B0502040204020203" pitchFamily="34" charset="0"/>
            </a:endParaRPr>
          </a:p>
        </p:txBody>
      </p:sp>
      <p:sp>
        <p:nvSpPr>
          <p:cNvPr id="4" name="TextBox 3">
            <a:extLst>
              <a:ext uri="{FF2B5EF4-FFF2-40B4-BE49-F238E27FC236}">
                <a16:creationId xmlns:a16="http://schemas.microsoft.com/office/drawing/2014/main" id="{6EBA4DA2-EF05-12F9-1E8F-DC1EDA66647C}"/>
              </a:ext>
            </a:extLst>
          </p:cNvPr>
          <p:cNvSpPr txBox="1"/>
          <p:nvPr/>
        </p:nvSpPr>
        <p:spPr>
          <a:xfrm>
            <a:off x="6546574" y="719312"/>
            <a:ext cx="5514639" cy="5324535"/>
          </a:xfrm>
          <a:prstGeom prst="rect">
            <a:avLst/>
          </a:prstGeom>
          <a:noFill/>
        </p:spPr>
        <p:txBody>
          <a:bodyPr wrap="square" rtlCol="0">
            <a:spAutoFit/>
          </a:bodyPr>
          <a:lstStyle/>
          <a:p>
            <a:r>
              <a:rPr lang="en-GB" sz="2600" b="1" dirty="0">
                <a:latin typeface="Segoe UI" panose="020B0502040204020203" pitchFamily="34" charset="0"/>
                <a:cs typeface="Segoe UI" panose="020B0502040204020203" pitchFamily="34" charset="0"/>
              </a:rPr>
              <a:t>Barriers:</a:t>
            </a:r>
          </a:p>
          <a:p>
            <a:pPr marL="342900" indent="-342900">
              <a:buFont typeface="Arial" panose="020B0604020202020204" pitchFamily="34" charset="0"/>
              <a:buChar char="•"/>
            </a:pPr>
            <a:r>
              <a:rPr lang="en-GB" sz="2400" dirty="0">
                <a:latin typeface="Segoe UI" panose="020B0502040204020203" pitchFamily="34" charset="0"/>
                <a:cs typeface="Segoe UI" panose="020B0502040204020203" pitchFamily="34" charset="0"/>
              </a:rPr>
              <a:t>Lack of oversight and coordination</a:t>
            </a:r>
          </a:p>
          <a:p>
            <a:pPr marL="342900" indent="-342900">
              <a:buFont typeface="Arial" panose="020B0604020202020204" pitchFamily="34" charset="0"/>
              <a:buChar char="•"/>
            </a:pPr>
            <a:r>
              <a:rPr lang="en-GB" sz="2400" dirty="0">
                <a:latin typeface="Segoe UI" panose="020B0502040204020203" pitchFamily="34" charset="0"/>
                <a:cs typeface="Segoe UI" panose="020B0502040204020203" pitchFamily="34" charset="0"/>
              </a:rPr>
              <a:t>Questionable sustainability of ‘home grown’ direct food services</a:t>
            </a:r>
          </a:p>
          <a:p>
            <a:pPr marL="342900" indent="-342900">
              <a:buFont typeface="Arial" panose="020B0604020202020204" pitchFamily="34" charset="0"/>
              <a:buChar char="•"/>
            </a:pPr>
            <a:r>
              <a:rPr lang="en-GB" sz="2400" dirty="0">
                <a:latin typeface="Segoe UI" panose="020B0502040204020203" pitchFamily="34" charset="0"/>
                <a:cs typeface="Segoe UI" panose="020B0502040204020203" pitchFamily="34" charset="0"/>
              </a:rPr>
              <a:t>Variability</a:t>
            </a:r>
          </a:p>
          <a:p>
            <a:pPr marL="342900" indent="-342900">
              <a:buFont typeface="Arial" panose="020B0604020202020204" pitchFamily="34" charset="0"/>
              <a:buChar char="•"/>
            </a:pPr>
            <a:r>
              <a:rPr lang="en-GB" sz="2400" dirty="0">
                <a:latin typeface="Segoe UI" panose="020B0502040204020203" pitchFamily="34" charset="0"/>
                <a:cs typeface="Segoe UI" panose="020B0502040204020203" pitchFamily="34" charset="0"/>
              </a:rPr>
              <a:t>Healthy food not prioritised</a:t>
            </a:r>
          </a:p>
          <a:p>
            <a:pPr marL="342900" indent="-342900">
              <a:buFont typeface="Arial" panose="020B0604020202020204" pitchFamily="34" charset="0"/>
              <a:buChar char="•"/>
            </a:pPr>
            <a:r>
              <a:rPr lang="en-GB" sz="2400" dirty="0">
                <a:latin typeface="Segoe UI" panose="020B0502040204020203" pitchFamily="34" charset="0"/>
                <a:cs typeface="Segoe UI" panose="020B0502040204020203" pitchFamily="34" charset="0"/>
              </a:rPr>
              <a:t>Achieving economies of sale in sparsely populated rural areas</a:t>
            </a:r>
          </a:p>
          <a:p>
            <a:pPr marL="342900" indent="-342900">
              <a:buFont typeface="Arial" panose="020B0604020202020204" pitchFamily="34" charset="0"/>
              <a:buChar char="•"/>
            </a:pPr>
            <a:r>
              <a:rPr lang="en-GB" sz="2400" dirty="0">
                <a:latin typeface="Segoe UI" panose="020B0502040204020203" pitchFamily="34" charset="0"/>
                <a:cs typeface="Segoe UI" panose="020B0502040204020203" pitchFamily="34" charset="0"/>
              </a:rPr>
              <a:t>Families are rarely involved in the design of these services</a:t>
            </a:r>
          </a:p>
          <a:p>
            <a:pPr marL="342900" indent="-342900">
              <a:buFont typeface="Arial" panose="020B0604020202020204" pitchFamily="34" charset="0"/>
              <a:buChar char="•"/>
            </a:pPr>
            <a:r>
              <a:rPr lang="en-GB" sz="2400" dirty="0">
                <a:latin typeface="Segoe UI" panose="020B0502040204020203" pitchFamily="34" charset="0"/>
                <a:cs typeface="Segoe UI" panose="020B0502040204020203" pitchFamily="34" charset="0"/>
              </a:rPr>
              <a:t>Funding is often short term and insecure.</a:t>
            </a:r>
          </a:p>
          <a:p>
            <a:pPr marL="342900" indent="-342900">
              <a:buFont typeface="Arial" panose="020B0604020202020204" pitchFamily="34" charset="0"/>
              <a:buChar char="•"/>
            </a:pPr>
            <a:r>
              <a:rPr lang="en-GB" sz="2400" dirty="0">
                <a:latin typeface="Segoe UI" panose="020B0502040204020203" pitchFamily="34" charset="0"/>
                <a:cs typeface="Segoe UI" panose="020B0502040204020203" pitchFamily="34" charset="0"/>
              </a:rPr>
              <a:t>Demand varies significantly by area, making central planning difficult</a:t>
            </a:r>
            <a:r>
              <a:rPr lang="en-GB" sz="2600" dirty="0">
                <a:latin typeface="Segoe UI" panose="020B0502040204020203" pitchFamily="34" charset="0"/>
                <a:cs typeface="Segoe UI" panose="020B0502040204020203" pitchFamily="34" charset="0"/>
              </a:rPr>
              <a:t>.</a:t>
            </a:r>
          </a:p>
        </p:txBody>
      </p:sp>
    </p:spTree>
    <p:extLst>
      <p:ext uri="{BB962C8B-B14F-4D97-AF65-F5344CB8AC3E}">
        <p14:creationId xmlns:p14="http://schemas.microsoft.com/office/powerpoint/2010/main" val="4285402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F5D78-16C1-227E-E5D7-F9E574036E3B}"/>
              </a:ext>
            </a:extLst>
          </p:cNvPr>
          <p:cNvSpPr>
            <a:spLocks noGrp="1"/>
          </p:cNvSpPr>
          <p:nvPr>
            <p:ph type="title"/>
          </p:nvPr>
        </p:nvSpPr>
        <p:spPr>
          <a:xfrm>
            <a:off x="308113" y="42863"/>
            <a:ext cx="11695043" cy="748282"/>
          </a:xfrm>
        </p:spPr>
        <p:style>
          <a:lnRef idx="2">
            <a:schemeClr val="accent2"/>
          </a:lnRef>
          <a:fillRef idx="1">
            <a:schemeClr val="lt1"/>
          </a:fillRef>
          <a:effectRef idx="0">
            <a:schemeClr val="accent2"/>
          </a:effectRef>
          <a:fontRef idx="minor">
            <a:schemeClr val="dk1"/>
          </a:fontRef>
        </p:style>
        <p:txBody>
          <a:bodyPr>
            <a:normAutofit/>
          </a:bodyPr>
          <a:lstStyle/>
          <a:p>
            <a:r>
              <a:rPr lang="en-GB" dirty="0"/>
              <a:t>Good practice – worked example</a:t>
            </a:r>
          </a:p>
        </p:txBody>
      </p:sp>
      <p:sp>
        <p:nvSpPr>
          <p:cNvPr id="3" name="Content Placeholder 2">
            <a:extLst>
              <a:ext uri="{FF2B5EF4-FFF2-40B4-BE49-F238E27FC236}">
                <a16:creationId xmlns:a16="http://schemas.microsoft.com/office/drawing/2014/main" id="{EED76F4D-F3F3-C9F9-2A96-7600E53224A4}"/>
              </a:ext>
            </a:extLst>
          </p:cNvPr>
          <p:cNvSpPr>
            <a:spLocks noGrp="1"/>
          </p:cNvSpPr>
          <p:nvPr>
            <p:ph idx="1"/>
          </p:nvPr>
        </p:nvSpPr>
        <p:spPr>
          <a:xfrm>
            <a:off x="308113" y="793148"/>
            <a:ext cx="7099852" cy="5491301"/>
          </a:xfrm>
        </p:spPr>
        <p:txBody>
          <a:bodyPr>
            <a:normAutofit/>
          </a:bodyPr>
          <a:lstStyle/>
          <a:p>
            <a:pPr lvl="0">
              <a:buFont typeface="Wingdings" panose="05000000000000000000" pitchFamily="2" charset="2"/>
              <a:buChar char="ü"/>
            </a:pPr>
            <a:r>
              <a:rPr lang="en-GB" sz="1800" dirty="0">
                <a:effectLst/>
                <a:latin typeface="Segoe UI" panose="020B0502040204020203" pitchFamily="34" charset="0"/>
                <a:ea typeface="Calibri" panose="020F0502020204030204" pitchFamily="34" charset="0"/>
                <a:cs typeface="Segoe UI" panose="020B0502040204020203" pitchFamily="34" charset="0"/>
              </a:rPr>
              <a:t>Focus on healthy local food/importance of food</a:t>
            </a:r>
          </a:p>
          <a:p>
            <a:pPr lvl="0">
              <a:buFont typeface="Wingdings" panose="05000000000000000000" pitchFamily="2" charset="2"/>
              <a:buChar char="ü"/>
            </a:pPr>
            <a:r>
              <a:rPr lang="en-GB" sz="1800" dirty="0">
                <a:effectLst/>
                <a:latin typeface="Segoe UI" panose="020B0502040204020203" pitchFamily="34" charset="0"/>
                <a:ea typeface="Calibri" panose="020F0502020204030204" pitchFamily="34" charset="0"/>
                <a:cs typeface="Segoe UI" panose="020B0502040204020203" pitchFamily="34" charset="0"/>
              </a:rPr>
              <a:t>Early identification of where resources are and where to get them </a:t>
            </a:r>
          </a:p>
          <a:p>
            <a:pPr lvl="0">
              <a:buFont typeface="Wingdings" panose="05000000000000000000" pitchFamily="2" charset="2"/>
              <a:buChar char="ü"/>
            </a:pPr>
            <a:r>
              <a:rPr lang="en-GB" sz="1800" dirty="0">
                <a:effectLst/>
                <a:latin typeface="Segoe UI" panose="020B0502040204020203" pitchFamily="34" charset="0"/>
                <a:ea typeface="Calibri" panose="020F0502020204030204" pitchFamily="34" charset="0"/>
                <a:cs typeface="Segoe UI" panose="020B0502040204020203" pitchFamily="34" charset="0"/>
              </a:rPr>
              <a:t>The ability to pull community together and to lead and own what is needed locally.  </a:t>
            </a:r>
          </a:p>
          <a:p>
            <a:pPr lvl="0">
              <a:buFont typeface="Wingdings" panose="05000000000000000000" pitchFamily="2" charset="2"/>
              <a:buChar char="ü"/>
            </a:pPr>
            <a:r>
              <a:rPr lang="en-GB" sz="1800" dirty="0">
                <a:effectLst/>
                <a:latin typeface="Segoe UI" panose="020B0502040204020203" pitchFamily="34" charset="0"/>
                <a:ea typeface="Calibri" panose="020F0502020204030204" pitchFamily="34" charset="0"/>
                <a:cs typeface="Segoe UI" panose="020B0502040204020203" pitchFamily="34" charset="0"/>
              </a:rPr>
              <a:t>Growing your own </a:t>
            </a:r>
          </a:p>
          <a:p>
            <a:pPr lvl="0">
              <a:buFont typeface="Wingdings" panose="05000000000000000000" pitchFamily="2" charset="2"/>
              <a:buChar char="ü"/>
            </a:pPr>
            <a:r>
              <a:rPr lang="en-GB" sz="1800" dirty="0">
                <a:effectLst/>
                <a:latin typeface="Segoe UI" panose="020B0502040204020203" pitchFamily="34" charset="0"/>
                <a:ea typeface="Calibri" panose="020F0502020204030204" pitchFamily="34" charset="0"/>
                <a:cs typeface="Segoe UI" panose="020B0502040204020203" pitchFamily="34" charset="0"/>
              </a:rPr>
              <a:t>Stronger community feel </a:t>
            </a:r>
          </a:p>
          <a:p>
            <a:pPr lvl="0">
              <a:buFont typeface="Wingdings" panose="05000000000000000000" pitchFamily="2" charset="2"/>
              <a:buChar char="ü"/>
            </a:pPr>
            <a:r>
              <a:rPr lang="en-GB" sz="1800" dirty="0">
                <a:effectLst/>
                <a:latin typeface="Segoe UI" panose="020B0502040204020203" pitchFamily="34" charset="0"/>
                <a:ea typeface="Calibri" panose="020F0502020204030204" pitchFamily="34" charset="0"/>
                <a:cs typeface="Segoe UI" panose="020B0502040204020203" pitchFamily="34" charset="0"/>
              </a:rPr>
              <a:t>Ability to adapt </a:t>
            </a:r>
          </a:p>
          <a:p>
            <a:pPr lvl="0">
              <a:buFont typeface="Wingdings" panose="05000000000000000000" pitchFamily="2" charset="2"/>
              <a:buChar char="ü"/>
            </a:pPr>
            <a:r>
              <a:rPr lang="en-GB" sz="1800" dirty="0">
                <a:effectLst/>
                <a:latin typeface="Segoe UI" panose="020B0502040204020203" pitchFamily="34" charset="0"/>
                <a:ea typeface="Calibri" panose="020F0502020204030204" pitchFamily="34" charset="0"/>
                <a:cs typeface="Segoe UI" panose="020B0502040204020203" pitchFamily="34" charset="0"/>
              </a:rPr>
              <a:t>Community support in rural areas</a:t>
            </a:r>
          </a:p>
          <a:p>
            <a:pPr lvl="0">
              <a:buFont typeface="Wingdings" panose="05000000000000000000" pitchFamily="2" charset="2"/>
              <a:buChar char="ü"/>
            </a:pPr>
            <a:r>
              <a:rPr lang="en-GB" sz="1800" dirty="0">
                <a:effectLst/>
                <a:latin typeface="Segoe UI" panose="020B0502040204020203" pitchFamily="34" charset="0"/>
                <a:ea typeface="Calibri" panose="020F0502020204030204" pitchFamily="34" charset="0"/>
                <a:cs typeface="Segoe UI" panose="020B0502040204020203" pitchFamily="34" charset="0"/>
              </a:rPr>
              <a:t>"Family focus"  </a:t>
            </a:r>
          </a:p>
          <a:p>
            <a:pPr lvl="0">
              <a:buFont typeface="Wingdings" panose="05000000000000000000" pitchFamily="2" charset="2"/>
              <a:buChar char="ü"/>
            </a:pPr>
            <a:r>
              <a:rPr lang="en-GB" sz="1800" dirty="0">
                <a:effectLst/>
                <a:latin typeface="Segoe UI" panose="020B0502040204020203" pitchFamily="34" charset="0"/>
                <a:ea typeface="Calibri" panose="020F0502020204030204" pitchFamily="34" charset="0"/>
                <a:cs typeface="Segoe UI" panose="020B0502040204020203" pitchFamily="34" charset="0"/>
              </a:rPr>
              <a:t>Community food hubs and use of surplus food </a:t>
            </a:r>
          </a:p>
          <a:p>
            <a:pPr lvl="0">
              <a:buFont typeface="Wingdings" panose="05000000000000000000" pitchFamily="2" charset="2"/>
              <a:buChar char="ü"/>
            </a:pPr>
            <a:r>
              <a:rPr lang="en-GB" sz="1800" dirty="0">
                <a:effectLst/>
                <a:latin typeface="Segoe UI" panose="020B0502040204020203" pitchFamily="34" charset="0"/>
                <a:ea typeface="Calibri" panose="020F0502020204030204" pitchFamily="34" charset="0"/>
                <a:cs typeface="Segoe UI" panose="020B0502040204020203" pitchFamily="34" charset="0"/>
              </a:rPr>
              <a:t>Healthy food education projects </a:t>
            </a:r>
          </a:p>
          <a:p>
            <a:pPr lvl="0">
              <a:buFont typeface="Wingdings" panose="05000000000000000000" pitchFamily="2" charset="2"/>
              <a:buChar char="ü"/>
            </a:pPr>
            <a:r>
              <a:rPr lang="en-GB" sz="1800" dirty="0">
                <a:effectLst/>
                <a:latin typeface="Segoe UI" panose="020B0502040204020203" pitchFamily="34" charset="0"/>
                <a:ea typeface="Calibri" panose="020F0502020204030204" pitchFamily="34" charset="0"/>
                <a:cs typeface="Segoe UI" panose="020B0502040204020203" pitchFamily="34" charset="0"/>
              </a:rPr>
              <a:t>Looking for more sustainable long-term ways of meeting food needs   local growing of food and connecting producers with those who need food locally. </a:t>
            </a:r>
          </a:p>
          <a:p>
            <a:pPr lvl="0">
              <a:buFont typeface="Wingdings" panose="05000000000000000000" pitchFamily="2" charset="2"/>
              <a:buChar char="ü"/>
            </a:pPr>
            <a:r>
              <a:rPr lang="en-GB" sz="1800" dirty="0">
                <a:effectLst/>
                <a:latin typeface="Segoe UI" panose="020B0502040204020203" pitchFamily="34" charset="0"/>
                <a:ea typeface="Calibri" panose="020F0502020204030204" pitchFamily="34" charset="0"/>
                <a:cs typeface="Segoe UI" panose="020B0502040204020203" pitchFamily="34" charset="0"/>
              </a:rPr>
              <a:t>The local authority working closer with charities and food supporting organisations, understanding the needs better.</a:t>
            </a:r>
          </a:p>
          <a:p>
            <a:pPr>
              <a:buFont typeface="Wingdings" panose="05000000000000000000" pitchFamily="2" charset="2"/>
              <a:buChar char="ü"/>
            </a:pPr>
            <a:endParaRPr lang="en-GB" dirty="0">
              <a:latin typeface="Segoe UI" panose="020B0502040204020203" pitchFamily="34" charset="0"/>
              <a:cs typeface="Segoe UI" panose="020B0502040204020203" pitchFamily="34" charset="0"/>
            </a:endParaRPr>
          </a:p>
          <a:p>
            <a:pPr marL="0" indent="0">
              <a:buNone/>
            </a:pPr>
            <a:endParaRPr lang="en-GB" dirty="0">
              <a:latin typeface="Segoe UI" panose="020B0502040204020203" pitchFamily="34" charset="0"/>
              <a:cs typeface="Segoe UI" panose="020B0502040204020203" pitchFamily="34" charset="0"/>
            </a:endParaRPr>
          </a:p>
          <a:p>
            <a:endParaRPr lang="en-GB" dirty="0">
              <a:latin typeface="Segoe UI" panose="020B0502040204020203" pitchFamily="34" charset="0"/>
              <a:cs typeface="Segoe UI" panose="020B0502040204020203" pitchFamily="34" charset="0"/>
            </a:endParaRPr>
          </a:p>
        </p:txBody>
      </p:sp>
      <p:sp>
        <p:nvSpPr>
          <p:cNvPr id="4" name="TextBox 3">
            <a:extLst>
              <a:ext uri="{FF2B5EF4-FFF2-40B4-BE49-F238E27FC236}">
                <a16:creationId xmlns:a16="http://schemas.microsoft.com/office/drawing/2014/main" id="{6EBA4DA2-EF05-12F9-1E8F-DC1EDA66647C}"/>
              </a:ext>
            </a:extLst>
          </p:cNvPr>
          <p:cNvSpPr txBox="1"/>
          <p:nvPr/>
        </p:nvSpPr>
        <p:spPr>
          <a:xfrm>
            <a:off x="7528142" y="791144"/>
            <a:ext cx="4475014" cy="4678204"/>
          </a:xfrm>
          <a:prstGeom prst="rect">
            <a:avLst/>
          </a:prstGeom>
          <a:noFill/>
        </p:spPr>
        <p:txBody>
          <a:bodyPr wrap="square" rtlCol="0">
            <a:spAutoFit/>
          </a:bodyPr>
          <a:lstStyle/>
          <a:p>
            <a:r>
              <a:rPr lang="en-GB" sz="1800" u="sng" dirty="0">
                <a:effectLst/>
                <a:latin typeface="Segoe UI" panose="020B0502040204020203" pitchFamily="34" charset="0"/>
                <a:ea typeface="Calibri" panose="020F0502020204030204" pitchFamily="34" charset="0"/>
                <a:cs typeface="Segoe UI" panose="020B0502040204020203" pitchFamily="34" charset="0"/>
              </a:rPr>
              <a:t>Not good practice</a:t>
            </a:r>
          </a:p>
          <a:p>
            <a:endParaRPr lang="en-GB" sz="1800" dirty="0">
              <a:effectLst/>
              <a:latin typeface="Segoe UI" panose="020B0502040204020203" pitchFamily="34" charset="0"/>
              <a:ea typeface="Calibri" panose="020F0502020204030204" pitchFamily="34" charset="0"/>
              <a:cs typeface="Segoe UI" panose="020B0502040204020203" pitchFamily="34" charset="0"/>
            </a:endParaRPr>
          </a:p>
          <a:p>
            <a:pPr marL="342900" lvl="0" indent="-342900">
              <a:buFont typeface="Wingdings" panose="05000000000000000000" pitchFamily="2" charset="2"/>
              <a:buChar char=""/>
            </a:pPr>
            <a:r>
              <a:rPr lang="en-GB" sz="1800" dirty="0">
                <a:effectLst/>
                <a:latin typeface="Segoe UI" panose="020B0502040204020203" pitchFamily="34" charset="0"/>
                <a:ea typeface="Calibri" panose="020F0502020204030204" pitchFamily="34" charset="0"/>
                <a:cs typeface="Segoe UI" panose="020B0502040204020203" pitchFamily="34" charset="0"/>
              </a:rPr>
              <a:t>National food box  </a:t>
            </a:r>
          </a:p>
          <a:p>
            <a:pPr marL="342900" lvl="0" indent="-342900">
              <a:buFont typeface="Wingdings" panose="05000000000000000000" pitchFamily="2" charset="2"/>
              <a:buChar char=""/>
            </a:pPr>
            <a:r>
              <a:rPr lang="en-GB" sz="1800" dirty="0">
                <a:effectLst/>
                <a:latin typeface="Segoe UI" panose="020B0502040204020203" pitchFamily="34" charset="0"/>
                <a:ea typeface="Calibri" panose="020F0502020204030204" pitchFamily="34" charset="0"/>
                <a:cs typeface="Segoe UI" panose="020B0502040204020203" pitchFamily="34" charset="0"/>
              </a:rPr>
              <a:t>Bringing food into the county from outside providers to meet local need when we could have enhanced local provision and supply over longer term.</a:t>
            </a:r>
          </a:p>
          <a:p>
            <a:pPr marL="342900" lvl="0" indent="-342900">
              <a:buFont typeface="Wingdings" panose="05000000000000000000" pitchFamily="2" charset="2"/>
              <a:buChar char=""/>
            </a:pPr>
            <a:r>
              <a:rPr lang="en-GB" sz="1800" dirty="0">
                <a:effectLst/>
                <a:latin typeface="Segoe UI" panose="020B0502040204020203" pitchFamily="34" charset="0"/>
                <a:ea typeface="Calibri" panose="020F0502020204030204" pitchFamily="34" charset="0"/>
                <a:cs typeface="Segoe UI" panose="020B0502040204020203" pitchFamily="34" charset="0"/>
              </a:rPr>
              <a:t>Judgement on why people are asking for help</a:t>
            </a:r>
          </a:p>
          <a:p>
            <a:pPr marL="342900" lvl="0" indent="-342900">
              <a:buFont typeface="Wingdings" panose="05000000000000000000" pitchFamily="2" charset="2"/>
              <a:buChar char=""/>
            </a:pPr>
            <a:r>
              <a:rPr lang="en-GB" sz="1800" dirty="0">
                <a:effectLst/>
                <a:latin typeface="Segoe UI" panose="020B0502040204020203" pitchFamily="34" charset="0"/>
                <a:ea typeface="Calibri" panose="020F0502020204030204" pitchFamily="34" charset="0"/>
                <a:cs typeface="Segoe UI" panose="020B0502040204020203" pitchFamily="34" charset="0"/>
              </a:rPr>
              <a:t>Duplication of services</a:t>
            </a:r>
          </a:p>
          <a:p>
            <a:pPr marL="342900" lvl="0" indent="-342900">
              <a:buFont typeface="Wingdings" panose="05000000000000000000" pitchFamily="2" charset="2"/>
              <a:buChar char=""/>
            </a:pPr>
            <a:r>
              <a:rPr lang="en-GB" sz="1800" dirty="0">
                <a:effectLst/>
                <a:latin typeface="Segoe UI" panose="020B0502040204020203" pitchFamily="34" charset="0"/>
                <a:ea typeface="Calibri" panose="020F0502020204030204" pitchFamily="34" charset="0"/>
                <a:cs typeface="Segoe UI" panose="020B0502040204020203" pitchFamily="34" charset="0"/>
              </a:rPr>
              <a:t>Organisations ‘popping up’ to provide support that don't consult with others already doing this, leading to duplication in some cases </a:t>
            </a:r>
          </a:p>
          <a:p>
            <a:br>
              <a:rPr lang="en-GB" sz="1800" dirty="0">
                <a:effectLst/>
                <a:latin typeface="Segoe UI" panose="020B0502040204020203" pitchFamily="34" charset="0"/>
                <a:ea typeface="Calibri" panose="020F0502020204030204" pitchFamily="34" charset="0"/>
                <a:cs typeface="Segoe UI" panose="020B0502040204020203" pitchFamily="34" charset="0"/>
              </a:rPr>
            </a:br>
            <a:endParaRPr lang="en-GB" sz="2800" dirty="0">
              <a:latin typeface="Segoe UI" panose="020B0502040204020203" pitchFamily="34" charset="0"/>
              <a:cs typeface="Segoe UI" panose="020B0502040204020203" pitchFamily="34" charset="0"/>
            </a:endParaRPr>
          </a:p>
        </p:txBody>
      </p:sp>
      <p:sp>
        <p:nvSpPr>
          <p:cNvPr id="5" name="TextBox 4">
            <a:extLst>
              <a:ext uri="{FF2B5EF4-FFF2-40B4-BE49-F238E27FC236}">
                <a16:creationId xmlns:a16="http://schemas.microsoft.com/office/drawing/2014/main" id="{D8F5F142-E35C-D283-3820-B21C03FBFF48}"/>
              </a:ext>
            </a:extLst>
          </p:cNvPr>
          <p:cNvSpPr txBox="1"/>
          <p:nvPr/>
        </p:nvSpPr>
        <p:spPr>
          <a:xfrm>
            <a:off x="308113" y="6444079"/>
            <a:ext cx="11695043" cy="369332"/>
          </a:xfrm>
          <a:prstGeom prst="rect">
            <a:avLst/>
          </a:prstGeom>
          <a:noFill/>
        </p:spPr>
        <p:txBody>
          <a:bodyPr wrap="square" rtlCol="0">
            <a:spAutoFit/>
          </a:bodyPr>
          <a:lstStyle/>
          <a:p>
            <a:pPr algn="ctr"/>
            <a:r>
              <a:rPr lang="en-GB" sz="1800" i="1" dirty="0">
                <a:solidFill>
                  <a:srgbClr val="000000"/>
                </a:solidFill>
                <a:effectLst/>
                <a:latin typeface="Segoe UI" panose="020B0502040204020203" pitchFamily="34" charset="0"/>
                <a:ea typeface="Times New Roman" panose="02020603050405020304" pitchFamily="18" charset="0"/>
                <a:cs typeface="Segoe UI" panose="020B0502040204020203" pitchFamily="34" charset="0"/>
              </a:rPr>
              <a:t>Herefordshire Case Study, Mapping local responses: March to August 2020', published July 2021.</a:t>
            </a:r>
            <a:endParaRPr lang="en-GB" sz="1800" i="1" dirty="0">
              <a:effectLst/>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1789006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F5D78-16C1-227E-E5D7-F9E574036E3B}"/>
              </a:ext>
            </a:extLst>
          </p:cNvPr>
          <p:cNvSpPr>
            <a:spLocks noGrp="1"/>
          </p:cNvSpPr>
          <p:nvPr>
            <p:ph type="title"/>
          </p:nvPr>
        </p:nvSpPr>
        <p:spPr>
          <a:xfrm>
            <a:off x="4965431" y="0"/>
            <a:ext cx="6586491" cy="605695"/>
          </a:xfrm>
        </p:spPr>
        <p:txBody>
          <a:bodyPr anchor="b">
            <a:normAutofit/>
          </a:bodyPr>
          <a:lstStyle/>
          <a:p>
            <a:r>
              <a:rPr lang="en-GB" sz="3200" b="1" dirty="0">
                <a:effectLst/>
                <a:latin typeface="Segoe UI" panose="020B0502040204020203" pitchFamily="34" charset="0"/>
                <a:ea typeface="Calibri" panose="020F0502020204030204" pitchFamily="34" charset="0"/>
                <a:cs typeface="Segoe UI" panose="020B0502040204020203" pitchFamily="34" charset="0"/>
              </a:rPr>
              <a:t>Meals on Wheels</a:t>
            </a:r>
            <a:endParaRPr lang="en-GB" sz="3200" dirty="0">
              <a:latin typeface="Segoe UI" panose="020B0502040204020203" pitchFamily="34" charset="0"/>
              <a:cs typeface="Segoe UI" panose="020B0502040204020203" pitchFamily="34" charset="0"/>
            </a:endParaRPr>
          </a:p>
        </p:txBody>
      </p:sp>
      <p:pic>
        <p:nvPicPr>
          <p:cNvPr id="5" name="Picture 4" descr="A picture containing text&#10;&#10;Description automatically generated">
            <a:extLst>
              <a:ext uri="{FF2B5EF4-FFF2-40B4-BE49-F238E27FC236}">
                <a16:creationId xmlns:a16="http://schemas.microsoft.com/office/drawing/2014/main" id="{4739889D-C412-2A20-C722-7C3085254A7D}"/>
              </a:ext>
            </a:extLst>
          </p:cNvPr>
          <p:cNvPicPr>
            <a:picLocks noChangeAspect="1"/>
          </p:cNvPicPr>
          <p:nvPr/>
        </p:nvPicPr>
        <p:blipFill rotWithShape="1">
          <a:blip r:embed="rId3">
            <a:extLst>
              <a:ext uri="{28A0092B-C50C-407E-A947-70E740481C1C}">
                <a14:useLocalDpi xmlns:a14="http://schemas.microsoft.com/office/drawing/2010/main" val="0"/>
              </a:ext>
            </a:extLst>
          </a:blip>
          <a:srcRect l="1474" r="2988"/>
          <a:stretch/>
        </p:blipFill>
        <p:spPr>
          <a:xfrm>
            <a:off x="20" y="10"/>
            <a:ext cx="4635571" cy="6857990"/>
          </a:xfrm>
          <a:prstGeom prst="rect">
            <a:avLst/>
          </a:prstGeom>
          <a:effectLst/>
        </p:spPr>
      </p:pic>
      <p:cxnSp>
        <p:nvCxnSpPr>
          <p:cNvPr id="23" name="Straight Connector 22">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DC8A76"/>
            </a:solidFill>
          </a:ln>
        </p:spPr>
        <p:style>
          <a:lnRef idx="1">
            <a:schemeClr val="accent1"/>
          </a:lnRef>
          <a:fillRef idx="0">
            <a:schemeClr val="accent1"/>
          </a:fillRef>
          <a:effectRef idx="0">
            <a:schemeClr val="accent1"/>
          </a:effectRef>
          <a:fontRef idx="minor">
            <a:schemeClr val="tx1"/>
          </a:fontRef>
        </p:style>
      </p:cxnSp>
      <p:sp>
        <p:nvSpPr>
          <p:cNvPr id="18" name="Content Placeholder 17">
            <a:extLst>
              <a:ext uri="{FF2B5EF4-FFF2-40B4-BE49-F238E27FC236}">
                <a16:creationId xmlns:a16="http://schemas.microsoft.com/office/drawing/2014/main" id="{3BD4F410-BD22-D3F7-08FF-C279C5D4B1B6}"/>
              </a:ext>
            </a:extLst>
          </p:cNvPr>
          <p:cNvSpPr>
            <a:spLocks noGrp="1"/>
          </p:cNvSpPr>
          <p:nvPr>
            <p:ph idx="1"/>
          </p:nvPr>
        </p:nvSpPr>
        <p:spPr>
          <a:xfrm>
            <a:off x="4965431" y="605696"/>
            <a:ext cx="7021160" cy="6093278"/>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Autofit/>
          </a:bodyPr>
          <a:lstStyle/>
          <a:p>
            <a:r>
              <a:rPr lang="en-GB" sz="2000" dirty="0">
                <a:effectLst/>
                <a:latin typeface="Segoe UI" panose="020B0502040204020203" pitchFamily="34" charset="0"/>
                <a:ea typeface="Calibri" panose="020F0502020204030204" pitchFamily="34" charset="0"/>
                <a:cs typeface="Segoe UI" panose="020B0502040204020203" pitchFamily="34" charset="0"/>
              </a:rPr>
              <a:t>Viable mixed models exist for making the service affordable for local authorities, especially where this involves social enterprise and integration with social services. </a:t>
            </a:r>
          </a:p>
          <a:p>
            <a:r>
              <a:rPr lang="en-GB" sz="2000" dirty="0">
                <a:effectLst/>
                <a:latin typeface="Segoe UI" panose="020B0502040204020203" pitchFamily="34" charset="0"/>
                <a:ea typeface="Calibri" panose="020F0502020204030204" pitchFamily="34" charset="0"/>
                <a:cs typeface="Segoe UI" panose="020B0502040204020203" pitchFamily="34" charset="0"/>
              </a:rPr>
              <a:t>This form of direct food provision is essential for those who are least able to prepare or cook meals for themselves. Regular visits from delivery staff generate ‘social, relational and psychological value’. </a:t>
            </a:r>
          </a:p>
          <a:p>
            <a:pPr marL="0" indent="0">
              <a:lnSpc>
                <a:spcPct val="100000"/>
              </a:lnSpc>
              <a:spcBef>
                <a:spcPts val="0"/>
              </a:spcBef>
              <a:buNone/>
            </a:pPr>
            <a:r>
              <a:rPr lang="en-GB" sz="2000" dirty="0">
                <a:effectLst/>
                <a:latin typeface="Segoe UI" panose="020B0502040204020203" pitchFamily="34" charset="0"/>
                <a:ea typeface="Calibri" panose="020F0502020204030204" pitchFamily="34" charset="0"/>
                <a:cs typeface="Segoe UI" panose="020B0502040204020203" pitchFamily="34" charset="0"/>
              </a:rPr>
              <a:t> </a:t>
            </a:r>
          </a:p>
          <a:p>
            <a:pPr indent="0">
              <a:buNone/>
            </a:pPr>
            <a:r>
              <a:rPr lang="en-GB" sz="2000" i="1" dirty="0">
                <a:effectLst/>
                <a:latin typeface="Segoe UI" panose="020B0502040204020203" pitchFamily="34" charset="0"/>
                <a:ea typeface="Calibri" panose="020F0502020204030204" pitchFamily="34" charset="0"/>
                <a:cs typeface="Segoe UI" panose="020B0502040204020203" pitchFamily="34" charset="0"/>
              </a:rPr>
              <a:t>“A meals on wheels service, delivered well, treats recipients with respect and dignity, offers choice and control over several aspects of the service, and supports and nourishes recipients.”</a:t>
            </a:r>
          </a:p>
          <a:p>
            <a:pPr marL="0" indent="0">
              <a:spcBef>
                <a:spcPts val="0"/>
              </a:spcBef>
              <a:buNone/>
            </a:pPr>
            <a:r>
              <a:rPr lang="en-GB" sz="2000" i="1" dirty="0">
                <a:effectLst/>
                <a:latin typeface="Segoe UI" panose="020B0502040204020203" pitchFamily="34" charset="0"/>
                <a:ea typeface="Calibri" panose="020F0502020204030204" pitchFamily="34" charset="0"/>
                <a:cs typeface="Segoe UI" panose="020B0502040204020203" pitchFamily="34" charset="0"/>
              </a:rPr>
              <a:t> </a:t>
            </a:r>
            <a:endParaRPr lang="en-GB" sz="2000" i="1" dirty="0">
              <a:latin typeface="Segoe UI" panose="020B0502040204020203" pitchFamily="34" charset="0"/>
              <a:ea typeface="Calibri" panose="020F0502020204030204" pitchFamily="34" charset="0"/>
              <a:cs typeface="Segoe UI" panose="020B0502040204020203" pitchFamily="34" charset="0"/>
            </a:endParaRPr>
          </a:p>
          <a:p>
            <a:pPr>
              <a:spcBef>
                <a:spcPts val="0"/>
              </a:spcBef>
            </a:pPr>
            <a:r>
              <a:rPr lang="en-GB" sz="2000" dirty="0">
                <a:effectLst/>
                <a:latin typeface="Segoe UI" panose="020B0502040204020203" pitchFamily="34" charset="0"/>
                <a:ea typeface="Calibri" panose="020F0502020204030204" pitchFamily="34" charset="0"/>
                <a:cs typeface="Segoe UI" panose="020B0502040204020203" pitchFamily="34" charset="0"/>
              </a:rPr>
              <a:t>'Economies of scale' that make these services financially viable can be difficult within a  single borough or if strict eligibility criteria are applied. Working in partnership across borough boundaries should provide opportunities to find workable economies of scale; depending on how these are assessed.</a:t>
            </a:r>
          </a:p>
        </p:txBody>
      </p:sp>
    </p:spTree>
    <p:extLst>
      <p:ext uri="{BB962C8B-B14F-4D97-AF65-F5344CB8AC3E}">
        <p14:creationId xmlns:p14="http://schemas.microsoft.com/office/powerpoint/2010/main" val="2573531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F9B822F-893E-44C8-963C-64F50ACECB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BF87945-A001-489F-9D9B-7D9435F0B9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8639" y="347471"/>
            <a:ext cx="11100816" cy="180136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1FA1953-966A-054D-862A-FD7E6A5AF2B3}"/>
              </a:ext>
            </a:extLst>
          </p:cNvPr>
          <p:cNvSpPr>
            <a:spLocks noGrp="1"/>
          </p:cNvSpPr>
          <p:nvPr>
            <p:ph type="title"/>
          </p:nvPr>
        </p:nvSpPr>
        <p:spPr>
          <a:xfrm>
            <a:off x="838200" y="585216"/>
            <a:ext cx="10515600" cy="1325563"/>
          </a:xfrm>
        </p:spPr>
        <p:txBody>
          <a:bodyPr>
            <a:normAutofit/>
          </a:bodyPr>
          <a:lstStyle/>
          <a:p>
            <a:r>
              <a:rPr lang="en-GB" dirty="0">
                <a:solidFill>
                  <a:schemeClr val="bg1"/>
                </a:solidFill>
                <a:latin typeface="Segoe UI" panose="020B0502040204020203" pitchFamily="34" charset="0"/>
                <a:cs typeface="Segoe UI" panose="020B0502040204020203" pitchFamily="34" charset="0"/>
              </a:rPr>
              <a:t>Sustain resources: meals on wheels</a:t>
            </a:r>
          </a:p>
        </p:txBody>
      </p:sp>
      <p:pic>
        <p:nvPicPr>
          <p:cNvPr id="4" name="Picture 3" descr="A picture containing text&#10;&#10;Description automatically generated">
            <a:hlinkClick r:id="rId2" action="ppaction://hlinkfile"/>
            <a:extLst>
              <a:ext uri="{FF2B5EF4-FFF2-40B4-BE49-F238E27FC236}">
                <a16:creationId xmlns:a16="http://schemas.microsoft.com/office/drawing/2014/main" id="{9D35D596-9786-8530-581C-76FC3A221DCD}"/>
              </a:ext>
            </a:extLst>
          </p:cNvPr>
          <p:cNvPicPr>
            <a:picLocks noChangeAspect="1"/>
          </p:cNvPicPr>
          <p:nvPr/>
        </p:nvPicPr>
        <p:blipFill rotWithShape="1">
          <a:blip r:embed="rId3">
            <a:extLst>
              <a:ext uri="{28A0092B-C50C-407E-A947-70E740481C1C}">
                <a14:useLocalDpi xmlns:a14="http://schemas.microsoft.com/office/drawing/2010/main" val="0"/>
              </a:ext>
            </a:extLst>
          </a:blip>
          <a:srcRect l="5013" r="-2" b="-2"/>
          <a:stretch/>
        </p:blipFill>
        <p:spPr>
          <a:xfrm>
            <a:off x="841248" y="2516777"/>
            <a:ext cx="6236208" cy="3660185"/>
          </a:xfrm>
          <a:prstGeom prst="rect">
            <a:avLst/>
          </a:prstGeom>
        </p:spPr>
      </p:pic>
      <p:sp>
        <p:nvSpPr>
          <p:cNvPr id="3" name="Content Placeholder 2">
            <a:extLst>
              <a:ext uri="{FF2B5EF4-FFF2-40B4-BE49-F238E27FC236}">
                <a16:creationId xmlns:a16="http://schemas.microsoft.com/office/drawing/2014/main" id="{AD545C5D-02CB-89B6-9190-E07C514611A4}"/>
              </a:ext>
            </a:extLst>
          </p:cNvPr>
          <p:cNvSpPr>
            <a:spLocks noGrp="1"/>
          </p:cNvSpPr>
          <p:nvPr>
            <p:ph idx="1"/>
          </p:nvPr>
        </p:nvSpPr>
        <p:spPr>
          <a:xfrm>
            <a:off x="7546848" y="2516777"/>
            <a:ext cx="3803904" cy="3660185"/>
          </a:xfrm>
        </p:spPr>
        <p:txBody>
          <a:bodyPr anchor="ctr">
            <a:normAutofit/>
          </a:bodyPr>
          <a:lstStyle/>
          <a:p>
            <a:pPr marL="0" indent="0">
              <a:buNone/>
            </a:pPr>
            <a:endParaRPr lang="en-GB" sz="1900" dirty="0">
              <a:effectLst/>
              <a:latin typeface="Segoe UI" panose="020B0502040204020203" pitchFamily="34" charset="0"/>
              <a:ea typeface="Calibri" panose="020F0502020204030204" pitchFamily="34" charset="0"/>
              <a:cs typeface="Times New Roman" panose="02020603050405020304" pitchFamily="18" charset="0"/>
            </a:endParaRPr>
          </a:p>
          <a:p>
            <a:pPr marL="0" indent="0" algn="ctr">
              <a:buNone/>
            </a:pPr>
            <a:r>
              <a:rPr lang="en-GB" sz="1900" dirty="0">
                <a:effectLst/>
                <a:latin typeface="Segoe UI" panose="020B0502040204020203" pitchFamily="34" charset="0"/>
                <a:ea typeface="Calibri" panose="020F0502020204030204" pitchFamily="34" charset="0"/>
                <a:cs typeface="Times New Roman" panose="02020603050405020304" pitchFamily="18" charset="0"/>
              </a:rPr>
              <a:t>Please see Sustain’s dedicated website section and resources aimed at anyone seeking to support and enhance meals on wheels provision</a:t>
            </a:r>
            <a:endParaRPr lang="en-GB" sz="19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GB" sz="1900" dirty="0">
                <a:effectLst/>
                <a:latin typeface="Segoe UI" panose="020B0502040204020203" pitchFamily="34" charset="0"/>
                <a:ea typeface="Calibri" panose="020F0502020204030204" pitchFamily="34" charset="0"/>
                <a:cs typeface="Times New Roman" panose="02020603050405020304" pitchFamily="18" charset="0"/>
              </a:rPr>
              <a:t> </a:t>
            </a:r>
            <a:r>
              <a:rPr lang="en-GB" sz="1900" u="sng" dirty="0">
                <a:effectLst/>
                <a:latin typeface="Calibri" panose="020F0502020204030204" pitchFamily="34" charset="0"/>
                <a:ea typeface="Calibri" panose="020F0502020204030204" pitchFamily="34" charset="0"/>
                <a:cs typeface="Times New Roman" panose="02020603050405020304" pitchFamily="18" charset="0"/>
                <a:hlinkClick r:id="rId4"/>
              </a:rPr>
              <a:t>Supporting and enhancing meals on wheels provision - YouTube</a:t>
            </a:r>
            <a:r>
              <a:rPr lang="en-GB" sz="1900" b="1" dirty="0">
                <a:effectLst/>
                <a:latin typeface="Segoe UI" panose="020B0502040204020203" pitchFamily="34" charset="0"/>
                <a:ea typeface="Calibri" panose="020F0502020204030204" pitchFamily="34" charset="0"/>
                <a:cs typeface="Times New Roman" panose="02020603050405020304" pitchFamily="18" charset="0"/>
              </a:rPr>
              <a:t> </a:t>
            </a:r>
            <a:endParaRPr lang="en-GB" sz="19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900" dirty="0"/>
          </a:p>
        </p:txBody>
      </p:sp>
    </p:spTree>
    <p:extLst>
      <p:ext uri="{BB962C8B-B14F-4D97-AF65-F5344CB8AC3E}">
        <p14:creationId xmlns:p14="http://schemas.microsoft.com/office/powerpoint/2010/main" val="167234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7">
            <a:extLst>
              <a:ext uri="{FF2B5EF4-FFF2-40B4-BE49-F238E27FC236}">
                <a16:creationId xmlns:a16="http://schemas.microsoft.com/office/drawing/2014/main" id="{C4DF5016-1109-4C53-B2F0-033C8C3AEA2A}"/>
              </a:ext>
            </a:extLst>
          </p:cNvPr>
          <p:cNvSpPr>
            <a:spLocks noGrp="1"/>
          </p:cNvSpPr>
          <p:nvPr>
            <p:ph type="title"/>
          </p:nvPr>
        </p:nvSpPr>
        <p:spPr>
          <a:xfrm>
            <a:off x="686834" y="1153572"/>
            <a:ext cx="3200400" cy="4461163"/>
          </a:xfrm>
        </p:spPr>
        <p:txBody>
          <a:bodyPr vert="horz" lIns="91440" tIns="45720" rIns="91440" bIns="45720" rtlCol="0" anchor="ctr">
            <a:normAutofit/>
          </a:bodyPr>
          <a:lstStyle/>
          <a:p>
            <a:r>
              <a:rPr lang="en-US" kern="1200" dirty="0">
                <a:solidFill>
                  <a:srgbClr val="FFFFFF"/>
                </a:solidFill>
                <a:latin typeface="Segoe UI" panose="020B0502040204020203" pitchFamily="34" charset="0"/>
                <a:cs typeface="Segoe UI" panose="020B0502040204020203" pitchFamily="34" charset="0"/>
              </a:rPr>
              <a:t>Questions arising</a:t>
            </a:r>
          </a:p>
        </p:txBody>
      </p:sp>
      <p:sp>
        <p:nvSpPr>
          <p:cNvPr id="17" name="Arc 16">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01321834-ADC3-61D7-3023-CBB1DED91A71}"/>
              </a:ext>
            </a:extLst>
          </p:cNvPr>
          <p:cNvSpPr>
            <a:spLocks noGrp="1"/>
          </p:cNvSpPr>
          <p:nvPr>
            <p:ph sz="half" idx="2"/>
          </p:nvPr>
        </p:nvSpPr>
        <p:spPr>
          <a:xfrm>
            <a:off x="4447308" y="591344"/>
            <a:ext cx="6906491" cy="5585619"/>
          </a:xfrm>
        </p:spPr>
        <p:txBody>
          <a:bodyPr vert="horz" lIns="91440" tIns="45720" rIns="91440" bIns="45720" rtlCol="0" anchor="ctr">
            <a:normAutofit lnSpcReduction="10000"/>
          </a:bodyPr>
          <a:lstStyle/>
          <a:p>
            <a:pPr marL="0" lvl="0"/>
            <a:endParaRPr lang="en-US" sz="2600" dirty="0">
              <a:effectLst/>
            </a:endParaRPr>
          </a:p>
          <a:p>
            <a:r>
              <a:rPr lang="en-US" sz="2600" dirty="0">
                <a:latin typeface="Segoe UI" panose="020B0502040204020203" pitchFamily="34" charset="0"/>
                <a:cs typeface="Segoe UI" panose="020B0502040204020203" pitchFamily="34" charset="0"/>
              </a:rPr>
              <a:t>How is the nutritional quality of food parcels achieved / managed?</a:t>
            </a:r>
          </a:p>
          <a:p>
            <a:pPr marL="342900"/>
            <a:endParaRPr lang="en-US" sz="2600" dirty="0">
              <a:latin typeface="Segoe UI" panose="020B0502040204020203" pitchFamily="34" charset="0"/>
              <a:cs typeface="Segoe UI" panose="020B0502040204020203" pitchFamily="34" charset="0"/>
            </a:endParaRPr>
          </a:p>
          <a:p>
            <a:r>
              <a:rPr lang="en-US" sz="2600" dirty="0">
                <a:effectLst/>
                <a:latin typeface="Segoe UI" panose="020B0502040204020203" pitchFamily="34" charset="0"/>
                <a:cs typeface="Segoe UI" panose="020B0502040204020203" pitchFamily="34" charset="0"/>
              </a:rPr>
              <a:t>Should national or local government direct food insecurity interventions?</a:t>
            </a:r>
          </a:p>
          <a:p>
            <a:pPr marL="0"/>
            <a:endParaRPr lang="en-US" sz="2600" dirty="0">
              <a:effectLst/>
              <a:latin typeface="Segoe UI" panose="020B0502040204020203" pitchFamily="34" charset="0"/>
              <a:cs typeface="Segoe UI" panose="020B0502040204020203" pitchFamily="34" charset="0"/>
            </a:endParaRPr>
          </a:p>
          <a:p>
            <a:r>
              <a:rPr lang="en-US" sz="2600" dirty="0">
                <a:effectLst/>
                <a:latin typeface="Segoe UI" panose="020B0502040204020203" pitchFamily="34" charset="0"/>
                <a:cs typeface="Segoe UI" panose="020B0502040204020203" pitchFamily="34" charset="0"/>
              </a:rPr>
              <a:t>What is provision of meals on wheels in York and North Yorkshire? And if deemed insufficient, how is  the case for investment best made to incorporate this as part of adult social care and / or public health in a pursuit of mitigating malnutrition in older people?</a:t>
            </a:r>
          </a:p>
          <a:p>
            <a:pPr marL="0"/>
            <a:endParaRPr lang="en-US" sz="2600" dirty="0"/>
          </a:p>
        </p:txBody>
      </p:sp>
    </p:spTree>
    <p:extLst>
      <p:ext uri="{BB962C8B-B14F-4D97-AF65-F5344CB8AC3E}">
        <p14:creationId xmlns:p14="http://schemas.microsoft.com/office/powerpoint/2010/main" val="36637568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999</TotalTime>
  <Words>1471</Words>
  <Application>Microsoft Office PowerPoint</Application>
  <PresentationFormat>Widescreen</PresentationFormat>
  <Paragraphs>123</Paragraphs>
  <Slides>8</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Arial</vt:lpstr>
      <vt:lpstr>Calibri</vt:lpstr>
      <vt:lpstr>Calibri Light</vt:lpstr>
      <vt:lpstr>Segoe UI</vt:lpstr>
      <vt:lpstr>Symbol</vt:lpstr>
      <vt:lpstr>Wingdings</vt:lpstr>
      <vt:lpstr>Office Theme</vt:lpstr>
      <vt:lpstr>Covid Recovery Insight Project: Food Insecurity  Direct Food Provision</vt:lpstr>
      <vt:lpstr>Definition</vt:lpstr>
      <vt:lpstr>Outcomes</vt:lpstr>
      <vt:lpstr>Enabling and Limiting Factors </vt:lpstr>
      <vt:lpstr>Good practice – worked example</vt:lpstr>
      <vt:lpstr>Meals on Wheels</vt:lpstr>
      <vt:lpstr>Sustain resources: meals on wheels</vt:lpstr>
      <vt:lpstr>Questions arising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Rhodes</dc:creator>
  <cp:lastModifiedBy>Alan Graver</cp:lastModifiedBy>
  <cp:revision>33</cp:revision>
  <dcterms:created xsi:type="dcterms:W3CDTF">2022-10-06T10:00:05Z</dcterms:created>
  <dcterms:modified xsi:type="dcterms:W3CDTF">2022-12-21T13:11:45Z</dcterms:modified>
</cp:coreProperties>
</file>