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9"/>
  </p:notes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376" autoAdjust="0"/>
  </p:normalViewPr>
  <p:slideViewPr>
    <p:cSldViewPr snapToGrid="0">
      <p:cViewPr>
        <p:scale>
          <a:sx n="75" d="100"/>
          <a:sy n="75" d="100"/>
        </p:scale>
        <p:origin x="2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E852A-D214-4657-9DFC-B1BB30FEA26B}" type="datetimeFigureOut">
              <a:rPr lang="en-GB" smtClean="0"/>
              <a:t>16/09/2022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126E6B-C723-4762-A66C-1EBB12420E1A}" type="slidenum">
              <a:rPr lang="en-GB" smtClean="0"/>
              <a:t>‹#›</a:t>
            </a:fld>
            <a:endParaRPr lang="en-GB"/>
          </a:p>
        </p:txBody>
      </p:sp>
    </p:spTree>
    <p:extLst>
      <p:ext uri="{BB962C8B-B14F-4D97-AF65-F5344CB8AC3E}">
        <p14:creationId xmlns:p14="http://schemas.microsoft.com/office/powerpoint/2010/main" val="386002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 of Projects</a:t>
            </a:r>
            <a:r>
              <a:rPr lang="en-GB" baseline="0" dirty="0" smtClean="0"/>
              <a:t> = </a:t>
            </a:r>
            <a:r>
              <a:rPr lang="en-GB" baseline="0" dirty="0" smtClean="0"/>
              <a:t>68 </a:t>
            </a:r>
            <a:r>
              <a:rPr lang="en-GB" baseline="0" dirty="0" smtClean="0"/>
              <a:t>between 2020-2022. </a:t>
            </a:r>
          </a:p>
          <a:p>
            <a:r>
              <a:rPr lang="en-GB" baseline="0" dirty="0" smtClean="0"/>
              <a:t>Defra R1 = 24</a:t>
            </a:r>
          </a:p>
          <a:p>
            <a:r>
              <a:rPr lang="en-GB" baseline="0" dirty="0" smtClean="0"/>
              <a:t>Defra R2 = </a:t>
            </a:r>
            <a:r>
              <a:rPr lang="en-GB" baseline="0" dirty="0" smtClean="0"/>
              <a:t>24</a:t>
            </a:r>
            <a:endParaRPr lang="en-GB" baseline="0" dirty="0" smtClean="0"/>
          </a:p>
          <a:p>
            <a:r>
              <a:rPr lang="en-GB" baseline="0" dirty="0" smtClean="0"/>
              <a:t>FFTF = 20 </a:t>
            </a:r>
          </a:p>
          <a:p>
            <a:endParaRPr lang="en-GB" baseline="0" dirty="0" smtClean="0"/>
          </a:p>
          <a:p>
            <a:r>
              <a:rPr lang="en-GB" baseline="0" dirty="0" smtClean="0"/>
              <a:t>Total investment made available = £397,000</a:t>
            </a:r>
          </a:p>
          <a:p>
            <a:r>
              <a:rPr lang="en-GB" baseline="0" dirty="0" smtClean="0"/>
              <a:t>Defra R1 &amp; 2 = £277,000</a:t>
            </a:r>
          </a:p>
          <a:p>
            <a:r>
              <a:rPr lang="en-GB" baseline="0" dirty="0" smtClean="0"/>
              <a:t>FFTF = £120,000.</a:t>
            </a:r>
          </a:p>
          <a:p>
            <a:r>
              <a:rPr lang="en-GB" baseline="0" dirty="0" smtClean="0"/>
              <a:t>Total accounted for in grant spend = £</a:t>
            </a:r>
            <a:r>
              <a:rPr lang="en-GB" baseline="0" dirty="0" smtClean="0"/>
              <a:t>365,861. The remaining funds were held back for this work on York / North Yorkshire food poverty. </a:t>
            </a:r>
            <a:endParaRPr lang="en-GB" baseline="0" dirty="0" smtClean="0"/>
          </a:p>
          <a:p>
            <a:endParaRPr lang="en-GB" baseline="0" dirty="0" smtClean="0"/>
          </a:p>
          <a:p>
            <a:r>
              <a:rPr lang="en-GB" baseline="0" dirty="0" smtClean="0"/>
              <a:t>All three Programmes also had the following outcomes we wanted them to contribute to as these are the Stronger Communities aims / outcomes: </a:t>
            </a:r>
          </a:p>
          <a:p>
            <a:pPr lvl="0"/>
            <a:r>
              <a:rPr lang="en-GB" sz="1200" kern="1200" dirty="0" smtClean="0">
                <a:solidFill>
                  <a:schemeClr val="tx1"/>
                </a:solidFill>
                <a:effectLst/>
                <a:latin typeface="+mn-lt"/>
                <a:ea typeface="+mn-ea"/>
                <a:cs typeface="+mn-cs"/>
              </a:rPr>
              <a:t>Projects must demonstrate that they will contribute to at least one of the following outcomes:</a:t>
            </a:r>
          </a:p>
          <a:p>
            <a:r>
              <a:rPr lang="en-GB" sz="1200"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Outcome 1: Reduced Inequalities</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Reduced health inequalities. </a:t>
            </a:r>
          </a:p>
          <a:p>
            <a:pPr lvl="0"/>
            <a:r>
              <a:rPr lang="en-GB" sz="1200" kern="1200" dirty="0" smtClean="0">
                <a:solidFill>
                  <a:schemeClr val="tx1"/>
                </a:solidFill>
                <a:effectLst/>
                <a:latin typeface="+mn-lt"/>
                <a:ea typeface="+mn-ea"/>
                <a:cs typeface="+mn-cs"/>
              </a:rPr>
              <a:t>Improved access to services and / or activities. </a:t>
            </a:r>
          </a:p>
          <a:p>
            <a:pPr lvl="0"/>
            <a:r>
              <a:rPr lang="en-GB" sz="1200" kern="1200" dirty="0" smtClean="0">
                <a:solidFill>
                  <a:schemeClr val="tx1"/>
                </a:solidFill>
                <a:effectLst/>
                <a:latin typeface="+mn-lt"/>
                <a:ea typeface="+mn-ea"/>
                <a:cs typeface="+mn-cs"/>
              </a:rPr>
              <a:t>Increased levels of independence and confidence for those accessing services and / or activities. </a:t>
            </a:r>
          </a:p>
          <a:p>
            <a:pPr lvl="0"/>
            <a:r>
              <a:rPr lang="en-GB" sz="1200" kern="1200" dirty="0" smtClean="0">
                <a:solidFill>
                  <a:schemeClr val="tx1"/>
                </a:solidFill>
                <a:effectLst/>
                <a:latin typeface="+mn-lt"/>
                <a:ea typeface="+mn-ea"/>
                <a:cs typeface="+mn-cs"/>
              </a:rPr>
              <a:t>Reduce risk factors, including poor nutrition. </a:t>
            </a:r>
          </a:p>
          <a:p>
            <a:pPr lvl="0"/>
            <a:r>
              <a:rPr lang="en-GB" sz="1200" kern="1200" dirty="0" smtClean="0">
                <a:solidFill>
                  <a:schemeClr val="tx1"/>
                </a:solidFill>
                <a:effectLst/>
                <a:latin typeface="+mn-lt"/>
                <a:ea typeface="+mn-ea"/>
                <a:cs typeface="+mn-cs"/>
              </a:rPr>
              <a:t>Increased levels of trust, choice and control (individuals and communities). </a:t>
            </a:r>
          </a:p>
          <a:p>
            <a:r>
              <a:rPr lang="en-GB" sz="1200" kern="1200" dirty="0" smtClean="0">
                <a:solidFill>
                  <a:schemeClr val="tx1"/>
                </a:solidFill>
                <a:effectLst/>
                <a:latin typeface="+mn-lt"/>
                <a:ea typeface="+mn-ea"/>
                <a:cs typeface="+mn-cs"/>
              </a:rPr>
              <a:t> </a:t>
            </a:r>
          </a:p>
          <a:p>
            <a:r>
              <a:rPr lang="en-GB" sz="1200" u="sng" kern="1200" dirty="0" smtClean="0">
                <a:solidFill>
                  <a:schemeClr val="tx1"/>
                </a:solidFill>
                <a:effectLst/>
                <a:latin typeface="+mn-lt"/>
                <a:ea typeface="+mn-ea"/>
                <a:cs typeface="+mn-cs"/>
              </a:rPr>
              <a:t>Outcome 2: Improved Social Connectedness</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Reduced loneliness and isolation.</a:t>
            </a:r>
          </a:p>
          <a:p>
            <a:pPr lvl="0"/>
            <a:r>
              <a:rPr lang="en-GB" sz="1200" kern="1200" dirty="0" smtClean="0">
                <a:solidFill>
                  <a:schemeClr val="tx1"/>
                </a:solidFill>
                <a:effectLst/>
                <a:latin typeface="+mn-lt"/>
                <a:ea typeface="+mn-ea"/>
                <a:cs typeface="+mn-cs"/>
              </a:rPr>
              <a:t>Reduced stigma in relation to accessing food support options. </a:t>
            </a:r>
          </a:p>
          <a:p>
            <a:pPr lvl="0"/>
            <a:r>
              <a:rPr lang="en-GB" sz="1200" kern="1200" dirty="0" smtClean="0">
                <a:solidFill>
                  <a:schemeClr val="tx1"/>
                </a:solidFill>
                <a:effectLst/>
                <a:latin typeface="+mn-lt"/>
                <a:ea typeface="+mn-ea"/>
                <a:cs typeface="+mn-cs"/>
              </a:rPr>
              <a:t>Improved individual and community health and wellbeing (emotional, physical and social).</a:t>
            </a:r>
          </a:p>
          <a:p>
            <a:pPr lvl="0"/>
            <a:r>
              <a:rPr lang="en-GB" sz="1200" kern="1200" dirty="0" smtClean="0">
                <a:solidFill>
                  <a:schemeClr val="tx1"/>
                </a:solidFill>
                <a:effectLst/>
                <a:latin typeface="+mn-lt"/>
                <a:ea typeface="+mn-ea"/>
                <a:cs typeface="+mn-cs"/>
              </a:rPr>
              <a:t>Increased community resilience. </a:t>
            </a:r>
          </a:p>
          <a:p>
            <a:pPr lvl="0"/>
            <a:r>
              <a:rPr lang="en-GB" sz="1200" kern="1200" dirty="0" smtClean="0">
                <a:solidFill>
                  <a:schemeClr val="tx1"/>
                </a:solidFill>
                <a:effectLst/>
                <a:latin typeface="+mn-lt"/>
                <a:ea typeface="+mn-ea"/>
                <a:cs typeface="+mn-cs"/>
              </a:rPr>
              <a:t>Increased levels employment, skills and / or volunteering. </a:t>
            </a:r>
          </a:p>
          <a:p>
            <a:r>
              <a:rPr lang="en-GB" sz="1200" kern="1200" dirty="0" smtClean="0">
                <a:solidFill>
                  <a:schemeClr val="tx1"/>
                </a:solidFill>
                <a:effectLst/>
                <a:latin typeface="+mn-lt"/>
                <a:ea typeface="+mn-ea"/>
                <a:cs typeface="+mn-cs"/>
              </a:rPr>
              <a:t> </a:t>
            </a:r>
          </a:p>
          <a:p>
            <a:r>
              <a:rPr lang="en-GB" sz="1200" u="sng" kern="1200" dirty="0" smtClean="0">
                <a:solidFill>
                  <a:schemeClr val="tx1"/>
                </a:solidFill>
                <a:effectLst/>
                <a:latin typeface="+mn-lt"/>
                <a:ea typeface="+mn-ea"/>
                <a:cs typeface="+mn-cs"/>
              </a:rPr>
              <a:t>Outcome 3: Improved Wellbeing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Improved emotional, physical and social wellbeing. </a:t>
            </a:r>
          </a:p>
          <a:p>
            <a:endParaRPr lang="en-GB" baseline="0" dirty="0" smtClean="0"/>
          </a:p>
          <a:p>
            <a:r>
              <a:rPr lang="en-GB" baseline="0" dirty="0" smtClean="0"/>
              <a:t>We also had additional preferable project ideas for FFTF:</a:t>
            </a:r>
          </a:p>
          <a:p>
            <a:pPr lvl="0"/>
            <a:r>
              <a:rPr lang="en-GB" sz="1200" kern="1200" dirty="0" smtClean="0">
                <a:solidFill>
                  <a:schemeClr val="tx1"/>
                </a:solidFill>
                <a:effectLst/>
                <a:latin typeface="+mn-lt"/>
                <a:ea typeface="+mn-ea"/>
                <a:cs typeface="+mn-cs"/>
              </a:rPr>
              <a:t>Priority will be given to the following applications:</a:t>
            </a:r>
          </a:p>
          <a:p>
            <a:pPr lvl="0"/>
            <a:r>
              <a:rPr lang="en-GB" sz="1200" kern="1200" dirty="0" smtClean="0">
                <a:solidFill>
                  <a:schemeClr val="tx1"/>
                </a:solidFill>
                <a:effectLst/>
                <a:latin typeface="+mn-lt"/>
                <a:ea typeface="+mn-ea"/>
                <a:cs typeface="+mn-cs"/>
              </a:rPr>
              <a:t>Projects that demonstrate a clear commitment to a strengths based approach and promote partnership, collaboration or networking across existing provision – for example, working with other key voluntary organisations, statutory services, or collaborating with local businesses. </a:t>
            </a:r>
          </a:p>
          <a:p>
            <a:pPr lvl="0"/>
            <a:r>
              <a:rPr lang="en-GB" sz="1200" kern="1200" dirty="0" smtClean="0">
                <a:solidFill>
                  <a:schemeClr val="tx1"/>
                </a:solidFill>
                <a:effectLst/>
                <a:latin typeface="+mn-lt"/>
                <a:ea typeface="+mn-ea"/>
                <a:cs typeface="+mn-cs"/>
              </a:rPr>
              <a:t>Projects that address identified unmet needs or demand and / or fill gaps in existing provision.</a:t>
            </a:r>
          </a:p>
          <a:p>
            <a:pPr lvl="0"/>
            <a:r>
              <a:rPr lang="en-GB" sz="1200" kern="1200" dirty="0" smtClean="0">
                <a:solidFill>
                  <a:schemeClr val="tx1"/>
                </a:solidFill>
                <a:effectLst/>
                <a:latin typeface="+mn-lt"/>
                <a:ea typeface="+mn-ea"/>
                <a:cs typeface="+mn-cs"/>
              </a:rPr>
              <a:t>Projects that can demonstrate that further to Food for the Future investment, the project can be sustained on a longer-term basis.  This could achieved be through the creation of reasonable charged for services, or embedding educational or training elements in to the project.  </a:t>
            </a:r>
          </a:p>
          <a:p>
            <a:pPr lvl="0"/>
            <a:r>
              <a:rPr lang="en-GB" sz="1200" kern="1200" dirty="0" smtClean="0">
                <a:solidFill>
                  <a:schemeClr val="tx1"/>
                </a:solidFill>
                <a:effectLst/>
                <a:latin typeface="+mn-lt"/>
                <a:ea typeface="+mn-ea"/>
                <a:cs typeface="+mn-cs"/>
              </a:rPr>
              <a:t>Projects that are inclusive and equitable, as well as flexible and adaptable - for example, able to adapt to varying levels of Covid19 restrictions as required or fluctuations in demand. </a:t>
            </a:r>
          </a:p>
          <a:p>
            <a:pPr lvl="0"/>
            <a:r>
              <a:rPr lang="en-GB" sz="1200" kern="1200" dirty="0" smtClean="0">
                <a:solidFill>
                  <a:schemeClr val="tx1"/>
                </a:solidFill>
                <a:effectLst/>
                <a:latin typeface="+mn-lt"/>
                <a:ea typeface="+mn-ea"/>
                <a:cs typeface="+mn-cs"/>
              </a:rPr>
              <a:t>Projects that are rooted in social action, and value the inclusion of volunteers in their delivery model. </a:t>
            </a:r>
          </a:p>
          <a:p>
            <a:endParaRPr lang="en-GB" baseline="0" dirty="0" smtClean="0"/>
          </a:p>
        </p:txBody>
      </p:sp>
      <p:sp>
        <p:nvSpPr>
          <p:cNvPr id="4" name="Slide Number Placeholder 3"/>
          <p:cNvSpPr>
            <a:spLocks noGrp="1"/>
          </p:cNvSpPr>
          <p:nvPr>
            <p:ph type="sldNum" sz="quarter" idx="10"/>
          </p:nvPr>
        </p:nvSpPr>
        <p:spPr/>
        <p:txBody>
          <a:bodyPr/>
          <a:lstStyle/>
          <a:p>
            <a:fld id="{2E126E6B-C723-4762-A66C-1EBB12420E1A}" type="slidenum">
              <a:rPr lang="en-GB" smtClean="0"/>
              <a:t>2</a:t>
            </a:fld>
            <a:endParaRPr lang="en-GB"/>
          </a:p>
        </p:txBody>
      </p:sp>
    </p:spTree>
    <p:extLst>
      <p:ext uri="{BB962C8B-B14F-4D97-AF65-F5344CB8AC3E}">
        <p14:creationId xmlns:p14="http://schemas.microsoft.com/office/powerpoint/2010/main" val="389232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3241564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30369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3A8535-4AE1-4C0C-AFB4-9E4BC575843E}"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27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96D8CD2-7277-4E2A-8D8E-9BC297EC9BCA}" type="datetimeFigureOut">
              <a:rPr lang="en-GB" smtClean="0"/>
              <a:t>16/09/2022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2160632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96D8CD2-7277-4E2A-8D8E-9BC297EC9BCA}" type="datetimeFigureOut">
              <a:rPr lang="en-GB" smtClean="0"/>
              <a:t>16/09/2022</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3A8535-4AE1-4C0C-AFB4-9E4BC575843E}"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9972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96D8CD2-7277-4E2A-8D8E-9BC297EC9BCA}" type="datetimeFigureOut">
              <a:rPr lang="en-GB" smtClean="0"/>
              <a:t>16/09/2022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463460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3776688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158017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117324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6D8CD2-7277-4E2A-8D8E-9BC297EC9BCA}" type="datetimeFigureOut">
              <a:rPr lang="en-GB" smtClean="0"/>
              <a:t>16/09/2022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269609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6D8CD2-7277-4E2A-8D8E-9BC297EC9BCA}" type="datetimeFigureOut">
              <a:rPr lang="en-GB" smtClean="0"/>
              <a:t>16/09/2022</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3526608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6D8CD2-7277-4E2A-8D8E-9BC297EC9BCA}" type="datetimeFigureOut">
              <a:rPr lang="en-GB" smtClean="0"/>
              <a:t>16/09/2022</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21571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6D8CD2-7277-4E2A-8D8E-9BC297EC9BCA}" type="datetimeFigureOut">
              <a:rPr lang="en-GB" smtClean="0"/>
              <a:t>16/09/2022</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252122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D8CD2-7277-4E2A-8D8E-9BC297EC9BCA}" type="datetimeFigureOut">
              <a:rPr lang="en-GB" smtClean="0"/>
              <a:t>16/09/2022</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4125378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6D8CD2-7277-4E2A-8D8E-9BC297EC9BCA}" type="datetimeFigureOut">
              <a:rPr lang="en-GB" smtClean="0"/>
              <a:t>16/09/2022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324041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96D8CD2-7277-4E2A-8D8E-9BC297EC9BCA}" type="datetimeFigureOut">
              <a:rPr lang="en-GB" smtClean="0"/>
              <a:t>16/09/2022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3A8535-4AE1-4C0C-AFB4-9E4BC575843E}" type="slidenum">
              <a:rPr lang="en-GB" smtClean="0"/>
              <a:t>‹#›</a:t>
            </a:fld>
            <a:endParaRPr lang="en-GB"/>
          </a:p>
        </p:txBody>
      </p:sp>
    </p:spTree>
    <p:extLst>
      <p:ext uri="{BB962C8B-B14F-4D97-AF65-F5344CB8AC3E}">
        <p14:creationId xmlns:p14="http://schemas.microsoft.com/office/powerpoint/2010/main" val="107637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96D8CD2-7277-4E2A-8D8E-9BC297EC9BCA}" type="datetimeFigureOut">
              <a:rPr lang="en-GB" smtClean="0"/>
              <a:t>16/09/2022</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73A8535-4AE1-4C0C-AFB4-9E4BC575843E}" type="slidenum">
              <a:rPr lang="en-GB" smtClean="0"/>
              <a:t>‹#›</a:t>
            </a:fld>
            <a:endParaRPr lang="en-GB"/>
          </a:p>
        </p:txBody>
      </p:sp>
    </p:spTree>
    <p:extLst>
      <p:ext uri="{BB962C8B-B14F-4D97-AF65-F5344CB8AC3E}">
        <p14:creationId xmlns:p14="http://schemas.microsoft.com/office/powerpoint/2010/main" val="223095276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‘Food banks &amp; Community Food Projects’ (Defra R1, R2)and ‘Food for the Future’ funding Programmes</a:t>
            </a:r>
            <a:endParaRPr lang="en-GB" dirty="0"/>
          </a:p>
        </p:txBody>
      </p:sp>
      <p:sp>
        <p:nvSpPr>
          <p:cNvPr id="3" name="Subtitle 2"/>
          <p:cNvSpPr>
            <a:spLocks noGrp="1"/>
          </p:cNvSpPr>
          <p:nvPr>
            <p:ph type="subTitle" idx="1"/>
          </p:nvPr>
        </p:nvSpPr>
        <p:spPr/>
        <p:txBody>
          <a:bodyPr/>
          <a:lstStyle/>
          <a:p>
            <a:r>
              <a:rPr lang="en-GB" dirty="0" smtClean="0"/>
              <a:t>Stronger Communities Team</a:t>
            </a:r>
            <a:endParaRPr lang="en-GB" dirty="0"/>
          </a:p>
        </p:txBody>
      </p:sp>
    </p:spTree>
    <p:extLst>
      <p:ext uri="{BB962C8B-B14F-4D97-AF65-F5344CB8AC3E}">
        <p14:creationId xmlns:p14="http://schemas.microsoft.com/office/powerpoint/2010/main" val="4217055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a snapshot…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Number of Projects funded 2020 – 2022</a:t>
            </a:r>
          </a:p>
          <a:p>
            <a:pPr marL="0" indent="0">
              <a:buNone/>
            </a:pPr>
            <a:r>
              <a:rPr lang="en-GB" b="1" dirty="0" smtClean="0"/>
              <a:t>68 </a:t>
            </a:r>
            <a:r>
              <a:rPr lang="en-GB" b="1" dirty="0" smtClean="0"/>
              <a:t>Projects </a:t>
            </a:r>
          </a:p>
          <a:p>
            <a:r>
              <a:rPr lang="en-GB" dirty="0" smtClean="0"/>
              <a:t>Number of Providers delivering 2020 - 2022</a:t>
            </a:r>
          </a:p>
          <a:p>
            <a:pPr marL="0" indent="0">
              <a:buNone/>
            </a:pPr>
            <a:r>
              <a:rPr lang="en-GB" b="1" dirty="0" smtClean="0"/>
              <a:t>41 individual providers </a:t>
            </a:r>
          </a:p>
          <a:p>
            <a:r>
              <a:rPr lang="en-GB" dirty="0" smtClean="0"/>
              <a:t>£ investment over time period 2020 – 2022 </a:t>
            </a:r>
          </a:p>
          <a:p>
            <a:pPr marL="0" indent="0">
              <a:buNone/>
            </a:pPr>
            <a:r>
              <a:rPr lang="en-GB" b="1" dirty="0" smtClean="0"/>
              <a:t>£365,861 spent</a:t>
            </a:r>
            <a:endParaRPr lang="en-GB" b="1" dirty="0"/>
          </a:p>
          <a:p>
            <a:r>
              <a:rPr lang="en-GB" dirty="0" smtClean="0"/>
              <a:t>Core programme outcomes</a:t>
            </a:r>
          </a:p>
          <a:p>
            <a:pPr marL="0" indent="0">
              <a:buNone/>
            </a:pPr>
            <a:r>
              <a:rPr lang="en-GB" b="1" dirty="0" smtClean="0"/>
              <a:t>Defra R1 &amp; R2: </a:t>
            </a:r>
            <a:r>
              <a:rPr lang="en-GB" dirty="0" smtClean="0"/>
              <a:t>Supporting </a:t>
            </a:r>
            <a:r>
              <a:rPr lang="en-GB" dirty="0"/>
              <a:t>and </a:t>
            </a:r>
            <a:r>
              <a:rPr lang="en-GB" dirty="0" smtClean="0"/>
              <a:t>expanding </a:t>
            </a:r>
            <a:r>
              <a:rPr lang="en-GB" dirty="0"/>
              <a:t>the direct provision of food for those people and families experiencing financial </a:t>
            </a:r>
            <a:r>
              <a:rPr lang="en-GB" dirty="0" smtClean="0"/>
              <a:t>hardship and offer </a:t>
            </a:r>
            <a:r>
              <a:rPr lang="en-GB" dirty="0"/>
              <a:t>additional support i.e. signposting for access to longer term help. </a:t>
            </a:r>
            <a:endParaRPr lang="en-GB" b="1" dirty="0" smtClean="0"/>
          </a:p>
          <a:p>
            <a:pPr marL="0" indent="0">
              <a:buNone/>
            </a:pPr>
            <a:r>
              <a:rPr lang="en-GB" b="1" dirty="0" smtClean="0"/>
              <a:t>Food for the Future: </a:t>
            </a:r>
            <a:r>
              <a:rPr lang="en-GB" dirty="0" smtClean="0"/>
              <a:t>Increased partnership working, with </a:t>
            </a:r>
            <a:r>
              <a:rPr lang="en-GB" dirty="0"/>
              <a:t>a focus on provision of sustainable food options for those in need, whilst supporting people to improve their confidence and increase independence. </a:t>
            </a:r>
          </a:p>
          <a:p>
            <a:pPr marL="0" indent="0">
              <a:buNone/>
            </a:pPr>
            <a:endParaRPr lang="en-GB" b="1" dirty="0" smtClean="0"/>
          </a:p>
        </p:txBody>
      </p:sp>
    </p:spTree>
    <p:extLst>
      <p:ext uri="{BB962C8B-B14F-4D97-AF65-F5344CB8AC3E}">
        <p14:creationId xmlns:p14="http://schemas.microsoft.com/office/powerpoint/2010/main" val="2320536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have we invested in over the past two years?</a:t>
            </a:r>
            <a:endParaRPr lang="en-GB" dirty="0"/>
          </a:p>
        </p:txBody>
      </p:sp>
      <p:sp>
        <p:nvSpPr>
          <p:cNvPr id="3" name="Content Placeholder 2"/>
          <p:cNvSpPr>
            <a:spLocks noGrp="1"/>
          </p:cNvSpPr>
          <p:nvPr>
            <p:ph type="body" idx="1"/>
          </p:nvPr>
        </p:nvSpPr>
        <p:spPr/>
        <p:txBody>
          <a:bodyPr>
            <a:normAutofit/>
          </a:bodyPr>
          <a:lstStyle/>
          <a:p>
            <a:pPr marL="0" indent="0">
              <a:buNone/>
            </a:pPr>
            <a:endParaRPr lang="en-GB" dirty="0" smtClean="0"/>
          </a:p>
          <a:p>
            <a:endParaRPr lang="en-GB" dirty="0"/>
          </a:p>
        </p:txBody>
      </p:sp>
      <p:sp>
        <p:nvSpPr>
          <p:cNvPr id="4" name="Content Placeholder 3"/>
          <p:cNvSpPr>
            <a:spLocks noGrp="1"/>
          </p:cNvSpPr>
          <p:nvPr>
            <p:ph sz="half" idx="2"/>
          </p:nvPr>
        </p:nvSpPr>
        <p:spPr>
          <a:xfrm>
            <a:off x="2585246" y="1972703"/>
            <a:ext cx="4463521" cy="4436564"/>
          </a:xfrm>
        </p:spPr>
        <p:txBody>
          <a:bodyPr>
            <a:normAutofit lnSpcReduction="10000"/>
          </a:bodyPr>
          <a:lstStyle/>
          <a:p>
            <a:r>
              <a:rPr lang="en-GB" sz="1700" dirty="0"/>
              <a:t>Hot / ambient meal delivery service </a:t>
            </a:r>
          </a:p>
          <a:p>
            <a:r>
              <a:rPr lang="en-GB" sz="1700" dirty="0"/>
              <a:t>Community kitchen / fridges  </a:t>
            </a:r>
          </a:p>
          <a:p>
            <a:r>
              <a:rPr lang="en-GB" sz="1700" dirty="0"/>
              <a:t>Community pantry / pop up pantries</a:t>
            </a:r>
          </a:p>
          <a:p>
            <a:r>
              <a:rPr lang="en-GB" sz="1700" dirty="0"/>
              <a:t>Educational provision – cooking demonstrations / lessons / life skills / cooking on a budget </a:t>
            </a:r>
          </a:p>
          <a:p>
            <a:r>
              <a:rPr lang="en-GB" sz="1700" dirty="0"/>
              <a:t>Recipe cards and books </a:t>
            </a:r>
            <a:endParaRPr lang="en-GB" sz="1700" dirty="0" smtClean="0"/>
          </a:p>
          <a:p>
            <a:r>
              <a:rPr lang="en-GB" sz="1700" dirty="0"/>
              <a:t>Supermarket gift cards</a:t>
            </a:r>
          </a:p>
          <a:p>
            <a:r>
              <a:rPr lang="en-GB" sz="1700" dirty="0"/>
              <a:t>Community gardening / growing projects </a:t>
            </a:r>
          </a:p>
          <a:p>
            <a:r>
              <a:rPr lang="en-GB" sz="1700" dirty="0"/>
              <a:t>Community café’s </a:t>
            </a:r>
          </a:p>
          <a:p>
            <a:r>
              <a:rPr lang="en-GB" sz="1700" dirty="0"/>
              <a:t>Luncheon </a:t>
            </a:r>
            <a:r>
              <a:rPr lang="en-GB" sz="1700" dirty="0" smtClean="0"/>
              <a:t>clubs</a:t>
            </a:r>
            <a:endParaRPr lang="en-GB" sz="1700" dirty="0"/>
          </a:p>
          <a:p>
            <a:r>
              <a:rPr lang="en-GB" sz="1700" dirty="0"/>
              <a:t>‘Help yourself’ food aid provision</a:t>
            </a:r>
          </a:p>
          <a:p>
            <a:endParaRPr lang="en-GB" dirty="0"/>
          </a:p>
        </p:txBody>
      </p:sp>
      <p:sp>
        <p:nvSpPr>
          <p:cNvPr id="6" name="Content Placeholder 5"/>
          <p:cNvSpPr>
            <a:spLocks noGrp="1"/>
          </p:cNvSpPr>
          <p:nvPr>
            <p:ph sz="quarter" idx="4"/>
          </p:nvPr>
        </p:nvSpPr>
        <p:spPr>
          <a:xfrm>
            <a:off x="7166956" y="1972703"/>
            <a:ext cx="4796443" cy="4724430"/>
          </a:xfrm>
        </p:spPr>
        <p:txBody>
          <a:bodyPr>
            <a:normAutofit fontScale="85000" lnSpcReduction="20000"/>
          </a:bodyPr>
          <a:lstStyle/>
          <a:p>
            <a:r>
              <a:rPr lang="en-GB" dirty="0"/>
              <a:t>Kitchen equipment e.g., into emergency accommodation settings</a:t>
            </a:r>
          </a:p>
          <a:p>
            <a:r>
              <a:rPr lang="en-GB" dirty="0"/>
              <a:t>Transport e.g., van for deliveries</a:t>
            </a:r>
          </a:p>
          <a:p>
            <a:r>
              <a:rPr lang="en-GB" dirty="0"/>
              <a:t>Volunteer fuel costs to enable delivery service</a:t>
            </a:r>
          </a:p>
          <a:p>
            <a:r>
              <a:rPr lang="en-GB" dirty="0"/>
              <a:t>Hampers for those in need organised by VCSEs</a:t>
            </a:r>
          </a:p>
          <a:p>
            <a:r>
              <a:rPr lang="en-GB" dirty="0" smtClean="0"/>
              <a:t>Community </a:t>
            </a:r>
            <a:r>
              <a:rPr lang="en-GB" dirty="0"/>
              <a:t>events </a:t>
            </a:r>
          </a:p>
          <a:p>
            <a:r>
              <a:rPr lang="en-GB" dirty="0"/>
              <a:t>Food Partnerships / Support Networks</a:t>
            </a:r>
          </a:p>
          <a:p>
            <a:r>
              <a:rPr lang="en-GB" dirty="0"/>
              <a:t>Funding for food storage / freezers / premises</a:t>
            </a:r>
          </a:p>
          <a:p>
            <a:r>
              <a:rPr lang="en-GB" dirty="0"/>
              <a:t>Funding for VCSE capacity building</a:t>
            </a:r>
          </a:p>
          <a:p>
            <a:r>
              <a:rPr lang="en-GB" dirty="0"/>
              <a:t>Contributing to </a:t>
            </a:r>
            <a:r>
              <a:rPr lang="en-GB" dirty="0" err="1"/>
              <a:t>Fareshare</a:t>
            </a:r>
            <a:r>
              <a:rPr lang="en-GB" dirty="0"/>
              <a:t> membership costs for VCSEs</a:t>
            </a:r>
          </a:p>
          <a:p>
            <a:r>
              <a:rPr lang="en-GB" dirty="0"/>
              <a:t>Targeted meal services e.g., ready-made nutritious meals for people returning form hospital</a:t>
            </a:r>
          </a:p>
          <a:p>
            <a:r>
              <a:rPr lang="en-GB" dirty="0"/>
              <a:t>Food parcels including emergency food delivery services; shopping and </a:t>
            </a:r>
            <a:r>
              <a:rPr lang="en-GB" dirty="0" smtClean="0"/>
              <a:t>delivery. </a:t>
            </a:r>
            <a:endParaRPr lang="en-GB" dirty="0"/>
          </a:p>
          <a:p>
            <a:endParaRPr lang="en-GB" dirty="0"/>
          </a:p>
        </p:txBody>
      </p:sp>
    </p:spTree>
    <p:extLst>
      <p:ext uri="{BB962C8B-B14F-4D97-AF65-F5344CB8AC3E}">
        <p14:creationId xmlns:p14="http://schemas.microsoft.com/office/powerpoint/2010/main" val="2432072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outcomes for individuals are recorded?</a:t>
            </a:r>
            <a:endParaRPr lang="en-GB" dirty="0"/>
          </a:p>
        </p:txBody>
      </p:sp>
      <p:sp>
        <p:nvSpPr>
          <p:cNvPr id="3" name="Content Placeholder 2"/>
          <p:cNvSpPr>
            <a:spLocks noGrp="1"/>
          </p:cNvSpPr>
          <p:nvPr>
            <p:ph idx="1"/>
          </p:nvPr>
        </p:nvSpPr>
        <p:spPr>
          <a:xfrm>
            <a:off x="1244601" y="1905001"/>
            <a:ext cx="10684932" cy="4512732"/>
          </a:xfrm>
        </p:spPr>
        <p:txBody>
          <a:bodyPr>
            <a:normAutofit fontScale="47500" lnSpcReduction="20000"/>
          </a:bodyPr>
          <a:lstStyle/>
          <a:p>
            <a:pPr lvl="0"/>
            <a:r>
              <a:rPr lang="en-GB" dirty="0"/>
              <a:t>Older residents felt empowered to share food related experiences</a:t>
            </a:r>
          </a:p>
          <a:p>
            <a:pPr lvl="0"/>
            <a:r>
              <a:rPr lang="en-GB" dirty="0"/>
              <a:t> Volunteers have felt purposeful and useful (particularly in the pandemic heights – wellbeing increased reported)</a:t>
            </a:r>
          </a:p>
          <a:p>
            <a:pPr lvl="0"/>
            <a:r>
              <a:rPr lang="en-GB" dirty="0"/>
              <a:t>Increased levels of trust, choice and control </a:t>
            </a:r>
          </a:p>
          <a:p>
            <a:pPr lvl="0"/>
            <a:r>
              <a:rPr lang="en-GB" dirty="0"/>
              <a:t>Better able to engage in other services </a:t>
            </a:r>
          </a:p>
          <a:p>
            <a:pPr lvl="0"/>
            <a:r>
              <a:rPr lang="en-GB" dirty="0"/>
              <a:t>Felt assisted in the prevention of returns / admission to hospital</a:t>
            </a:r>
          </a:p>
          <a:p>
            <a:pPr lvl="0"/>
            <a:r>
              <a:rPr lang="en-GB" dirty="0"/>
              <a:t>Improved emotional, physical and social wellbeing</a:t>
            </a:r>
          </a:p>
          <a:p>
            <a:pPr lvl="0"/>
            <a:r>
              <a:rPr lang="en-GB" dirty="0"/>
              <a:t>Improved meal making skills – ability to chop, slice and cook fresh food items that they previously would have discarded. </a:t>
            </a:r>
          </a:p>
          <a:p>
            <a:pPr lvl="0"/>
            <a:r>
              <a:rPr lang="en-GB" dirty="0"/>
              <a:t>Encouraged to leave house / get out more after a long period of being told to stay indoors </a:t>
            </a:r>
          </a:p>
          <a:p>
            <a:pPr lvl="0"/>
            <a:r>
              <a:rPr lang="en-US" dirty="0"/>
              <a:t>Specific groceries have been received for those needing a bespoke service  </a:t>
            </a:r>
            <a:endParaRPr lang="en-GB" dirty="0"/>
          </a:p>
          <a:p>
            <a:pPr lvl="0"/>
            <a:r>
              <a:rPr lang="en-GB" dirty="0"/>
              <a:t>Received genuine and tangible support when they needed it most. </a:t>
            </a:r>
          </a:p>
          <a:p>
            <a:pPr lvl="0"/>
            <a:r>
              <a:rPr lang="en-GB" dirty="0"/>
              <a:t>Some have started volunteering themselves who were being supported by the organisations / projects </a:t>
            </a:r>
          </a:p>
          <a:p>
            <a:pPr lvl="0"/>
            <a:r>
              <a:rPr lang="en-GB" dirty="0"/>
              <a:t>Reduced isolation and loneliness, particularly in those that may have felt they’d lost their purpose through losing their job, being on furlough, retirement etc. </a:t>
            </a:r>
          </a:p>
          <a:p>
            <a:pPr lvl="0"/>
            <a:r>
              <a:rPr lang="en-GB" dirty="0"/>
              <a:t>More individuals have had access to food at a time of need </a:t>
            </a:r>
          </a:p>
          <a:p>
            <a:pPr lvl="0"/>
            <a:r>
              <a:rPr lang="en-GB" dirty="0"/>
              <a:t>Improved employability (volunteers) </a:t>
            </a:r>
          </a:p>
          <a:p>
            <a:pPr lvl="0"/>
            <a:r>
              <a:rPr lang="en-GB" dirty="0"/>
              <a:t>More individuals supported sooner due to home visits / conversations that were fed back to befriender (or similar) </a:t>
            </a:r>
          </a:p>
          <a:p>
            <a:pPr lvl="0"/>
            <a:r>
              <a:rPr lang="en-GB" dirty="0"/>
              <a:t>Helped improve people’s confidence to socialise </a:t>
            </a:r>
          </a:p>
          <a:p>
            <a:pPr lvl="0"/>
            <a:r>
              <a:rPr lang="en-GB" dirty="0"/>
              <a:t>Stigma has been reduced through inclusion of social activities </a:t>
            </a:r>
          </a:p>
          <a:p>
            <a:pPr lvl="0"/>
            <a:r>
              <a:rPr lang="en-GB" dirty="0"/>
              <a:t>Increased confidence and independence </a:t>
            </a:r>
          </a:p>
          <a:p>
            <a:pPr lvl="0"/>
            <a:r>
              <a:rPr lang="en-GB" dirty="0"/>
              <a:t>Increased confidence in trying new foods and broadening tastes. </a:t>
            </a:r>
          </a:p>
          <a:p>
            <a:endParaRPr lang="en-GB" dirty="0"/>
          </a:p>
          <a:p>
            <a:endParaRPr lang="en-GB" dirty="0"/>
          </a:p>
          <a:p>
            <a:endParaRPr lang="en-GB" dirty="0"/>
          </a:p>
        </p:txBody>
      </p:sp>
    </p:spTree>
    <p:extLst>
      <p:ext uri="{BB962C8B-B14F-4D97-AF65-F5344CB8AC3E}">
        <p14:creationId xmlns:p14="http://schemas.microsoft.com/office/powerpoint/2010/main" val="2174507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outcomes for communities are reported?</a:t>
            </a:r>
            <a:endParaRPr lang="en-GB" dirty="0"/>
          </a:p>
        </p:txBody>
      </p:sp>
      <p:sp>
        <p:nvSpPr>
          <p:cNvPr id="3" name="Content Placeholder 2"/>
          <p:cNvSpPr>
            <a:spLocks noGrp="1"/>
          </p:cNvSpPr>
          <p:nvPr>
            <p:ph idx="1"/>
          </p:nvPr>
        </p:nvSpPr>
        <p:spPr>
          <a:xfrm>
            <a:off x="1490133" y="1794933"/>
            <a:ext cx="10109200" cy="4817534"/>
          </a:xfrm>
        </p:spPr>
        <p:txBody>
          <a:bodyPr>
            <a:normAutofit fontScale="62500" lnSpcReduction="20000"/>
          </a:bodyPr>
          <a:lstStyle/>
          <a:p>
            <a:pPr lvl="0"/>
            <a:r>
              <a:rPr lang="en-GB" dirty="0"/>
              <a:t>Welcoming and supportive environments were created for clients to socialise and/or request assistance </a:t>
            </a:r>
          </a:p>
          <a:p>
            <a:pPr lvl="0"/>
            <a:r>
              <a:rPr lang="en-GB" dirty="0"/>
              <a:t>Increased levels of trust, choice and control created </a:t>
            </a:r>
          </a:p>
          <a:p>
            <a:pPr lvl="0"/>
            <a:r>
              <a:rPr lang="en-GB" dirty="0"/>
              <a:t>Projects helped alleviate the strain on the family budget</a:t>
            </a:r>
          </a:p>
          <a:p>
            <a:pPr lvl="0"/>
            <a:r>
              <a:rPr lang="en-GB" dirty="0"/>
              <a:t>Reduced stigma in relation to accessing food support options</a:t>
            </a:r>
          </a:p>
          <a:p>
            <a:pPr lvl="0"/>
            <a:r>
              <a:rPr lang="en-GB" dirty="0"/>
              <a:t>Project brought communities together as well as several other charitable organisations either by support or signposting to the right support</a:t>
            </a:r>
          </a:p>
          <a:p>
            <a:pPr lvl="0"/>
            <a:r>
              <a:rPr lang="en-GB" dirty="0"/>
              <a:t>Courses, have enabled inspiration and increased skills for individuals / families to cook and grow food from scratch</a:t>
            </a:r>
          </a:p>
          <a:p>
            <a:pPr lvl="0"/>
            <a:r>
              <a:rPr lang="en-GB" dirty="0"/>
              <a:t>There has been measured reduced food waste for example: </a:t>
            </a:r>
            <a:r>
              <a:rPr lang="en-GB" i="1" dirty="0"/>
              <a:t>‘We have been able to collect vast amounts of surplus food from supermarkets and other sources and have saved at times over 100kg a day of food from being wasted.’ </a:t>
            </a:r>
            <a:endParaRPr lang="en-GB" dirty="0"/>
          </a:p>
          <a:p>
            <a:pPr lvl="0"/>
            <a:r>
              <a:rPr lang="en-GB" dirty="0"/>
              <a:t>Reduced loneliness and isolation in community, through provision of friendly, central spaces to talk to others locally</a:t>
            </a:r>
          </a:p>
          <a:p>
            <a:pPr lvl="0"/>
            <a:r>
              <a:rPr lang="en-GB" dirty="0"/>
              <a:t>Reduced the risk of poor nutrition by providing supervised cooking lessons and access to cookbooks and recipes designed for eating healthily on a very limited budget</a:t>
            </a:r>
          </a:p>
          <a:p>
            <a:pPr lvl="0"/>
            <a:r>
              <a:rPr lang="en-GB" dirty="0"/>
              <a:t>Enabled independent learning and skill development </a:t>
            </a:r>
          </a:p>
          <a:p>
            <a:pPr lvl="0"/>
            <a:r>
              <a:rPr lang="en-GB" dirty="0"/>
              <a:t>Development of a Cash First Leaflet, and similar signposting documents and information that direct people to appropriate sources of support especially around debt and finances. (Increased knowledge of local provision and made accessible) </a:t>
            </a:r>
          </a:p>
          <a:p>
            <a:pPr lvl="0"/>
            <a:r>
              <a:rPr lang="en-GB" dirty="0"/>
              <a:t>Brand new services in communities, for example: a new Pop up Pantry in Settle.  </a:t>
            </a:r>
          </a:p>
          <a:p>
            <a:pPr lvl="0"/>
            <a:r>
              <a:rPr lang="en-GB" dirty="0"/>
              <a:t>Potential reduced admission to hospital for example: ‘‘Food First’ that was designed to meet the needs of people in poor mental and/or physical health and/or financial hardship has supported vulnerable people at this extremely difficult time, who, without nourishing food may have been admitted to hospital’</a:t>
            </a:r>
          </a:p>
          <a:p>
            <a:pPr lvl="0"/>
            <a:r>
              <a:rPr lang="en-GB" dirty="0"/>
              <a:t>Or enhanced provision for example: </a:t>
            </a:r>
            <a:r>
              <a:rPr lang="en-GB" i="1" dirty="0"/>
              <a:t>‘It has allowed </a:t>
            </a:r>
            <a:r>
              <a:rPr lang="en-GB" i="1" dirty="0" err="1"/>
              <a:t>Hellifield</a:t>
            </a:r>
            <a:r>
              <a:rPr lang="en-GB" i="1" dirty="0"/>
              <a:t> to extend the range of activities on offer, so that regular social activities and exercise groups are now meeting and for </a:t>
            </a:r>
            <a:r>
              <a:rPr lang="en-GB" i="1" dirty="0" err="1"/>
              <a:t>Ingleton</a:t>
            </a:r>
            <a:r>
              <a:rPr lang="en-GB" i="1" dirty="0"/>
              <a:t> to offer coffee and chat alongside the Pantry offer.’</a:t>
            </a:r>
            <a:endParaRPr lang="en-GB" dirty="0"/>
          </a:p>
        </p:txBody>
      </p:sp>
    </p:spTree>
    <p:extLst>
      <p:ext uri="{BB962C8B-B14F-4D97-AF65-F5344CB8AC3E}">
        <p14:creationId xmlns:p14="http://schemas.microsoft.com/office/powerpoint/2010/main" val="2183099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outcomes for organisations are reported?</a:t>
            </a:r>
            <a:endParaRPr lang="en-GB" dirty="0"/>
          </a:p>
        </p:txBody>
      </p:sp>
      <p:sp>
        <p:nvSpPr>
          <p:cNvPr id="3" name="Content Placeholder 2"/>
          <p:cNvSpPr>
            <a:spLocks noGrp="1"/>
          </p:cNvSpPr>
          <p:nvPr>
            <p:ph idx="1"/>
          </p:nvPr>
        </p:nvSpPr>
        <p:spPr>
          <a:xfrm>
            <a:off x="1075267" y="1905000"/>
            <a:ext cx="10634133" cy="4783666"/>
          </a:xfrm>
        </p:spPr>
        <p:txBody>
          <a:bodyPr>
            <a:normAutofit fontScale="47500" lnSpcReduction="20000"/>
          </a:bodyPr>
          <a:lstStyle/>
          <a:p>
            <a:pPr lvl="0"/>
            <a:r>
              <a:rPr lang="en-GB" dirty="0"/>
              <a:t>Increased resource to tackle demand i.e. recruitment of a Food Project Development Officer which has allowed organisations to allocate the time required to do in-depth work with clients that they might not have been able to if not for this funding support</a:t>
            </a:r>
          </a:p>
          <a:p>
            <a:pPr lvl="0"/>
            <a:r>
              <a:rPr lang="en-GB" dirty="0"/>
              <a:t>Enabled links to be developed more formally with statutory authorities</a:t>
            </a:r>
          </a:p>
          <a:p>
            <a:pPr lvl="0"/>
            <a:r>
              <a:rPr lang="en-GB" dirty="0"/>
              <a:t>Better able to identify areas of risk and need and individuals in most need of support </a:t>
            </a:r>
          </a:p>
          <a:p>
            <a:pPr lvl="0"/>
            <a:r>
              <a:rPr lang="en-GB" dirty="0"/>
              <a:t>Confidence to apply for funding for a similar project / thematic ‘purpose’ </a:t>
            </a:r>
          </a:p>
          <a:p>
            <a:pPr lvl="0"/>
            <a:r>
              <a:rPr lang="en-GB" dirty="0"/>
              <a:t>Increased knowledge of crisis, and circumstance, partners and the local picture through attending forums, partnership meetings etc. </a:t>
            </a:r>
          </a:p>
          <a:p>
            <a:pPr lvl="0"/>
            <a:r>
              <a:rPr lang="en-GB" dirty="0"/>
              <a:t>Running more effective services </a:t>
            </a:r>
          </a:p>
          <a:p>
            <a:pPr lvl="0"/>
            <a:r>
              <a:rPr lang="en-GB" dirty="0"/>
              <a:t>Approaching self-sustainability through a combination of members contributions, Grant support and local donations.</a:t>
            </a:r>
          </a:p>
          <a:p>
            <a:pPr lvl="0"/>
            <a:r>
              <a:rPr lang="en-GB" dirty="0"/>
              <a:t>Reduced financial strain on small charitable organisations. </a:t>
            </a:r>
          </a:p>
          <a:p>
            <a:pPr lvl="0"/>
            <a:r>
              <a:rPr lang="en-GB" dirty="0"/>
              <a:t>Increased the number of areas covered as an organisation. </a:t>
            </a:r>
          </a:p>
          <a:p>
            <a:pPr lvl="0"/>
            <a:r>
              <a:rPr lang="en-GB" dirty="0"/>
              <a:t>Projects have helped facilitate closer cross-partnership working which has allowed support to be mobilised more quickly and effectively </a:t>
            </a:r>
          </a:p>
          <a:p>
            <a:pPr lvl="0"/>
            <a:r>
              <a:rPr lang="en-GB" dirty="0"/>
              <a:t>Funding has helped develop organisational resilience</a:t>
            </a:r>
          </a:p>
          <a:p>
            <a:pPr lvl="0"/>
            <a:r>
              <a:rPr lang="en-GB" dirty="0"/>
              <a:t>Funding allowed organisations to establish themselves as a trusted organisation where people can feel safe and secure in communicating their difficulties with, and trying new activities</a:t>
            </a:r>
          </a:p>
          <a:p>
            <a:pPr lvl="0"/>
            <a:r>
              <a:rPr lang="en-GB" dirty="0"/>
              <a:t>Local businesses and organisations have had the opportunity to work together</a:t>
            </a:r>
          </a:p>
          <a:p>
            <a:pPr lvl="0"/>
            <a:r>
              <a:rPr lang="en-GB" dirty="0"/>
              <a:t>Increase in profile in the community leading to further referrals and, further funding from local businesses. </a:t>
            </a:r>
          </a:p>
          <a:p>
            <a:pPr lvl="0"/>
            <a:r>
              <a:rPr lang="en-GB" dirty="0"/>
              <a:t>Increased reach of those who would not have attended larger community events through lack of confidence or awareness</a:t>
            </a:r>
          </a:p>
          <a:p>
            <a:pPr lvl="0"/>
            <a:r>
              <a:rPr lang="en-GB" dirty="0"/>
              <a:t>Funding has allowed for target deliveries to meet specific family needs which were not so feasible prior the Programme </a:t>
            </a:r>
          </a:p>
          <a:p>
            <a:pPr lvl="0"/>
            <a:r>
              <a:rPr lang="en-GB" dirty="0"/>
              <a:t>Become a contact point on a weekly basis for emotional wellbeing support in the community </a:t>
            </a:r>
          </a:p>
          <a:p>
            <a:pPr lvl="0"/>
            <a:r>
              <a:rPr lang="en-GB" dirty="0"/>
              <a:t>Organisations have realised their wealth of knowledge on nutrition, growing food and crafts for example. This has inspired some to think how they could run a similar course in future whereas this was not a priority / organisational focus previously perhaps. </a:t>
            </a:r>
          </a:p>
          <a:p>
            <a:pPr lvl="0"/>
            <a:endParaRPr lang="en-GB" dirty="0" smtClean="0"/>
          </a:p>
          <a:p>
            <a:endParaRPr lang="en-GB" dirty="0"/>
          </a:p>
          <a:p>
            <a:endParaRPr lang="en-GB" dirty="0"/>
          </a:p>
        </p:txBody>
      </p:sp>
    </p:spTree>
    <p:extLst>
      <p:ext uri="{BB962C8B-B14F-4D97-AF65-F5344CB8AC3E}">
        <p14:creationId xmlns:p14="http://schemas.microsoft.com/office/powerpoint/2010/main" val="262554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Anything new learnt</a:t>
            </a:r>
            <a:r>
              <a:rPr lang="en-GB" dirty="0" smtClean="0"/>
              <a:t>? Emerging findings? Local insight? </a:t>
            </a:r>
            <a:r>
              <a:rPr lang="en-GB" dirty="0" smtClean="0">
                <a:solidFill>
                  <a:srgbClr val="FF0000"/>
                </a:solidFill>
              </a:rPr>
              <a:t>(Slide to be added to comments from 16/09/22)</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One Provider found that the ‘majority of our community fridge visitors in the afternoons are single or widowed men.’ </a:t>
            </a:r>
          </a:p>
          <a:p>
            <a:r>
              <a:rPr lang="en-GB" dirty="0" smtClean="0"/>
              <a:t>In Settle one Provider suggested ‘As Settle is a small community , I may be wrong, but suspect some families on a low income are getting support from relatives or have been able to access food via the pop up pantry.’ </a:t>
            </a:r>
          </a:p>
          <a:p>
            <a:r>
              <a:rPr lang="en-GB" dirty="0" smtClean="0"/>
              <a:t>One Provider explained that ‘W</a:t>
            </a:r>
            <a:r>
              <a:rPr lang="en-GB" dirty="0" smtClean="0"/>
              <a:t>ith </a:t>
            </a:r>
            <a:r>
              <a:rPr lang="en-GB" dirty="0"/>
              <a:t>fears about fuel prices people are talking about wanting to use their cookers less and microwave things more rather than cook things from scratch. We do have a lot of dried kidney beans and lentils which were popular at the fridge early on but now people are reluctant to take them as they need to be soaked and boiled for some time before they can be used in meals. We will use them as part of our meals but this is a very noticeable shift in recent weeks</a:t>
            </a:r>
            <a:r>
              <a:rPr lang="en-GB" dirty="0" smtClean="0"/>
              <a:t>.’</a:t>
            </a:r>
            <a:endParaRPr lang="en-GB" dirty="0"/>
          </a:p>
        </p:txBody>
      </p:sp>
    </p:spTree>
    <p:extLst>
      <p:ext uri="{BB962C8B-B14F-4D97-AF65-F5344CB8AC3E}">
        <p14:creationId xmlns:p14="http://schemas.microsoft.com/office/powerpoint/2010/main" val="1603849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2030</TotalTime>
  <Words>1754</Words>
  <Application>Microsoft Office PowerPoint</Application>
  <PresentationFormat>Widescreen</PresentationFormat>
  <Paragraphs>132</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Wisp</vt:lpstr>
      <vt:lpstr>‘Food banks &amp; Community Food Projects’ (Defra R1, R2)and ‘Food for the Future’ funding Programmes</vt:lpstr>
      <vt:lpstr>In a snapshot…</vt:lpstr>
      <vt:lpstr>What have we invested in over the past two years?</vt:lpstr>
      <vt:lpstr>What outcomes for individuals are recorded?</vt:lpstr>
      <vt:lpstr>What outcomes for communities are reported?</vt:lpstr>
      <vt:lpstr>What outcomes for organisations are reported?</vt:lpstr>
      <vt:lpstr>Anything new learnt? Emerging findings? Local insight? (Slide to be added to comments from 16/09/22)</vt:lpstr>
    </vt:vector>
  </TitlesOfParts>
  <Company>NYCC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banks &amp; Community Food Projects’ (DEFRA)and ‘Food for the Future’ funding Programmes</dc:title>
  <dc:creator>Amber Graver</dc:creator>
  <cp:lastModifiedBy>Amber Graver</cp:lastModifiedBy>
  <cp:revision>30</cp:revision>
  <dcterms:created xsi:type="dcterms:W3CDTF">2022-09-13T16:13:29Z</dcterms:created>
  <dcterms:modified xsi:type="dcterms:W3CDTF">2022-09-16T16:30:38Z</dcterms:modified>
</cp:coreProperties>
</file>