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2"/>
  </p:notesMasterIdLst>
  <p:sldIdLst>
    <p:sldId id="256" r:id="rId2"/>
    <p:sldId id="262" r:id="rId3"/>
    <p:sldId id="267" r:id="rId4"/>
    <p:sldId id="268" r:id="rId5"/>
    <p:sldId id="270" r:id="rId6"/>
    <p:sldId id="273" r:id="rId7"/>
    <p:sldId id="272" r:id="rId8"/>
    <p:sldId id="269" r:id="rId9"/>
    <p:sldId id="275"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581" autoAdjust="0"/>
  </p:normalViewPr>
  <p:slideViewPr>
    <p:cSldViewPr snapToGrid="0">
      <p:cViewPr varScale="1">
        <p:scale>
          <a:sx n="85" d="100"/>
          <a:sy n="85" d="100"/>
        </p:scale>
        <p:origin x="15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88669-F95E-4319-B5D1-20E8F386A04A}" type="datetimeFigureOut">
              <a:rPr lang="en-GB" smtClean="0"/>
              <a:t>18/11/2022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0E3EE-DBD9-4289-BA20-35F783F12CE8}" type="slidenum">
              <a:rPr lang="en-GB" smtClean="0"/>
              <a:t>‹#›</a:t>
            </a:fld>
            <a:endParaRPr lang="en-GB"/>
          </a:p>
        </p:txBody>
      </p:sp>
    </p:spTree>
    <p:extLst>
      <p:ext uri="{BB962C8B-B14F-4D97-AF65-F5344CB8AC3E}">
        <p14:creationId xmlns:p14="http://schemas.microsoft.com/office/powerpoint/2010/main" val="377449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https://www.fifetoday.co.uk/news/people/sunshine-kitchen-help-for-students-with-disabilities-3288620</a:t>
            </a:r>
          </a:p>
        </p:txBody>
      </p:sp>
      <p:sp>
        <p:nvSpPr>
          <p:cNvPr id="4" name="Slide Number Placeholder 3"/>
          <p:cNvSpPr>
            <a:spLocks noGrp="1"/>
          </p:cNvSpPr>
          <p:nvPr>
            <p:ph type="sldNum" sz="quarter" idx="5"/>
          </p:nvPr>
        </p:nvSpPr>
        <p:spPr/>
        <p:txBody>
          <a:bodyPr/>
          <a:lstStyle/>
          <a:p>
            <a:fld id="{DAD0E3EE-DBD9-4289-BA20-35F783F12CE8}" type="slidenum">
              <a:rPr lang="en-GB" smtClean="0"/>
              <a:t>1</a:t>
            </a:fld>
            <a:endParaRPr lang="en-GB"/>
          </a:p>
        </p:txBody>
      </p:sp>
    </p:spTree>
    <p:extLst>
      <p:ext uri="{BB962C8B-B14F-4D97-AF65-F5344CB8AC3E}">
        <p14:creationId xmlns:p14="http://schemas.microsoft.com/office/powerpoint/2010/main" val="113329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r>
              <a:rPr lang="en-GB" dirty="0"/>
              <a:t>This presentation draws on 6 of the most relevant sources of evidence</a:t>
            </a:r>
          </a:p>
          <a:p>
            <a:pPr>
              <a:lnSpc>
                <a:spcPct val="120000"/>
              </a:lnSpc>
              <a:spcAft>
                <a:spcPts val="1000"/>
              </a:spcAft>
            </a:pPr>
            <a:endParaRPr lang="en-GB" sz="1200" dirty="0">
              <a:effectLst/>
              <a:latin typeface="Segoe UI" panose="020B0502040204020203" pitchFamily="34" charset="0"/>
              <a:ea typeface="Times New Roman" panose="02020603050405020304" pitchFamily="18" charset="0"/>
              <a:cs typeface="Times New Roman" panose="02020603050405020304" pitchFamily="18" charset="0"/>
            </a:endParaRPr>
          </a:p>
          <a:p>
            <a:r>
              <a:rPr lang="en-GB" sz="1200" dirty="0">
                <a:effectLst/>
                <a:latin typeface="Segoe UI" panose="020B0502040204020203" pitchFamily="34" charset="0"/>
                <a:ea typeface="Times New Roman" panose="02020603050405020304" pitchFamily="18" charset="0"/>
              </a:rPr>
              <a:t>In practice, there is often an overlap between food models and education, however, the community kitchen is a particular model of focus in this report based on the availability of evidence found in the review. Please also note that a range of funders provide grants to encourage community learning / skills / literacy of this nature </a:t>
            </a:r>
            <a:endParaRPr lang="en-GB" sz="1600" dirty="0">
              <a:latin typeface="Segoe UI" panose="020B0502040204020203" pitchFamily="34" charset="0"/>
              <a:cs typeface="Times New Roman" panose="02020603050405020304" pitchFamily="18" charset="0"/>
            </a:endParaRPr>
          </a:p>
          <a:p>
            <a:endParaRPr lang="en-GB" dirty="0"/>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Evaluation of Fife's Community Kitchen (2012)</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An independent evaluation of Food for Life cook and eat courses, Shoreditch Trust (2017)</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Social policy and embedded evaluation: Assessing the impact of a food insecurity project in the United Kingdom</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Interventions to address household food insecurity in high-income countries (2018)</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A review of practical cooking skills activities which focus on promoting an affordable healthy balanced diet for adults, young people and their families within low-income communities in Scotland (2015)</a:t>
            </a:r>
            <a:endParaRPr lang="en-GB"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rPr>
              <a:t>Chopping and changing: Evidence and ideas to improve the impact of your cooking skills courses (2018)</a:t>
            </a:r>
            <a:endParaRPr lang="en-GB" sz="1800" dirty="0">
              <a:effectLst/>
              <a:latin typeface="Calibri" panose="020F0502020204030204" pitchFamily="34" charset="0"/>
              <a:ea typeface="Calibri" panose="020F0502020204030204" pitchFamily="34" charset="0"/>
            </a:endParaRPr>
          </a:p>
          <a:p>
            <a:pPr>
              <a:lnSpc>
                <a:spcPct val="120000"/>
              </a:lnSpc>
              <a:spcAft>
                <a:spcPts val="1000"/>
              </a:spcAft>
            </a:pP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2</a:t>
            </a:fld>
            <a:endParaRPr lang="en-GB"/>
          </a:p>
        </p:txBody>
      </p:sp>
    </p:spTree>
    <p:extLst>
      <p:ext uri="{BB962C8B-B14F-4D97-AF65-F5344CB8AC3E}">
        <p14:creationId xmlns:p14="http://schemas.microsoft.com/office/powerpoint/2010/main" val="196643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3</a:t>
            </a:fld>
            <a:endParaRPr lang="en-GB"/>
          </a:p>
        </p:txBody>
      </p:sp>
    </p:spTree>
    <p:extLst>
      <p:ext uri="{BB962C8B-B14F-4D97-AF65-F5344CB8AC3E}">
        <p14:creationId xmlns:p14="http://schemas.microsoft.com/office/powerpoint/2010/main" val="3097345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Image - https://www.fifetoday.co.uk/news/people/new-courses-launched-in-community-kitchen-at-greener-kirkcaldy-3571230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Segoe UI" panose="020B0502040204020203" pitchFamily="34" charset="0"/>
                <a:ea typeface="Calibri" panose="020F0502020204030204" pitchFamily="34" charset="0"/>
              </a:rPr>
              <a:t>(</a:t>
            </a:r>
            <a:r>
              <a:rPr lang="en-GB" sz="1200" dirty="0" err="1">
                <a:effectLst/>
                <a:latin typeface="Segoe UI" panose="020B0502040204020203" pitchFamily="34" charset="0"/>
                <a:ea typeface="Calibri" panose="020F0502020204030204" pitchFamily="34" charset="0"/>
              </a:rPr>
              <a:t>n.b.</a:t>
            </a:r>
            <a:r>
              <a:rPr lang="en-GB" sz="1200" dirty="0">
                <a:effectLst/>
                <a:latin typeface="Segoe UI" panose="020B0502040204020203" pitchFamily="34" charset="0"/>
                <a:ea typeface="Calibri" panose="020F0502020204030204" pitchFamily="34" charset="0"/>
              </a:rPr>
              <a:t> </a:t>
            </a:r>
            <a:r>
              <a:rPr lang="en-GB" sz="1200" dirty="0">
                <a:latin typeface="Segoe UI" panose="020B0502040204020203" pitchFamily="34" charset="0"/>
                <a:ea typeface="Calibri" panose="020F0502020204030204" pitchFamily="34" charset="0"/>
              </a:rPr>
              <a:t>other </a:t>
            </a:r>
            <a:r>
              <a:rPr lang="en-GB" sz="1200" dirty="0">
                <a:effectLst/>
                <a:latin typeface="Segoe UI" panose="020B0502040204020203" pitchFamily="34" charset="0"/>
                <a:ea typeface="Calibri" panose="020F0502020204030204" pitchFamily="34" charset="0"/>
              </a:rPr>
              <a:t>models in the UK have succeeded by selling courses to the private sector and paying customers whilst subsidising use for local VCSEs and those struggling / in the area of deprivation). </a:t>
            </a: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4</a:t>
            </a:fld>
            <a:endParaRPr lang="en-GB"/>
          </a:p>
        </p:txBody>
      </p:sp>
    </p:spTree>
    <p:extLst>
      <p:ext uri="{BB962C8B-B14F-4D97-AF65-F5344CB8AC3E}">
        <p14:creationId xmlns:p14="http://schemas.microsoft.com/office/powerpoint/2010/main" val="3836821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Calibri" panose="020F0502020204030204" pitchFamily="34" charset="0"/>
              </a:rPr>
              <a:t> Image - https://www.fifetoday.co.uk/news/people/new-courses-launched-in-community-kitchen-at-greener-kirkcaldy-3571230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5</a:t>
            </a:fld>
            <a:endParaRPr lang="en-GB"/>
          </a:p>
        </p:txBody>
      </p:sp>
    </p:spTree>
    <p:extLst>
      <p:ext uri="{BB962C8B-B14F-4D97-AF65-F5344CB8AC3E}">
        <p14:creationId xmlns:p14="http://schemas.microsoft.com/office/powerpoint/2010/main" val="1970105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https://communitychef.org.uk/cookery-courses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Segoe UI" panose="020B0502040204020203" pitchFamily="34" charset="0"/>
                <a:ea typeface="Times New Roman" panose="02020603050405020304" pitchFamily="18" charset="0"/>
                <a:cs typeface="Times New Roman" panose="02020603050405020304" pitchFamily="18" charset="0"/>
              </a:rPr>
              <a:t>Building on existing food skills participants began to be more confident and have more positive relationships with their food. This intervention also expanded the reach of their services to a wider range of age groups in the community thereby enhancing the communities capacity to build resilience. </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6</a:t>
            </a:fld>
            <a:endParaRPr lang="en-GB"/>
          </a:p>
        </p:txBody>
      </p:sp>
    </p:spTree>
    <p:extLst>
      <p:ext uri="{BB962C8B-B14F-4D97-AF65-F5344CB8AC3E}">
        <p14:creationId xmlns:p14="http://schemas.microsoft.com/office/powerpoint/2010/main" val="1770264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 https://www.northamptonchron.co.uk/news/people/crafternoons-be-held-accessible-northampton-town-centre-venue-help-promote-positive-mental-health-1372718</a:t>
            </a:r>
          </a:p>
        </p:txBody>
      </p:sp>
      <p:sp>
        <p:nvSpPr>
          <p:cNvPr id="4" name="Slide Number Placeholder 3"/>
          <p:cNvSpPr>
            <a:spLocks noGrp="1"/>
          </p:cNvSpPr>
          <p:nvPr>
            <p:ph type="sldNum" sz="quarter" idx="5"/>
          </p:nvPr>
        </p:nvSpPr>
        <p:spPr/>
        <p:txBody>
          <a:bodyPr/>
          <a:lstStyle/>
          <a:p>
            <a:fld id="{DAD0E3EE-DBD9-4289-BA20-35F783F12CE8}" type="slidenum">
              <a:rPr lang="en-GB" smtClean="0"/>
              <a:t>7</a:t>
            </a:fld>
            <a:endParaRPr lang="en-GB"/>
          </a:p>
        </p:txBody>
      </p:sp>
    </p:spTree>
    <p:extLst>
      <p:ext uri="{BB962C8B-B14F-4D97-AF65-F5344CB8AC3E}">
        <p14:creationId xmlns:p14="http://schemas.microsoft.com/office/powerpoint/2010/main" val="254305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Segoe UI" panose="020B0502040204020203" pitchFamily="34" charset="0"/>
                <a:ea typeface="Times New Roman" panose="02020603050405020304" pitchFamily="18" charset="0"/>
                <a:cs typeface="Times New Roman" panose="02020603050405020304" pitchFamily="18" charset="0"/>
              </a:rPr>
              <a:t>Community Food and Health Scotland also identify the contribution of this work in reducing health inequalities and barriers to healthy and affordable food; explore new ideas for improving food and health work. CFHS is currently working with the Scottish Government, community food networks and our colleagues in Public Health Scotland to plan how the community food sector can be supported in the future.</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8</a:t>
            </a:fld>
            <a:endParaRPr lang="en-GB"/>
          </a:p>
        </p:txBody>
      </p:sp>
    </p:spTree>
    <p:extLst>
      <p:ext uri="{BB962C8B-B14F-4D97-AF65-F5344CB8AC3E}">
        <p14:creationId xmlns:p14="http://schemas.microsoft.com/office/powerpoint/2010/main" val="2846329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Segoe UI" panose="020B0502040204020203" pitchFamily="34" charset="0"/>
                <a:ea typeface="Times New Roman" panose="02020603050405020304" pitchFamily="18" charset="0"/>
                <a:cs typeface="Times New Roman" panose="02020603050405020304" pitchFamily="18" charset="0"/>
              </a:rPr>
              <a:t>Community Food and Health Scotland also identify the contribution of this work in reducing health inequalities and barriers to healthy and affordable food; explore new ideas for improving food and health work. CFHS is currently working with the Scottish Government, community food networks and our colleagues in Public Health Scotland to plan how the community food sector can be supported in the future.</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AD0E3EE-DBD9-4289-BA20-35F783F12CE8}" type="slidenum">
              <a:rPr lang="en-GB" smtClean="0"/>
              <a:t>10</a:t>
            </a:fld>
            <a:endParaRPr lang="en-GB"/>
          </a:p>
        </p:txBody>
      </p:sp>
    </p:spTree>
    <p:extLst>
      <p:ext uri="{BB962C8B-B14F-4D97-AF65-F5344CB8AC3E}">
        <p14:creationId xmlns:p14="http://schemas.microsoft.com/office/powerpoint/2010/main" val="4180388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74CA-B15B-8230-1634-813954096E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2E6529-E653-8DB7-622D-23DA1B81E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5A039D-BF44-2540-025B-9F6453F69CFD}"/>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964D88EE-C641-7E36-C8A8-BEB9121A91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695BBB-B52A-E1B5-90A9-B2892FABFB0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129499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7468-76D1-B512-77ED-C634E10C1F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5B931E-1A48-E641-E237-F6376F0850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DD6218-613D-A1E4-9188-0871F898C80F}"/>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A353951A-6C90-D648-99D5-95579B5A81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DC6038-E85F-B31F-30A8-7BABAC572182}"/>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84423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DBFB63-ED8F-9774-6C4B-9A2A40B199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C628F-2F05-C03B-78FF-DDDC2D38EE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D1244-AF9B-54D2-9C5A-EA06EE900A29}"/>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6167B2C4-4CB7-14F2-9314-DB25C166D8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FC1B0C-CD50-03FF-E4E1-7746B89C060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69731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5FF2-8B9F-5792-870D-D3D7C3D117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9D0BDB-9C90-3461-7FF9-9175089542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B3010D-B81E-802A-DCE1-EC0B3D6963A7}"/>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22E05DA0-14C3-BD0A-76FB-DA669F51CD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972C2F-D0B7-7E07-DEB1-A3AA34DA7E2A}"/>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26710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F81D-7666-1896-A720-FA0DB91C64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AA3ED6-759E-D4E4-AD2E-6CCD36262E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7D1155-A5A5-A28A-4130-74502B3AC16F}"/>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BA8A1B58-3E34-4A48-3AA9-2D29C03D83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83DC0E-37DA-0B52-6215-5317B3A6AF59}"/>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243639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BD077-DF41-88CE-14F4-ABDB31EECC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455EA-FD21-2AA3-0C8F-64FB0C526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FFB11C-2421-7945-9295-F8F62860F0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325C8E-E338-6D00-5120-0C51A5E7EEA8}"/>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6" name="Footer Placeholder 5">
            <a:extLst>
              <a:ext uri="{FF2B5EF4-FFF2-40B4-BE49-F238E27FC236}">
                <a16:creationId xmlns:a16="http://schemas.microsoft.com/office/drawing/2014/main" id="{831BF93C-1DCD-39F1-4D6E-53B63A239A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228B27-9515-D30B-48F2-4A2B3CF1FA38}"/>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75671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C12F4-4DCA-EB1D-0D43-9A86D1C08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D2F3F8-0ADC-7E9A-3E8F-25C9AC636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9A3D0-8B11-372F-2911-CADA63D400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7695F9-47F8-6A0A-E34C-02A3A0B08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4798E5-0275-ECDD-1F91-E54E66A0F8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D9A1DD-227A-9E7F-EF92-C88C6B08CF3C}"/>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8" name="Footer Placeholder 7">
            <a:extLst>
              <a:ext uri="{FF2B5EF4-FFF2-40B4-BE49-F238E27FC236}">
                <a16:creationId xmlns:a16="http://schemas.microsoft.com/office/drawing/2014/main" id="{A2B07C06-27D0-BCE4-EBF1-0291287926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86232E8-8504-1B42-C6C9-1BD1E05F8808}"/>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2117329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CAF7-98CE-B50F-2D45-53D72BA3AF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8C6D7F-9EA8-99B6-6A72-FAB3EE10EBEB}"/>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4" name="Footer Placeholder 3">
            <a:extLst>
              <a:ext uri="{FF2B5EF4-FFF2-40B4-BE49-F238E27FC236}">
                <a16:creationId xmlns:a16="http://schemas.microsoft.com/office/drawing/2014/main" id="{FCD6C7D6-4D2E-64AD-7743-B0660954A5B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12A3069-F60A-997E-F701-FFB0080A425B}"/>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64555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87474-59AC-AA28-5687-486ED092AC25}"/>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3" name="Footer Placeholder 2">
            <a:extLst>
              <a:ext uri="{FF2B5EF4-FFF2-40B4-BE49-F238E27FC236}">
                <a16:creationId xmlns:a16="http://schemas.microsoft.com/office/drawing/2014/main" id="{F201BF8C-AC9B-B485-70A7-01AF263F73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7EB301-8769-64B7-286A-FEF1BBB1AE34}"/>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53329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1767-8CDA-6A4D-328E-628A3E8261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B3C1B-9453-41E1-6E37-EABA86D27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1E6EA7-4D16-452A-ABF0-465FB9FC0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73591-941E-35C1-ECFB-2EE7CA26D8EE}"/>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6" name="Footer Placeholder 5">
            <a:extLst>
              <a:ext uri="{FF2B5EF4-FFF2-40B4-BE49-F238E27FC236}">
                <a16:creationId xmlns:a16="http://schemas.microsoft.com/office/drawing/2014/main" id="{433368C5-6F5B-025B-8CB5-502C0EBFDF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0406D0-1E33-0566-B4F8-5BB46A364131}"/>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357483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5D0E-1C8E-2D43-0DE5-701B7386F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0D7173-6A8D-9AD5-343D-80BE8DE6A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030E8B-1B83-3F16-0DD9-A43F5C298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316F3D-FDE2-CE47-C1BC-4DBB5B635D5E}"/>
              </a:ext>
            </a:extLst>
          </p:cNvPr>
          <p:cNvSpPr>
            <a:spLocks noGrp="1"/>
          </p:cNvSpPr>
          <p:nvPr>
            <p:ph type="dt" sz="half" idx="10"/>
          </p:nvPr>
        </p:nvSpPr>
        <p:spPr/>
        <p:txBody>
          <a:bodyPr/>
          <a:lstStyle/>
          <a:p>
            <a:fld id="{B2AAF183-0574-422B-9CDA-FC94D56A6499}" type="datetimeFigureOut">
              <a:rPr lang="en-GB" smtClean="0"/>
              <a:t>18/11/2022</a:t>
            </a:fld>
            <a:endParaRPr lang="en-GB"/>
          </a:p>
        </p:txBody>
      </p:sp>
      <p:sp>
        <p:nvSpPr>
          <p:cNvPr id="6" name="Footer Placeholder 5">
            <a:extLst>
              <a:ext uri="{FF2B5EF4-FFF2-40B4-BE49-F238E27FC236}">
                <a16:creationId xmlns:a16="http://schemas.microsoft.com/office/drawing/2014/main" id="{2A51B236-E84B-21B3-1969-C4DC7414AE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7A2160-AC65-1FFE-F8D2-E27D89E404F0}"/>
              </a:ext>
            </a:extLst>
          </p:cNvPr>
          <p:cNvSpPr>
            <a:spLocks noGrp="1"/>
          </p:cNvSpPr>
          <p:nvPr>
            <p:ph type="sldNum" sz="quarter" idx="12"/>
          </p:nvPr>
        </p:nvSpPr>
        <p:spPr/>
        <p:txBody>
          <a:bodyPr/>
          <a:lstStyle/>
          <a:p>
            <a:fld id="{0C9927F3-2DF3-4C76-B31A-B196B8A3EE00}" type="slidenum">
              <a:rPr lang="en-GB" smtClean="0"/>
              <a:t>‹#›</a:t>
            </a:fld>
            <a:endParaRPr lang="en-GB"/>
          </a:p>
        </p:txBody>
      </p:sp>
    </p:spTree>
    <p:extLst>
      <p:ext uri="{BB962C8B-B14F-4D97-AF65-F5344CB8AC3E}">
        <p14:creationId xmlns:p14="http://schemas.microsoft.com/office/powerpoint/2010/main" val="15560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FD20CE-BAB0-5BCA-CC7C-06CB72EB7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6D29FC-AAB2-19EB-288A-1CD32B869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D06C4-7B9F-FDB4-784A-49DCDF319E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AF183-0574-422B-9CDA-FC94D56A6499}" type="datetimeFigureOut">
              <a:rPr lang="en-GB" smtClean="0"/>
              <a:t>18/11/2022</a:t>
            </a:fld>
            <a:endParaRPr lang="en-GB"/>
          </a:p>
        </p:txBody>
      </p:sp>
      <p:sp>
        <p:nvSpPr>
          <p:cNvPr id="5" name="Footer Placeholder 4">
            <a:extLst>
              <a:ext uri="{FF2B5EF4-FFF2-40B4-BE49-F238E27FC236}">
                <a16:creationId xmlns:a16="http://schemas.microsoft.com/office/drawing/2014/main" id="{C7280DC4-B778-47B3-71FB-4701E3971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4D0B4A5-58C8-85D1-19CC-D8C6F7313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927F3-2DF3-4C76-B31A-B196B8A3EE00}" type="slidenum">
              <a:rPr lang="en-GB" smtClean="0"/>
              <a:t>‹#›</a:t>
            </a:fld>
            <a:endParaRPr lang="en-GB"/>
          </a:p>
        </p:txBody>
      </p:sp>
    </p:spTree>
    <p:extLst>
      <p:ext uri="{BB962C8B-B14F-4D97-AF65-F5344CB8AC3E}">
        <p14:creationId xmlns:p14="http://schemas.microsoft.com/office/powerpoint/2010/main" val="822368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s://www.communityfoodandhealth.org.uk/our-work/research-evaluati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ommunityfoodandhealth.org.uk/wp-content/uploads/2012/05/evauation-fife-community-kitche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londoncommunitykitchen.co.uk/" TargetMode="External"/><Relationship Id="rId1" Type="http://schemas.openxmlformats.org/officeDocument/2006/relationships/slideLayout" Target="../slideLayouts/slideLayout2.xml"/><Relationship Id="rId4" Type="http://schemas.openxmlformats.org/officeDocument/2006/relationships/hyperlink" Target="https://www.publicdomainpictures.net/view-image.php?image=155227&amp;picture=&amp;jazyk=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BF766F-89F8-B1F1-0AC5-9BA19A51FAFD}"/>
              </a:ext>
            </a:extLst>
          </p:cNvPr>
          <p:cNvSpPr>
            <a:spLocks noGrp="1"/>
          </p:cNvSpPr>
          <p:nvPr>
            <p:ph type="ctrTitle"/>
          </p:nvPr>
        </p:nvSpPr>
        <p:spPr>
          <a:xfrm>
            <a:off x="6201911" y="1636889"/>
            <a:ext cx="5334930" cy="3187360"/>
          </a:xfrm>
        </p:spPr>
        <p:txBody>
          <a:bodyPr>
            <a:normAutofit fontScale="90000"/>
          </a:bodyPr>
          <a:lstStyle/>
          <a:p>
            <a:br>
              <a:rPr lang="en-GB" dirty="0">
                <a:latin typeface="Segoe UI" panose="020B0502040204020203" pitchFamily="34" charset="0"/>
                <a:cs typeface="Segoe UI" panose="020B0502040204020203" pitchFamily="34" charset="0"/>
              </a:rPr>
            </a:br>
            <a:br>
              <a:rPr lang="en-GB" dirty="0">
                <a:latin typeface="Segoe UI" panose="020B0502040204020203" pitchFamily="34" charset="0"/>
                <a:cs typeface="Segoe UI" panose="020B0502040204020203" pitchFamily="34" charset="0"/>
              </a:rPr>
            </a:br>
            <a:r>
              <a:rPr lang="en-GB" sz="5600" dirty="0">
                <a:latin typeface="Segoe UI" panose="020B0502040204020203" pitchFamily="34" charset="0"/>
                <a:cs typeface="Segoe UI" panose="020B0502040204020203" pitchFamily="34" charset="0"/>
              </a:rPr>
              <a:t>Food and Education Models</a:t>
            </a:r>
            <a:br>
              <a:rPr lang="en-GB" dirty="0">
                <a:latin typeface="Segoe UI" panose="020B0502040204020203" pitchFamily="34" charset="0"/>
                <a:cs typeface="Segoe UI" panose="020B0502040204020203" pitchFamily="34" charset="0"/>
              </a:rPr>
            </a:br>
            <a:endParaRPr lang="en-GB" dirty="0"/>
          </a:p>
        </p:txBody>
      </p:sp>
      <p:sp>
        <p:nvSpPr>
          <p:cNvPr id="98" name="Freeform: Shape 97">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Freeform: Shape 99">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 name="Freeform: Shape 103">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7" name="Picture 6" descr="A person and person wearing safety vests and standing in a kitchen&#10;&#10;Description automatically generated with low confidence">
            <a:extLst>
              <a:ext uri="{FF2B5EF4-FFF2-40B4-BE49-F238E27FC236}">
                <a16:creationId xmlns:a16="http://schemas.microsoft.com/office/drawing/2014/main" id="{A9CE8257-45C1-BB39-F0A1-93B5A525D2A5}"/>
              </a:ext>
            </a:extLst>
          </p:cNvPr>
          <p:cNvPicPr>
            <a:picLocks noChangeAspect="1"/>
          </p:cNvPicPr>
          <p:nvPr/>
        </p:nvPicPr>
        <p:blipFill rotWithShape="1">
          <a:blip r:embed="rId3">
            <a:extLst>
              <a:ext uri="{28A0092B-C50C-407E-A947-70E740481C1C}">
                <a14:useLocalDpi xmlns:a14="http://schemas.microsoft.com/office/drawing/2010/main" val="0"/>
              </a:ext>
            </a:extLst>
          </a:blip>
          <a:srcRect l="16750" r="16750" b="-1"/>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108" name="Freeform: Shape 107">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Picture 2" descr="Logo, company name&#10;&#10;Description automatically generated">
            <a:extLst>
              <a:ext uri="{FF2B5EF4-FFF2-40B4-BE49-F238E27FC236}">
                <a16:creationId xmlns:a16="http://schemas.microsoft.com/office/drawing/2014/main" id="{4244E565-BCF3-1375-8A54-6A667111C2C4}"/>
              </a:ext>
            </a:extLst>
          </p:cNvPr>
          <p:cNvPicPr>
            <a:picLocks noChangeAspect="1"/>
          </p:cNvPicPr>
          <p:nvPr/>
        </p:nvPicPr>
        <p:blipFill>
          <a:blip r:embed="rId4"/>
          <a:stretch>
            <a:fillRect/>
          </a:stretch>
        </p:blipFill>
        <p:spPr>
          <a:xfrm>
            <a:off x="9789544" y="5453818"/>
            <a:ext cx="2033902" cy="1104560"/>
          </a:xfrm>
          <a:prstGeom prst="rect">
            <a:avLst/>
          </a:prstGeom>
        </p:spPr>
      </p:pic>
      <p:sp>
        <p:nvSpPr>
          <p:cNvPr id="4" name="Title 1">
            <a:extLst>
              <a:ext uri="{FF2B5EF4-FFF2-40B4-BE49-F238E27FC236}">
                <a16:creationId xmlns:a16="http://schemas.microsoft.com/office/drawing/2014/main" id="{52A75CFF-436C-6A86-F30D-BE3F12C488F1}"/>
              </a:ext>
            </a:extLst>
          </p:cNvPr>
          <p:cNvSpPr txBox="1">
            <a:spLocks/>
          </p:cNvSpPr>
          <p:nvPr/>
        </p:nvSpPr>
        <p:spPr>
          <a:xfrm>
            <a:off x="6515235" y="158025"/>
            <a:ext cx="4971618" cy="107421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latin typeface="Segoe UI" panose="020B0502040204020203" pitchFamily="34" charset="0"/>
                <a:ea typeface="Cambria" panose="02040503050406030204" pitchFamily="18" charset="0"/>
                <a:cs typeface="Segoe UI" panose="020B0502040204020203" pitchFamily="34" charset="0"/>
              </a:rPr>
              <a:t>Covid Recovery Insight Project: Food Insecurity</a:t>
            </a:r>
          </a:p>
        </p:txBody>
      </p:sp>
    </p:spTree>
    <p:extLst>
      <p:ext uri="{BB962C8B-B14F-4D97-AF65-F5344CB8AC3E}">
        <p14:creationId xmlns:p14="http://schemas.microsoft.com/office/powerpoint/2010/main" val="107515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686834" y="1153572"/>
            <a:ext cx="3200400" cy="4461163"/>
          </a:xfrm>
        </p:spPr>
        <p:txBody>
          <a:bodyPr>
            <a:normAutofit/>
          </a:bodyPr>
          <a:lstStyle/>
          <a:p>
            <a:r>
              <a:rPr lang="en-GB" b="1">
                <a:solidFill>
                  <a:srgbClr val="FFFFFF"/>
                </a:solidFill>
                <a:effectLst/>
                <a:latin typeface="Calibri" panose="020F0502020204030204" pitchFamily="34" charset="0"/>
                <a:ea typeface="Calibri" panose="020F0502020204030204" pitchFamily="34" charset="0"/>
                <a:cs typeface="Calibri" panose="020F0502020204030204" pitchFamily="34" charset="0"/>
              </a:rPr>
              <a:t>Questions Arising </a:t>
            </a:r>
            <a:endParaRPr lang="en-GB">
              <a:solidFill>
                <a:srgbClr val="FFFFFF"/>
              </a:solidFill>
            </a:endParaRPr>
          </a:p>
        </p:txBody>
      </p:sp>
      <p:sp>
        <p:nvSpPr>
          <p:cNvPr id="35" name="Arc 3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4447308" y="319088"/>
            <a:ext cx="6906491" cy="5857875"/>
          </a:xfrm>
        </p:spPr>
        <p:txBody>
          <a:bodyPr anchor="ctr">
            <a:normAutofit/>
          </a:bodyPr>
          <a:lstStyle/>
          <a:p>
            <a:pPr marL="0" indent="0">
              <a:spcAft>
                <a:spcPts val="1000"/>
              </a:spcAft>
              <a:buNone/>
            </a:pPr>
            <a:r>
              <a:rPr lang="en-GB" sz="2000" dirty="0">
                <a:latin typeface="Segoe UI" panose="020B0502040204020203" pitchFamily="34" charset="0"/>
                <a:cs typeface="Times New Roman" panose="02020603050405020304" pitchFamily="18" charset="0"/>
              </a:rPr>
              <a:t>1: Do we have any / enough community kitchens?</a:t>
            </a:r>
          </a:p>
          <a:p>
            <a:pPr marL="0" indent="0">
              <a:spcAft>
                <a:spcPts val="1000"/>
              </a:spcAft>
              <a:buNone/>
            </a:pPr>
            <a:r>
              <a:rPr lang="en-GB" sz="1800" dirty="0">
                <a:latin typeface="Segoe UI" panose="020B0502040204020203" pitchFamily="34" charset="0"/>
                <a:ea typeface="Times New Roman" panose="02020603050405020304" pitchFamily="18" charset="0"/>
                <a:cs typeface="Times New Roman" panose="02020603050405020304" pitchFamily="18" charset="0"/>
              </a:rPr>
              <a:t>2</a:t>
            </a:r>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 Are these interventions attractive for Public Health / Adult Learning / Community investment in York and North Yorkshire?</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Aft>
                <a:spcPts val="1000"/>
              </a:spcAft>
              <a:buNone/>
            </a:pPr>
            <a:r>
              <a:rPr lang="en-GB" sz="2000" dirty="0">
                <a:latin typeface="Segoe UI" panose="020B0502040204020203" pitchFamily="34" charset="0"/>
                <a:ea typeface="Times New Roman" panose="02020603050405020304" pitchFamily="18" charset="0"/>
                <a:cs typeface="Times New Roman" panose="02020603050405020304" pitchFamily="18" charset="0"/>
              </a:rPr>
              <a:t>3</a:t>
            </a:r>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 What opportunities are there for building on existing community assets to develop community kitchens and classes where they will help people that are struggling, stressed or having to stretch their budgets?</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Aft>
                <a:spcPts val="1000"/>
              </a:spcAft>
              <a:buNone/>
            </a:pPr>
            <a:r>
              <a:rPr lang="en-GB" sz="2000" dirty="0">
                <a:latin typeface="Segoe UI" panose="020B0502040204020203" pitchFamily="34" charset="0"/>
                <a:ea typeface="Times New Roman" panose="02020603050405020304" pitchFamily="18" charset="0"/>
                <a:cs typeface="Times New Roman" panose="02020603050405020304" pitchFamily="18" charset="0"/>
              </a:rPr>
              <a:t>4</a:t>
            </a:r>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 How viable are community kitchens in rural or sparse communities – income generation models?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Aft>
                <a:spcPts val="1000"/>
              </a:spcAft>
              <a:buNone/>
            </a:pPr>
            <a:r>
              <a:rPr lang="en-GB" sz="2000" dirty="0">
                <a:latin typeface="Segoe UI" panose="020B0502040204020203" pitchFamily="34" charset="0"/>
                <a:ea typeface="Times New Roman" panose="02020603050405020304" pitchFamily="18" charset="0"/>
                <a:cs typeface="Times New Roman" panose="02020603050405020304" pitchFamily="18" charset="0"/>
              </a:rPr>
              <a:t>5</a:t>
            </a:r>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 What can we learn from the ongoing work of </a:t>
            </a:r>
            <a:r>
              <a:rPr lang="en-GB" sz="2000" u="sng" dirty="0">
                <a:effectLst/>
                <a:latin typeface="Segoe UI" panose="020B0502040204020203" pitchFamily="34" charset="0"/>
                <a:ea typeface="Times New Roman" panose="02020603050405020304" pitchFamily="18" charset="0"/>
                <a:cs typeface="Times New Roman" panose="02020603050405020304" pitchFamily="18" charset="0"/>
                <a:hlinkClick r:id="rId3"/>
              </a:rPr>
              <a:t>Community Food and Health Scotland</a:t>
            </a:r>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 with their innovative approach to evaluating the efficacy of these kinds of food and education models, as well as the new research and evaluation commissioned to build the evidence base on the nature and extent of community food activity in Scotland</a:t>
            </a:r>
            <a:r>
              <a:rPr lang="en-GB" sz="2000" dirty="0">
                <a:latin typeface="Segoe UI" panose="020B0502040204020203" pitchFamily="34" charset="0"/>
                <a:ea typeface="Times New Roman" panose="02020603050405020304" pitchFamily="18" charset="0"/>
                <a:cs typeface="Times New Roman" panose="02020603050405020304" pitchFamily="18" charset="0"/>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1038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838200" y="365125"/>
            <a:ext cx="10515600" cy="876653"/>
          </a:xfrm>
        </p:spPr>
        <p:style>
          <a:lnRef idx="2">
            <a:schemeClr val="accent2"/>
          </a:lnRef>
          <a:fillRef idx="1">
            <a:schemeClr val="lt1"/>
          </a:fillRef>
          <a:effectRef idx="0">
            <a:schemeClr val="accent2"/>
          </a:effectRef>
          <a:fontRef idx="minor">
            <a:schemeClr val="dk1"/>
          </a:fontRef>
        </p:style>
        <p:txBody>
          <a:bodyPr>
            <a:normAutofit/>
          </a:bodyPr>
          <a:lstStyle/>
          <a:p>
            <a:r>
              <a:rPr lang="en-GB" dirty="0">
                <a:latin typeface="Segoe UI" panose="020B0502040204020203" pitchFamily="34" charset="0"/>
                <a:cs typeface="Segoe UI" panose="020B0502040204020203" pitchFamily="34" charset="0"/>
              </a:rPr>
              <a:t>Definition</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sz="half" idx="1"/>
          </p:nvPr>
        </p:nvSpPr>
        <p:spPr>
          <a:xfrm>
            <a:off x="838200" y="1343378"/>
            <a:ext cx="5181600" cy="4833585"/>
          </a:xfrm>
        </p:spPr>
        <p:txBody>
          <a:bodyPr>
            <a:noAutofit/>
          </a:bodyPr>
          <a:lstStyle/>
          <a:p>
            <a:pPr marL="0" indent="0">
              <a:lnSpc>
                <a:spcPct val="120000"/>
              </a:lnSpc>
              <a:spcAft>
                <a:spcPts val="1000"/>
              </a:spcAft>
              <a:buNone/>
            </a:pPr>
            <a:r>
              <a:rPr lang="en-GB" sz="2000" dirty="0">
                <a:effectLst/>
                <a:latin typeface="Segoe UI" panose="020B0502040204020203" pitchFamily="34" charset="0"/>
                <a:ea typeface="Times New Roman" panose="02020603050405020304" pitchFamily="18" charset="0"/>
                <a:cs typeface="Segoe UI" panose="020B0502040204020203" pitchFamily="34" charset="0"/>
              </a:rPr>
              <a:t>This resource includes models that have a focus on food education or literacy. These can manifest in different ways but can include:</a:t>
            </a:r>
          </a:p>
          <a:p>
            <a:r>
              <a:rPr lang="en-GB" sz="2000" b="1" dirty="0">
                <a:effectLst/>
                <a:latin typeface="Segoe UI" panose="020B0502040204020203" pitchFamily="34" charset="0"/>
                <a:ea typeface="Calibri" panose="020F0502020204030204" pitchFamily="34" charset="0"/>
                <a:cs typeface="Segoe UI" panose="020B0502040204020203" pitchFamily="34" charset="0"/>
              </a:rPr>
              <a:t>Community kitchens </a:t>
            </a:r>
            <a:r>
              <a:rPr lang="en-GB" sz="2000" dirty="0">
                <a:effectLst/>
                <a:latin typeface="Segoe UI" panose="020B0502040204020203" pitchFamily="34" charset="0"/>
                <a:ea typeface="Calibri" panose="020F0502020204030204" pitchFamily="34" charset="0"/>
                <a:cs typeface="Segoe UI" panose="020B0502040204020203" pitchFamily="34" charset="0"/>
              </a:rPr>
              <a:t>(where the evidence is greatest)</a:t>
            </a:r>
          </a:p>
          <a:p>
            <a:r>
              <a:rPr lang="en-GB" sz="2000" b="1" dirty="0">
                <a:effectLst/>
                <a:latin typeface="Segoe UI" panose="020B0502040204020203" pitchFamily="34" charset="0"/>
                <a:ea typeface="Calibri" panose="020F0502020204030204" pitchFamily="34" charset="0"/>
                <a:cs typeface="Segoe UI" panose="020B0502040204020203" pitchFamily="34" charset="0"/>
              </a:rPr>
              <a:t>Community food programmes or projects </a:t>
            </a:r>
            <a:r>
              <a:rPr lang="en-GB" sz="2000" dirty="0">
                <a:effectLst/>
                <a:latin typeface="Segoe UI" panose="020B0502040204020203" pitchFamily="34" charset="0"/>
                <a:ea typeface="Calibri" panose="020F0502020204030204" pitchFamily="34" charset="0"/>
                <a:cs typeface="Segoe UI" panose="020B0502040204020203" pitchFamily="34" charset="0"/>
              </a:rPr>
              <a:t>with a specific ‘social making’ motivation e.g., cooking,  learning and sometimes then easting together</a:t>
            </a:r>
          </a:p>
          <a:p>
            <a:r>
              <a:rPr lang="en-GB" sz="2000" b="1" dirty="0">
                <a:effectLst/>
                <a:latin typeface="Segoe UI" panose="020B0502040204020203" pitchFamily="34" charset="0"/>
                <a:ea typeface="Calibri" panose="020F0502020204030204" pitchFamily="34" charset="0"/>
                <a:cs typeface="Segoe UI" panose="020B0502040204020203" pitchFamily="34" charset="0"/>
              </a:rPr>
              <a:t>Courses and demonstrations </a:t>
            </a:r>
            <a:r>
              <a:rPr lang="en-GB" sz="2000" dirty="0">
                <a:effectLst/>
                <a:latin typeface="Segoe UI" panose="020B0502040204020203" pitchFamily="34" charset="0"/>
                <a:ea typeface="Calibri" panose="020F0502020204030204" pitchFamily="34" charset="0"/>
                <a:cs typeface="Segoe UI" panose="020B0502040204020203" pitchFamily="34" charset="0"/>
              </a:rPr>
              <a:t>that are accessed at community hubs </a:t>
            </a:r>
            <a:r>
              <a:rPr lang="en-GB" sz="2000" dirty="0">
                <a:effectLst/>
                <a:latin typeface="Segoe UI" panose="020B0502040204020203" pitchFamily="34" charset="0"/>
                <a:ea typeface="Times New Roman" panose="02020603050405020304" pitchFamily="18" charset="0"/>
                <a:cs typeface="Segoe UI" panose="020B0502040204020203" pitchFamily="34" charset="0"/>
              </a:rPr>
              <a:t>  </a:t>
            </a:r>
          </a:p>
        </p:txBody>
      </p:sp>
      <p:sp>
        <p:nvSpPr>
          <p:cNvPr id="4" name="Content Placeholder 3">
            <a:extLst>
              <a:ext uri="{FF2B5EF4-FFF2-40B4-BE49-F238E27FC236}">
                <a16:creationId xmlns:a16="http://schemas.microsoft.com/office/drawing/2014/main" id="{732055CA-8C36-C3D2-4DEE-25EA88038917}"/>
              </a:ext>
            </a:extLst>
          </p:cNvPr>
          <p:cNvSpPr>
            <a:spLocks noGrp="1"/>
          </p:cNvSpPr>
          <p:nvPr>
            <p:ph sz="half" idx="2"/>
          </p:nvPr>
        </p:nvSpPr>
        <p:spPr>
          <a:xfrm>
            <a:off x="6172200" y="1343378"/>
            <a:ext cx="5181600" cy="4833585"/>
          </a:xfrm>
        </p:spPr>
        <p:txBody>
          <a:bodyPr>
            <a:normAutofit fontScale="62500" lnSpcReduction="20000"/>
          </a:bodyPr>
          <a:lstStyle/>
          <a:p>
            <a:pPr>
              <a:lnSpc>
                <a:spcPct val="120000"/>
              </a:lnSpc>
              <a:spcAft>
                <a:spcPts val="1000"/>
              </a:spcAft>
            </a:pPr>
            <a:r>
              <a:rPr lang="en-GB" sz="2800" dirty="0">
                <a:effectLst/>
                <a:latin typeface="Segoe UI" panose="020B0502040204020203" pitchFamily="34" charset="0"/>
                <a:ea typeface="Times New Roman" panose="02020603050405020304" pitchFamily="18" charset="0"/>
                <a:cs typeface="Segoe UI" panose="020B0502040204020203" pitchFamily="34" charset="0"/>
              </a:rPr>
              <a:t>At their heart, these food education / literacy approaches aim to reduce household food insecurity by teaching skills to people so they can make limited household </a:t>
            </a:r>
            <a:r>
              <a:rPr lang="en-GB" dirty="0">
                <a:latin typeface="Segoe UI" panose="020B0502040204020203" pitchFamily="34" charset="0"/>
                <a:ea typeface="Times New Roman" panose="02020603050405020304" pitchFamily="18" charset="0"/>
                <a:cs typeface="Segoe UI" panose="020B0502040204020203" pitchFamily="34" charset="0"/>
              </a:rPr>
              <a:t>/ </a:t>
            </a:r>
            <a:r>
              <a:rPr lang="en-GB" sz="2800" dirty="0">
                <a:effectLst/>
                <a:latin typeface="Segoe UI" panose="020B0502040204020203" pitchFamily="34" charset="0"/>
                <a:ea typeface="Times New Roman" panose="02020603050405020304" pitchFamily="18" charset="0"/>
                <a:cs typeface="Segoe UI" panose="020B0502040204020203" pitchFamily="34" charset="0"/>
              </a:rPr>
              <a:t>food budgets stretch further. </a:t>
            </a:r>
          </a:p>
          <a:p>
            <a:pPr>
              <a:lnSpc>
                <a:spcPct val="120000"/>
              </a:lnSpc>
              <a:spcAft>
                <a:spcPts val="1000"/>
              </a:spcAft>
            </a:pPr>
            <a:r>
              <a:rPr lang="en-GB" sz="2800" dirty="0">
                <a:effectLst/>
                <a:latin typeface="Segoe UI" panose="020B0502040204020203" pitchFamily="34" charset="0"/>
                <a:ea typeface="Times New Roman" panose="02020603050405020304" pitchFamily="18" charset="0"/>
                <a:cs typeface="Segoe UI" panose="020B0502040204020203" pitchFamily="34" charset="0"/>
              </a:rPr>
              <a:t>They can also provide access to places to grow food or provide cheaper access to food, through community shops, market voucher schemes or food box programmes. </a:t>
            </a:r>
          </a:p>
          <a:p>
            <a:pPr>
              <a:lnSpc>
                <a:spcPct val="120000"/>
              </a:lnSpc>
              <a:spcAft>
                <a:spcPts val="1000"/>
              </a:spcAft>
            </a:pPr>
            <a:r>
              <a:rPr lang="en-GB" sz="2800" dirty="0">
                <a:effectLst/>
                <a:latin typeface="Segoe UI" panose="020B0502040204020203" pitchFamily="34" charset="0"/>
                <a:ea typeface="Times New Roman" panose="02020603050405020304" pitchFamily="18" charset="0"/>
                <a:cs typeface="Segoe UI" panose="020B0502040204020203" pitchFamily="34" charset="0"/>
              </a:rPr>
              <a:t>In community kitchens participants prepare large amounts of food together and take home the meals prepared, and simultaneously often are taught budgeting and cooking skills.</a:t>
            </a:r>
            <a:endParaRPr lang="en-GB" dirty="0"/>
          </a:p>
        </p:txBody>
      </p:sp>
    </p:spTree>
    <p:extLst>
      <p:ext uri="{BB962C8B-B14F-4D97-AF65-F5344CB8AC3E}">
        <p14:creationId xmlns:p14="http://schemas.microsoft.com/office/powerpoint/2010/main" val="388952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304800" y="68716"/>
            <a:ext cx="11729156" cy="59281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Outcomes seen in the evidence base for these models</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idx="1"/>
          </p:nvPr>
        </p:nvSpPr>
        <p:spPr>
          <a:xfrm>
            <a:off x="304800" y="772988"/>
            <a:ext cx="5157177" cy="5923647"/>
          </a:xfrm>
        </p:spPr>
        <p:txBody>
          <a:bodyPr>
            <a:normAutofit fontScale="92500"/>
          </a:bodyPr>
          <a:lstStyle/>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rPr>
              <a:t>Increased awareness, knowledge, skills, experience and confidence around healthy eating through classes including:</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What constitutes a healthy diet</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The importance of eating healthily</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How easy it can be to prepare healthy food</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How to prepare affordable healthy food</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rPr>
              <a:t>Increased intake of nutritious foods/reduced barriers to healthy eating / significant improvements to participants’ diets e.g. in Fife Community Kitchen nearly two-thirds:</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eat more fruit and vegetables</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make more meals using fresh ingredients</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add less salt to food; and  </a:t>
            </a:r>
            <a:endParaRPr lang="en-GB" sz="2000" dirty="0">
              <a:effectLst/>
              <a:latin typeface="Calibri" panose="020F0502020204030204" pitchFamily="34" charset="0"/>
              <a:ea typeface="Calibri" panose="020F0502020204030204" pitchFamily="34" charset="0"/>
            </a:endParaRPr>
          </a:p>
          <a:p>
            <a:pPr marL="742950" lvl="1" indent="-285750">
              <a:buFont typeface="Courier New" panose="02070309020205020404" pitchFamily="49" charset="0"/>
              <a:buChar char="o"/>
            </a:pPr>
            <a:r>
              <a:rPr lang="en-GB" sz="1800" dirty="0">
                <a:effectLst/>
                <a:latin typeface="Segoe UI" panose="020B0502040204020203" pitchFamily="34" charset="0"/>
                <a:ea typeface="Calibri" panose="020F0502020204030204" pitchFamily="34" charset="0"/>
              </a:rPr>
              <a:t>eat less food that is high in fat and/or sugar </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rPr>
              <a:t>Improved ability to plan, shop for and prepare healthy meals for self and families</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rPr>
              <a:t>Increased healthy food access</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rPr>
              <a:t>Improved knowledge of selection and preparation of more highly nutritious food</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endParaRPr lang="en-GB" sz="2000" dirty="0">
              <a:effectLst/>
              <a:latin typeface="Calibri" panose="020F0502020204030204" pitchFamily="34" charset="0"/>
              <a:ea typeface="Calibri" panose="020F0502020204030204" pitchFamily="34" charset="0"/>
            </a:endParaRPr>
          </a:p>
        </p:txBody>
      </p:sp>
      <p:sp>
        <p:nvSpPr>
          <p:cNvPr id="4" name="Content Placeholder 2">
            <a:extLst>
              <a:ext uri="{FF2B5EF4-FFF2-40B4-BE49-F238E27FC236}">
                <a16:creationId xmlns:a16="http://schemas.microsoft.com/office/drawing/2014/main" id="{B6B9EB20-1E17-C26A-D60D-2724D527BBE1}"/>
              </a:ext>
            </a:extLst>
          </p:cNvPr>
          <p:cNvSpPr txBox="1">
            <a:spLocks/>
          </p:cNvSpPr>
          <p:nvPr/>
        </p:nvSpPr>
        <p:spPr>
          <a:xfrm>
            <a:off x="5761835" y="772988"/>
            <a:ext cx="6430165" cy="67095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Improved eating habits and consequent health benefits</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Improved social connectedness / socialising / meeting new people</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Increased self-reliance and engagement with social services</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Improved social skills and enhanced social support</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Increased skills, confidence and enjoyment from cooking</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Budgeting skills</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Life and employability skills (where this forms part of the education model) e.g. in Fife, 31% said it had helped them get into education or training and 20% find a job</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Introduction to college (depending on the model)</a:t>
            </a: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Sense of achievement</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Increase in confidence</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Choice and empowerment</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Reduced isolation</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Feeling valued</a:t>
            </a:r>
            <a:endParaRPr lang="en-GB" sz="1700" dirty="0">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700" dirty="0">
                <a:latin typeface="Segoe UI" panose="020B0502040204020203" pitchFamily="34" charset="0"/>
                <a:ea typeface="Calibri" panose="020F0502020204030204" pitchFamily="34" charset="0"/>
              </a:rPr>
              <a:t>Having fun / a laugh / a sense of pleasure.</a:t>
            </a:r>
            <a:endParaRPr lang="en-GB" sz="17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7326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6479823" y="161600"/>
            <a:ext cx="5508978" cy="628264"/>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b="1" dirty="0"/>
              <a:t>Fife Community Kitchen</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idx="1"/>
          </p:nvPr>
        </p:nvSpPr>
        <p:spPr>
          <a:xfrm>
            <a:off x="7680585" y="806372"/>
            <a:ext cx="4820698" cy="5923647"/>
          </a:xfrm>
        </p:spPr>
        <p:txBody>
          <a:bodyPr>
            <a:normAutofit/>
          </a:bodyPr>
          <a:lstStyle/>
          <a:p>
            <a:pPr marL="0" indent="0">
              <a:lnSpc>
                <a:spcPct val="120000"/>
              </a:lnSpc>
              <a:spcAft>
                <a:spcPts val="1000"/>
              </a:spcAft>
              <a:buNone/>
            </a:pPr>
            <a:r>
              <a:rPr lang="en-GB" sz="2000" b="1" dirty="0">
                <a:effectLst/>
                <a:latin typeface="Segoe UI" panose="020B0502040204020203" pitchFamily="34" charset="0"/>
                <a:ea typeface="Times New Roman" panose="02020603050405020304" pitchFamily="18" charset="0"/>
                <a:cs typeface="Times New Roman" panose="02020603050405020304" pitchFamily="18" charset="0"/>
              </a:rPr>
              <a:t>Strengths / effective aspects</a:t>
            </a:r>
            <a:endParaRPr lang="en-GB" sz="20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A domestic, homely environment</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Well-equipped </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Facilitates the delivery of healthy eating sessions</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Staff who deliver courses at the Community Kitchen</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The Community Kitchen has social benefits for participants</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The management model of the Community Kitchen minimises on-going costs and overheads</a:t>
            </a:r>
          </a:p>
          <a:p>
            <a:pPr marL="342900" lvl="0" indent="-342900">
              <a:buFont typeface="Symbol" panose="05050102010706020507" pitchFamily="18" charset="2"/>
              <a:buChar char=""/>
            </a:pPr>
            <a:r>
              <a:rPr lang="en-GB" sz="2000" dirty="0">
                <a:latin typeface="Segoe UI" panose="020B0502040204020203" pitchFamily="34" charset="0"/>
                <a:ea typeface="Calibri" panose="020F0502020204030204" pitchFamily="34" charset="0"/>
              </a:rPr>
              <a:t>The partnership approach behind the model and strong rationale for its creation (linked to NHS/local plans and ambitions)</a:t>
            </a:r>
            <a:endParaRPr lang="en-GB" sz="20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endParaRPr lang="en-GB" sz="2000" dirty="0">
              <a:effectLst/>
              <a:latin typeface="Calibri" panose="020F0502020204030204" pitchFamily="34" charset="0"/>
              <a:ea typeface="Calibri" panose="020F0502020204030204" pitchFamily="34" charset="0"/>
            </a:endParaRPr>
          </a:p>
        </p:txBody>
      </p:sp>
      <p:sp>
        <p:nvSpPr>
          <p:cNvPr id="4" name="Content Placeholder 2">
            <a:extLst>
              <a:ext uri="{FF2B5EF4-FFF2-40B4-BE49-F238E27FC236}">
                <a16:creationId xmlns:a16="http://schemas.microsoft.com/office/drawing/2014/main" id="{B6B9EB20-1E17-C26A-D60D-2724D527BBE1}"/>
              </a:ext>
            </a:extLst>
          </p:cNvPr>
          <p:cNvSpPr txBox="1">
            <a:spLocks/>
          </p:cNvSpPr>
          <p:nvPr/>
        </p:nvSpPr>
        <p:spPr>
          <a:xfrm>
            <a:off x="-24846" y="1873956"/>
            <a:ext cx="7243483" cy="44700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Aft>
                <a:spcPts val="1000"/>
              </a:spcAft>
              <a:buNone/>
            </a:pPr>
            <a:r>
              <a:rPr lang="en-GB" sz="2200" b="1" dirty="0">
                <a:effectLst/>
                <a:latin typeface="Segoe UI" panose="020B0502040204020203" pitchFamily="34" charset="0"/>
                <a:ea typeface="Times New Roman" panose="02020603050405020304" pitchFamily="18" charset="0"/>
                <a:cs typeface="Times New Roman" panose="02020603050405020304" pitchFamily="18" charset="0"/>
              </a:rPr>
              <a:t>Challenges </a:t>
            </a:r>
            <a:endParaRPr lang="en-GB" sz="2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Residents finding it difficult to get to the Community Kitchen using public transport</a:t>
            </a:r>
            <a:endParaRPr lang="en-GB" sz="2000" dirty="0">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2000" dirty="0">
                <a:latin typeface="Segoe UI" panose="020B0502040204020203" pitchFamily="34" charset="0"/>
                <a:ea typeface="Calibri" panose="020F0502020204030204" pitchFamily="34" charset="0"/>
              </a:rPr>
              <a:t>increasing the capacity/opening hours to meet demand</a:t>
            </a: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Income generation </a:t>
            </a:r>
          </a:p>
          <a:p>
            <a:pPr marL="0" lvl="0" indent="0">
              <a:buNone/>
            </a:pPr>
            <a:r>
              <a:rPr lang="en-GB" sz="2000" dirty="0">
                <a:latin typeface="Segoe UI" panose="020B0502040204020203" pitchFamily="34" charset="0"/>
                <a:ea typeface="Calibri" panose="020F0502020204030204" pitchFamily="34" charset="0"/>
              </a:rPr>
              <a:t>B</a:t>
            </a:r>
            <a:r>
              <a:rPr lang="en-GB" sz="2000" dirty="0">
                <a:effectLst/>
                <a:latin typeface="Segoe UI" panose="020B0502040204020203" pitchFamily="34" charset="0"/>
                <a:ea typeface="Calibri" panose="020F0502020204030204" pitchFamily="34" charset="0"/>
              </a:rPr>
              <a:t>arriers that hinder individuals' ability to eat healthily:  </a:t>
            </a: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a lack of awareness of what constitutes a healthy diet</a:t>
            </a: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a lack of skills, confidence and knowledge to shop for and prepare healthy meals</a:t>
            </a: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a lack of available and affordable healthy produce, particularly among low income communities</a:t>
            </a:r>
          </a:p>
          <a:p>
            <a:pPr marL="342900" lvl="0" indent="-342900">
              <a:buFont typeface="Symbol" panose="05050102010706020507" pitchFamily="18" charset="2"/>
              <a:buChar char=""/>
            </a:pPr>
            <a:r>
              <a:rPr lang="en-GB" sz="2000" dirty="0">
                <a:effectLst/>
                <a:latin typeface="Segoe UI" panose="020B0502040204020203" pitchFamily="34" charset="0"/>
                <a:ea typeface="Calibri" panose="020F0502020204030204" pitchFamily="34" charset="0"/>
              </a:rPr>
              <a:t>cultural habits and traditions.</a:t>
            </a:r>
            <a:endParaRPr lang="en-GB" sz="2000" dirty="0">
              <a:effectLst/>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endParaRPr lang="en-GB" sz="2200" dirty="0">
              <a:latin typeface="Calibri" panose="020F0502020204030204" pitchFamily="34" charset="0"/>
              <a:ea typeface="Calibri" panose="020F0502020204030204" pitchFamily="34" charset="0"/>
            </a:endParaRPr>
          </a:p>
        </p:txBody>
      </p:sp>
      <p:pic>
        <p:nvPicPr>
          <p:cNvPr id="9" name="Picture 8">
            <a:extLst>
              <a:ext uri="{FF2B5EF4-FFF2-40B4-BE49-F238E27FC236}">
                <a16:creationId xmlns:a16="http://schemas.microsoft.com/office/drawing/2014/main" id="{55891F1F-AA81-32DC-A4E7-96D1E70711DB}"/>
              </a:ext>
            </a:extLst>
          </p:cNvPr>
          <p:cNvPicPr>
            <a:picLocks noChangeAspect="1"/>
          </p:cNvPicPr>
          <p:nvPr/>
        </p:nvPicPr>
        <p:blipFill>
          <a:blip r:embed="rId3"/>
          <a:stretch>
            <a:fillRect/>
          </a:stretch>
        </p:blipFill>
        <p:spPr>
          <a:xfrm>
            <a:off x="3371898" y="161600"/>
            <a:ext cx="2876951" cy="1857634"/>
          </a:xfrm>
          <a:prstGeom prst="rect">
            <a:avLst/>
          </a:prstGeom>
        </p:spPr>
      </p:pic>
    </p:spTree>
    <p:extLst>
      <p:ext uri="{BB962C8B-B14F-4D97-AF65-F5344CB8AC3E}">
        <p14:creationId xmlns:p14="http://schemas.microsoft.com/office/powerpoint/2010/main" val="274172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person, indoor, dish, preparing&#10;&#10;Description automatically generated">
            <a:extLst>
              <a:ext uri="{FF2B5EF4-FFF2-40B4-BE49-F238E27FC236}">
                <a16:creationId xmlns:a16="http://schemas.microsoft.com/office/drawing/2014/main" id="{568FA3DB-EC18-9415-CF58-8678C84F754E}"/>
              </a:ext>
            </a:extLst>
          </p:cNvPr>
          <p:cNvPicPr>
            <a:picLocks noChangeAspect="1"/>
          </p:cNvPicPr>
          <p:nvPr/>
        </p:nvPicPr>
        <p:blipFill>
          <a:blip r:embed="rId3">
            <a:alphaModFix amt="50000"/>
            <a:extLst>
              <a:ext uri="{28A0092B-C50C-407E-A947-70E740481C1C}">
                <a14:useLocalDpi xmlns:a14="http://schemas.microsoft.com/office/drawing/2010/main" val="0"/>
              </a:ext>
            </a:extLst>
          </a:blip>
          <a:stretch>
            <a:fillRect/>
          </a:stretch>
        </p:blipFill>
        <p:spPr>
          <a:xfrm>
            <a:off x="0" y="0"/>
            <a:ext cx="12192000" cy="6818498"/>
          </a:xfrm>
          <a:prstGeom prst="rect">
            <a:avLst/>
          </a:prstGeom>
        </p:spPr>
      </p:pic>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3070578" y="39502"/>
            <a:ext cx="9121423" cy="628264"/>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b="1" dirty="0"/>
              <a:t>Hackney Cooking Classes – Food for Life</a:t>
            </a:r>
          </a:p>
        </p:txBody>
      </p:sp>
      <p:sp>
        <p:nvSpPr>
          <p:cNvPr id="3" name="Content Placeholder 2">
            <a:extLst>
              <a:ext uri="{FF2B5EF4-FFF2-40B4-BE49-F238E27FC236}">
                <a16:creationId xmlns:a16="http://schemas.microsoft.com/office/drawing/2014/main" id="{C587921F-E79C-2E63-7453-1E8297EBE029}"/>
              </a:ext>
            </a:extLst>
          </p:cNvPr>
          <p:cNvSpPr>
            <a:spLocks noGrp="1"/>
          </p:cNvSpPr>
          <p:nvPr>
            <p:ph idx="1"/>
          </p:nvPr>
        </p:nvSpPr>
        <p:spPr>
          <a:xfrm>
            <a:off x="6418192" y="667766"/>
            <a:ext cx="5773808" cy="6499948"/>
          </a:xfrm>
        </p:spPr>
        <p:txBody>
          <a:bodyPr>
            <a:normAutofit/>
          </a:bodyPr>
          <a:lstStyle/>
          <a:p>
            <a:pPr marL="0" indent="0">
              <a:lnSpc>
                <a:spcPct val="120000"/>
              </a:lnSpc>
              <a:spcAft>
                <a:spcPts val="1000"/>
              </a:spcAft>
              <a:buNone/>
            </a:pPr>
            <a:r>
              <a:rPr lang="en-GB" sz="1900" b="1" dirty="0">
                <a:latin typeface="Segoe UI" panose="020B0502040204020203" pitchFamily="34" charset="0"/>
                <a:cs typeface="Times New Roman" panose="02020603050405020304" pitchFamily="18" charset="0"/>
              </a:rPr>
              <a:t>Strengths</a:t>
            </a: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By listening to them, Food for Life staff have designed an initiative that meets their needs and wishes</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Use of community connections</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Staff have the confidence to show leadership by organising courses which extend knowledge</a:t>
            </a: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Key to the high quality provision and its success is the use of knowledgeable and committed sessional staff sensitive to working with those on a limited income and with an ability to incorporate those with disabilities and with long-term health issues</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latin typeface="Segoe UI" panose="020B0502040204020203" pitchFamily="34" charset="0"/>
                <a:ea typeface="Calibri" panose="020F0502020204030204" pitchFamily="34" charset="0"/>
              </a:rPr>
              <a:t>O</a:t>
            </a:r>
            <a:r>
              <a:rPr lang="en-GB" sz="1900" dirty="0">
                <a:effectLst/>
                <a:latin typeface="Segoe UI" panose="020B0502040204020203" pitchFamily="34" charset="0"/>
                <a:ea typeface="Calibri" panose="020F0502020204030204" pitchFamily="34" charset="0"/>
              </a:rPr>
              <a:t>pportunities for developing a more integrated system of commissioning</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The courses were well run, participants learn, found them pleasurable and many enjoyed them socially – sense of belonging too.</a:t>
            </a:r>
            <a:endParaRPr lang="en-GB" sz="19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B6B9EB20-1E17-C26A-D60D-2724D527BBE1}"/>
              </a:ext>
            </a:extLst>
          </p:cNvPr>
          <p:cNvSpPr txBox="1">
            <a:spLocks/>
          </p:cNvSpPr>
          <p:nvPr/>
        </p:nvSpPr>
        <p:spPr>
          <a:xfrm>
            <a:off x="216990" y="747166"/>
            <a:ext cx="6120846" cy="58843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Aft>
                <a:spcPts val="1000"/>
              </a:spcAft>
              <a:buNone/>
            </a:pPr>
            <a:r>
              <a:rPr lang="en-GB" sz="1900" b="1" dirty="0">
                <a:latin typeface="Segoe UI" panose="020B0502040204020203" pitchFamily="34" charset="0"/>
                <a:cs typeface="Times New Roman" panose="02020603050405020304" pitchFamily="18" charset="0"/>
              </a:rPr>
              <a:t>Challenges</a:t>
            </a:r>
            <a:r>
              <a:rPr lang="en-GB" sz="1900" b="1"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GB" sz="19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1900" dirty="0">
                <a:latin typeface="Segoe UI" panose="020B0502040204020203" pitchFamily="34" charset="0"/>
                <a:ea typeface="Calibri" panose="020F0502020204030204" pitchFamily="34" charset="0"/>
              </a:rPr>
              <a:t>O</a:t>
            </a:r>
            <a:r>
              <a:rPr lang="en-GB" sz="1900" dirty="0">
                <a:effectLst/>
                <a:latin typeface="Segoe UI" panose="020B0502040204020203" pitchFamily="34" charset="0"/>
                <a:ea typeface="Calibri" panose="020F0502020204030204" pitchFamily="34" charset="0"/>
              </a:rPr>
              <a:t>versubscribed courses / meeting demand</a:t>
            </a:r>
            <a:endParaRPr lang="en-GB" sz="1900" dirty="0">
              <a:effectLst/>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r>
              <a:rPr lang="en-GB" sz="1900" dirty="0">
                <a:latin typeface="Segoe UI" panose="020B0502040204020203" pitchFamily="34" charset="0"/>
                <a:ea typeface="Calibri" panose="020F0502020204030204" pitchFamily="34" charset="0"/>
              </a:rPr>
              <a:t>Signing </a:t>
            </a:r>
            <a:r>
              <a:rPr lang="en-GB" sz="1900" dirty="0">
                <a:effectLst/>
                <a:latin typeface="Segoe UI" panose="020B0502040204020203" pitchFamily="34" charset="0"/>
                <a:ea typeface="Calibri" panose="020F0502020204030204" pitchFamily="34" charset="0"/>
              </a:rPr>
              <a:t>up residents who live locally and who have low socio-economic status</a:t>
            </a:r>
            <a:endParaRPr lang="en-GB" sz="1900" dirty="0">
              <a:latin typeface="Segoe UI" panose="020B0502040204020203" pitchFamily="34" charset="0"/>
            </a:endParaRPr>
          </a:p>
          <a:p>
            <a:pPr marL="342900" indent="-342900">
              <a:buFont typeface="Symbol" panose="05050102010706020507" pitchFamily="18" charset="2"/>
              <a:buChar char=""/>
            </a:pPr>
            <a:r>
              <a:rPr lang="en-GB" sz="1900" dirty="0">
                <a:latin typeface="Segoe UI" panose="020B0502040204020203" pitchFamily="34" charset="0"/>
              </a:rPr>
              <a:t>Requires skill, dedication and hard work over a long period of time to gain community trust</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It was difficult to recruit people living within a short walk of the kitchens (in Hackney) for reasons including:-</a:t>
            </a:r>
          </a:p>
          <a:p>
            <a:pPr marL="342900" lvl="0" indent="-342900">
              <a:buFont typeface="Symbol" panose="05050102010706020507" pitchFamily="18" charset="2"/>
              <a:buChar char=""/>
            </a:pPr>
            <a:endParaRPr lang="en-GB" sz="100" dirty="0">
              <a:effectLst/>
              <a:latin typeface="Segoe UI" panose="020B0502040204020203" pitchFamily="34" charset="0"/>
              <a:ea typeface="Calibri" panose="020F0502020204030204" pitchFamily="34" charset="0"/>
            </a:endParaRPr>
          </a:p>
          <a:p>
            <a:pPr marL="800100" lvl="1"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a lack of confidence to try something new, </a:t>
            </a:r>
          </a:p>
          <a:p>
            <a:pPr marL="800100" lvl="1"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associat</a:t>
            </a:r>
            <a:r>
              <a:rPr lang="en-GB" sz="1900" dirty="0">
                <a:latin typeface="Segoe UI" panose="020B0502040204020203" pitchFamily="34" charset="0"/>
                <a:ea typeface="Calibri" panose="020F0502020204030204" pitchFamily="34" charset="0"/>
              </a:rPr>
              <a:t>ing</a:t>
            </a:r>
            <a:r>
              <a:rPr lang="en-GB" sz="1900" dirty="0">
                <a:effectLst/>
                <a:latin typeface="Segoe UI" panose="020B0502040204020203" pitchFamily="34" charset="0"/>
                <a:ea typeface="Calibri" panose="020F0502020204030204" pitchFamily="34" charset="0"/>
              </a:rPr>
              <a:t> courses with school</a:t>
            </a:r>
          </a:p>
          <a:p>
            <a:pPr marL="800100" lvl="1"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shift work </a:t>
            </a:r>
          </a:p>
          <a:p>
            <a:pPr marL="800100" lvl="1"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chronic illness or </a:t>
            </a:r>
          </a:p>
          <a:p>
            <a:pPr marL="800100" lvl="1"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an unwillingness to be out in the early evening. </a:t>
            </a:r>
            <a:endParaRPr lang="en-GB" sz="1900"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900" dirty="0">
                <a:effectLst/>
                <a:latin typeface="Segoe UI" panose="020B0502040204020203" pitchFamily="34" charset="0"/>
                <a:ea typeface="Calibri" panose="020F0502020204030204" pitchFamily="34" charset="0"/>
              </a:rPr>
              <a:t>May require 'extra' encouragement from GPs, nurses, voluntary organisations or housing officers.</a:t>
            </a:r>
            <a:endParaRPr lang="en-GB" sz="1900" dirty="0">
              <a:effectLst/>
              <a:latin typeface="Calibri" panose="020F0502020204030204" pitchFamily="34" charset="0"/>
              <a:ea typeface="Calibri" panose="020F0502020204030204" pitchFamily="34" charset="0"/>
            </a:endParaRPr>
          </a:p>
          <a:p>
            <a:pPr marL="342900" indent="-342900">
              <a:buFont typeface="Symbol" panose="05050102010706020507" pitchFamily="18" charset="2"/>
              <a:buChar char=""/>
            </a:pPr>
            <a:endParaRPr lang="en-GB" sz="19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59406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6" name="Picture 5" descr="A group of people standing around a table with food on it&#10;&#10;Description automatically generated">
            <a:extLst>
              <a:ext uri="{FF2B5EF4-FFF2-40B4-BE49-F238E27FC236}">
                <a16:creationId xmlns:a16="http://schemas.microsoft.com/office/drawing/2014/main" id="{49127CB3-A3B3-6D74-CA0E-C70CE1390FE8}"/>
              </a:ext>
            </a:extLst>
          </p:cNvPr>
          <p:cNvPicPr>
            <a:picLocks noChangeAspect="1"/>
          </p:cNvPicPr>
          <p:nvPr/>
        </p:nvPicPr>
        <p:blipFill rotWithShape="1">
          <a:blip r:embed="rId3">
            <a:extLst>
              <a:ext uri="{28A0092B-C50C-407E-A947-70E740481C1C}">
                <a14:useLocalDpi xmlns:a14="http://schemas.microsoft.com/office/drawing/2010/main" val="0"/>
              </a:ext>
            </a:extLst>
          </a:blip>
          <a:srcRect l="4987" r="8351" b="2"/>
          <a:stretch/>
        </p:blipFill>
        <p:spPr>
          <a:xfrm>
            <a:off x="20" y="10"/>
            <a:ext cx="9947062" cy="6857990"/>
          </a:xfrm>
          <a:prstGeom prst="rect">
            <a:avLst/>
          </a:prstGeom>
        </p:spPr>
      </p:pic>
      <p:sp>
        <p:nvSpPr>
          <p:cNvPr id="17" name="Freeform: Shape 16">
            <a:extLst>
              <a:ext uri="{FF2B5EF4-FFF2-40B4-BE49-F238E27FC236}">
                <a16:creationId xmlns:a16="http://schemas.microsoft.com/office/drawing/2014/main" id="{5871FC61-DD4E-47D4-81FD-8A7E7D12B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19" name="Freeform: Shape 18">
            <a:extLst>
              <a:ext uri="{FF2B5EF4-FFF2-40B4-BE49-F238E27FC236}">
                <a16:creationId xmlns:a16="http://schemas.microsoft.com/office/drawing/2014/main" id="{F9EC3F91-A75C-4F74-867E-E4C28C135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226" y="0"/>
            <a:ext cx="5043774" cy="6858000"/>
          </a:xfrm>
          <a:custGeom>
            <a:avLst/>
            <a:gdLst>
              <a:gd name="connsiteX0" fmla="*/ 1648981 w 5043774"/>
              <a:gd name="connsiteY0" fmla="*/ 0 h 6858000"/>
              <a:gd name="connsiteX1" fmla="*/ 2759699 w 5043774"/>
              <a:gd name="connsiteY1" fmla="*/ 0 h 6858000"/>
              <a:gd name="connsiteX2" fmla="*/ 3379301 w 5043774"/>
              <a:gd name="connsiteY2" fmla="*/ 0 h 6858000"/>
              <a:gd name="connsiteX3" fmla="*/ 3552342 w 5043774"/>
              <a:gd name="connsiteY3" fmla="*/ 0 h 6858000"/>
              <a:gd name="connsiteX4" fmla="*/ 4617166 w 5043774"/>
              <a:gd name="connsiteY4" fmla="*/ 0 h 6858000"/>
              <a:gd name="connsiteX5" fmla="*/ 4786130 w 5043774"/>
              <a:gd name="connsiteY5" fmla="*/ 0 h 6858000"/>
              <a:gd name="connsiteX6" fmla="*/ 4980168 w 5043774"/>
              <a:gd name="connsiteY6" fmla="*/ 0 h 6858000"/>
              <a:gd name="connsiteX7" fmla="*/ 5043774 w 5043774"/>
              <a:gd name="connsiteY7" fmla="*/ 0 h 6858000"/>
              <a:gd name="connsiteX8" fmla="*/ 5043774 w 5043774"/>
              <a:gd name="connsiteY8" fmla="*/ 6858000 h 6858000"/>
              <a:gd name="connsiteX9" fmla="*/ 4980168 w 5043774"/>
              <a:gd name="connsiteY9" fmla="*/ 6858000 h 6858000"/>
              <a:gd name="connsiteX10" fmla="*/ 4786130 w 5043774"/>
              <a:gd name="connsiteY10" fmla="*/ 6858000 h 6858000"/>
              <a:gd name="connsiteX11" fmla="*/ 4617166 w 5043774"/>
              <a:gd name="connsiteY11" fmla="*/ 6858000 h 6858000"/>
              <a:gd name="connsiteX12" fmla="*/ 3552342 w 5043774"/>
              <a:gd name="connsiteY12" fmla="*/ 6858000 h 6858000"/>
              <a:gd name="connsiteX13" fmla="*/ 3379301 w 5043774"/>
              <a:gd name="connsiteY13" fmla="*/ 6858000 h 6858000"/>
              <a:gd name="connsiteX14" fmla="*/ 2759699 w 5043774"/>
              <a:gd name="connsiteY14" fmla="*/ 6858000 h 6858000"/>
              <a:gd name="connsiteX15" fmla="*/ 2542782 w 5043774"/>
              <a:gd name="connsiteY15" fmla="*/ 6858000 h 6858000"/>
              <a:gd name="connsiteX16" fmla="*/ 2429239 w 5043774"/>
              <a:gd name="connsiteY16" fmla="*/ 6780599 h 6858000"/>
              <a:gd name="connsiteX17" fmla="*/ 1904328 w 5043774"/>
              <a:gd name="connsiteY17" fmla="*/ 6374814 h 6858000"/>
              <a:gd name="connsiteX18" fmla="*/ 0 w 5043774"/>
              <a:gd name="connsiteY18" fmla="*/ 3621656 h 6858000"/>
              <a:gd name="connsiteX19" fmla="*/ 1626503 w 5043774"/>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043774" h="6858000">
                <a:moveTo>
                  <a:pt x="1648981" y="0"/>
                </a:moveTo>
                <a:lnTo>
                  <a:pt x="2759699" y="0"/>
                </a:lnTo>
                <a:lnTo>
                  <a:pt x="3379301" y="0"/>
                </a:lnTo>
                <a:lnTo>
                  <a:pt x="3552342" y="0"/>
                </a:lnTo>
                <a:lnTo>
                  <a:pt x="4617166" y="0"/>
                </a:lnTo>
                <a:lnTo>
                  <a:pt x="4786130" y="0"/>
                </a:lnTo>
                <a:lnTo>
                  <a:pt x="4980168" y="0"/>
                </a:lnTo>
                <a:lnTo>
                  <a:pt x="5043774" y="0"/>
                </a:lnTo>
                <a:lnTo>
                  <a:pt x="5043774" y="6858000"/>
                </a:lnTo>
                <a:lnTo>
                  <a:pt x="4980168" y="6858000"/>
                </a:lnTo>
                <a:lnTo>
                  <a:pt x="4786130" y="6858000"/>
                </a:lnTo>
                <a:lnTo>
                  <a:pt x="4617166" y="6858000"/>
                </a:lnTo>
                <a:lnTo>
                  <a:pt x="3552342" y="6858000"/>
                </a:lnTo>
                <a:lnTo>
                  <a:pt x="3379301" y="6858000"/>
                </a:lnTo>
                <a:lnTo>
                  <a:pt x="2759699" y="6858000"/>
                </a:lnTo>
                <a:lnTo>
                  <a:pt x="2542782" y="6858000"/>
                </a:lnTo>
                <a:lnTo>
                  <a:pt x="2429239" y="6780599"/>
                </a:lnTo>
                <a:cubicBezTo>
                  <a:pt x="2252641" y="6653108"/>
                  <a:pt x="2079285" y="6515397"/>
                  <a:pt x="1904328" y="6374814"/>
                </a:cubicBezTo>
                <a:cubicBezTo>
                  <a:pt x="943579" y="5602839"/>
                  <a:pt x="0" y="4969131"/>
                  <a:pt x="0" y="3621656"/>
                </a:cubicBezTo>
                <a:cubicBezTo>
                  <a:pt x="0" y="2093192"/>
                  <a:pt x="582912" y="754641"/>
                  <a:pt x="1626503" y="14997"/>
                </a:cubicBezTo>
                <a:close/>
              </a:path>
            </a:pathLst>
          </a:cu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Meiryo"/>
            </a:endParaRPr>
          </a:p>
        </p:txBody>
      </p:sp>
      <p:sp>
        <p:nvSpPr>
          <p:cNvPr id="21" name="Freeform: Shape 20">
            <a:extLst>
              <a:ext uri="{FF2B5EF4-FFF2-40B4-BE49-F238E27FC236}">
                <a16:creationId xmlns:a16="http://schemas.microsoft.com/office/drawing/2014/main" id="{829A1E2C-5AC8-40FC-99E9-832069D39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97013"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F57E1268-64A0-40AE-130D-4FD3E112D839}"/>
              </a:ext>
            </a:extLst>
          </p:cNvPr>
          <p:cNvSpPr>
            <a:spLocks noGrp="1"/>
          </p:cNvSpPr>
          <p:nvPr>
            <p:ph type="title"/>
          </p:nvPr>
        </p:nvSpPr>
        <p:spPr>
          <a:xfrm>
            <a:off x="8677661" y="0"/>
            <a:ext cx="3514034" cy="1588422"/>
          </a:xfrm>
        </p:spPr>
        <p:style>
          <a:lnRef idx="2">
            <a:schemeClr val="accent2"/>
          </a:lnRef>
          <a:fillRef idx="1">
            <a:schemeClr val="lt1"/>
          </a:fillRef>
          <a:effectRef idx="0">
            <a:schemeClr val="accent2"/>
          </a:effectRef>
          <a:fontRef idx="minor">
            <a:schemeClr val="dk1"/>
          </a:fontRef>
        </p:style>
        <p:txBody>
          <a:bodyPr anchor="b">
            <a:normAutofit/>
          </a:bodyPr>
          <a:lstStyle/>
          <a:p>
            <a:r>
              <a:rPr lang="en-GB" sz="3600" dirty="0">
                <a:latin typeface="Segoe UI" panose="020B0502040204020203" pitchFamily="34" charset="0"/>
                <a:cs typeface="Segoe UI" panose="020B0502040204020203" pitchFamily="34" charset="0"/>
              </a:rPr>
              <a:t>Community Cooking Courses </a:t>
            </a:r>
          </a:p>
        </p:txBody>
      </p:sp>
      <p:sp>
        <p:nvSpPr>
          <p:cNvPr id="3" name="Content Placeholder 2">
            <a:extLst>
              <a:ext uri="{FF2B5EF4-FFF2-40B4-BE49-F238E27FC236}">
                <a16:creationId xmlns:a16="http://schemas.microsoft.com/office/drawing/2014/main" id="{A148EC48-EF38-D980-A5AB-A20BFB7E5931}"/>
              </a:ext>
            </a:extLst>
          </p:cNvPr>
          <p:cNvSpPr>
            <a:spLocks noGrp="1"/>
          </p:cNvSpPr>
          <p:nvPr>
            <p:ph idx="1"/>
          </p:nvPr>
        </p:nvSpPr>
        <p:spPr>
          <a:xfrm>
            <a:off x="7639396" y="1761066"/>
            <a:ext cx="4672011" cy="5096923"/>
          </a:xfrm>
        </p:spPr>
        <p:txBody>
          <a:bodyPr>
            <a:normAutofit/>
          </a:bodyPr>
          <a:lstStyle/>
          <a:p>
            <a:pPr>
              <a:lnSpc>
                <a:spcPct val="120000"/>
              </a:lnSpc>
              <a:spcBef>
                <a:spcPts val="0"/>
              </a:spcBef>
            </a:pPr>
            <a:r>
              <a:rPr lang="en-GB" sz="1400" dirty="0">
                <a:effectLst/>
                <a:latin typeface="Segoe UI" panose="020B0502040204020203" pitchFamily="34" charset="0"/>
                <a:ea typeface="Times New Roman" panose="02020603050405020304" pitchFamily="18" charset="0"/>
                <a:cs typeface="Segoe UI" panose="020B0502040204020203" pitchFamily="34" charset="0"/>
              </a:rPr>
              <a:t>One model comprised a six-week cook and eat session called 'healthy, wealthy, and wise' where participants do five weeks of different recipes, mostly all done with </a:t>
            </a:r>
            <a:r>
              <a:rPr lang="en-GB" sz="1400" dirty="0">
                <a:latin typeface="Segoe UI" panose="020B0502040204020203" pitchFamily="34" charset="0"/>
                <a:ea typeface="Times New Roman" panose="02020603050405020304" pitchFamily="18" charset="0"/>
                <a:cs typeface="Segoe UI" panose="020B0502040204020203" pitchFamily="34" charset="0"/>
              </a:rPr>
              <a:t>basic equipment</a:t>
            </a:r>
          </a:p>
          <a:p>
            <a:pPr>
              <a:lnSpc>
                <a:spcPct val="120000"/>
              </a:lnSpc>
              <a:spcBef>
                <a:spcPts val="0"/>
              </a:spcBef>
            </a:pPr>
            <a:r>
              <a:rPr lang="en-GB" sz="1400" dirty="0">
                <a:latin typeface="Segoe UI" panose="020B0502040204020203" pitchFamily="34" charset="0"/>
                <a:ea typeface="Times New Roman" panose="02020603050405020304" pitchFamily="18" charset="0"/>
                <a:cs typeface="Segoe UI" panose="020B0502040204020203" pitchFamily="34" charset="0"/>
              </a:rPr>
              <a:t>Participants play icebreaker games and are given a choice of recipes – providing choice and a sense of empowerment </a:t>
            </a:r>
            <a:endParaRPr lang="en-GB" sz="1400" dirty="0">
              <a:effectLst/>
              <a:latin typeface="Segoe UI" panose="020B0502040204020203" pitchFamily="34" charset="0"/>
              <a:ea typeface="Times New Roman" panose="02020603050405020304" pitchFamily="18" charset="0"/>
              <a:cs typeface="Segoe UI" panose="020B0502040204020203" pitchFamily="34" charset="0"/>
            </a:endParaRPr>
          </a:p>
          <a:p>
            <a:pPr>
              <a:lnSpc>
                <a:spcPct val="120000"/>
              </a:lnSpc>
              <a:spcBef>
                <a:spcPts val="0"/>
              </a:spcBef>
            </a:pPr>
            <a:r>
              <a:rPr lang="en-GB" sz="1400" dirty="0">
                <a:effectLst/>
                <a:latin typeface="Segoe UI" panose="020B0502040204020203" pitchFamily="34" charset="0"/>
                <a:ea typeface="Times New Roman" panose="02020603050405020304" pitchFamily="18" charset="0"/>
                <a:cs typeface="Segoe UI" panose="020B0502040204020203" pitchFamily="34" charset="0"/>
              </a:rPr>
              <a:t>Participants sit together and eat, kids too. </a:t>
            </a:r>
          </a:p>
          <a:p>
            <a:pPr>
              <a:lnSpc>
                <a:spcPct val="120000"/>
              </a:lnSpc>
              <a:spcBef>
                <a:spcPts val="0"/>
              </a:spcBef>
            </a:pPr>
            <a:r>
              <a:rPr lang="en-GB" sz="1400" dirty="0">
                <a:effectLst/>
                <a:latin typeface="Segoe UI" panose="020B0502040204020203" pitchFamily="34" charset="0"/>
                <a:ea typeface="Times New Roman" panose="02020603050405020304" pitchFamily="18" charset="0"/>
                <a:cs typeface="Segoe UI" panose="020B0502040204020203" pitchFamily="34" charset="0"/>
              </a:rPr>
              <a:t>The aim is to find a fun way for people to learn to cook healthy options within a tight budget. </a:t>
            </a:r>
          </a:p>
          <a:p>
            <a:pPr>
              <a:lnSpc>
                <a:spcPct val="120000"/>
              </a:lnSpc>
              <a:spcBef>
                <a:spcPts val="0"/>
              </a:spcBef>
            </a:pPr>
            <a:r>
              <a:rPr lang="en-GB" sz="1400" dirty="0">
                <a:effectLst/>
                <a:latin typeface="Segoe UI" panose="020B0502040204020203" pitchFamily="34" charset="0"/>
                <a:ea typeface="Times New Roman" panose="02020603050405020304" pitchFamily="18" charset="0"/>
                <a:cs typeface="Segoe UI" panose="020B0502040204020203" pitchFamily="34" charset="0"/>
              </a:rPr>
              <a:t>By enabling new ways of cooking, these sessions reduced stress associated with trying to find low-cost food that families would eat that are also at the same time healthier options. </a:t>
            </a:r>
            <a:endParaRPr lang="en-GB"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0323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7E1268-64A0-40AE-130D-4FD3E112D839}"/>
              </a:ext>
            </a:extLst>
          </p:cNvPr>
          <p:cNvSpPr>
            <a:spLocks noGrp="1"/>
          </p:cNvSpPr>
          <p:nvPr>
            <p:ph type="title"/>
          </p:nvPr>
        </p:nvSpPr>
        <p:spPr>
          <a:xfrm>
            <a:off x="838200" y="365126"/>
            <a:ext cx="5788377" cy="102340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b="1" dirty="0">
                <a:latin typeface="Segoe UI" panose="020B0502040204020203" pitchFamily="34" charset="0"/>
                <a:cs typeface="Segoe UI" panose="020B0502040204020203" pitchFamily="34" charset="0"/>
              </a:rPr>
              <a:t>‘</a:t>
            </a:r>
            <a:r>
              <a:rPr lang="en-GB" b="1" dirty="0" err="1">
                <a:latin typeface="Segoe UI" panose="020B0502040204020203" pitchFamily="34" charset="0"/>
                <a:cs typeface="Segoe UI" panose="020B0502040204020203" pitchFamily="34" charset="0"/>
              </a:rPr>
              <a:t>Crafternoons</a:t>
            </a:r>
            <a:r>
              <a:rPr lang="en-GB" b="1" dirty="0">
                <a:latin typeface="Segoe UI" panose="020B0502040204020203" pitchFamily="34" charset="0"/>
                <a:cs typeface="Segoe UI" panose="020B0502040204020203" pitchFamily="34" charset="0"/>
              </a:rPr>
              <a:t> </a:t>
            </a:r>
            <a:br>
              <a:rPr lang="en-GB" dirty="0">
                <a:latin typeface="Segoe UI" panose="020B0502040204020203" pitchFamily="34" charset="0"/>
                <a:cs typeface="Segoe UI" panose="020B0502040204020203" pitchFamily="34" charset="0"/>
              </a:rPr>
            </a:br>
            <a:r>
              <a:rPr lang="en-GB" dirty="0">
                <a:latin typeface="Segoe UI" panose="020B0502040204020203" pitchFamily="34" charset="0"/>
                <a:cs typeface="Segoe UI" panose="020B0502040204020203" pitchFamily="34" charset="0"/>
              </a:rPr>
              <a:t>Social learning with food</a:t>
            </a:r>
          </a:p>
        </p:txBody>
      </p:sp>
      <p:sp>
        <p:nvSpPr>
          <p:cNvPr id="3" name="Content Placeholder 2">
            <a:extLst>
              <a:ext uri="{FF2B5EF4-FFF2-40B4-BE49-F238E27FC236}">
                <a16:creationId xmlns:a16="http://schemas.microsoft.com/office/drawing/2014/main" id="{A148EC48-EF38-D980-A5AB-A20BFB7E5931}"/>
              </a:ext>
            </a:extLst>
          </p:cNvPr>
          <p:cNvSpPr>
            <a:spLocks noGrp="1"/>
          </p:cNvSpPr>
          <p:nvPr>
            <p:ph idx="1"/>
          </p:nvPr>
        </p:nvSpPr>
        <p:spPr>
          <a:xfrm>
            <a:off x="838200" y="1625600"/>
            <a:ext cx="4619621" cy="4551363"/>
          </a:xfrm>
        </p:spPr>
        <p:txBody>
          <a:bodyPr>
            <a:normAutofit/>
          </a:bodyPr>
          <a:lstStyle/>
          <a:p>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As a result of putting on a craft learning activity, which included a cup of tea and a snack, it was reported that the number of medical visits by older people in the village went down. </a:t>
            </a:r>
          </a:p>
          <a:p>
            <a:r>
              <a:rPr lang="en-GB" sz="2000" dirty="0">
                <a:effectLst/>
                <a:latin typeface="Segoe UI" panose="020B0502040204020203" pitchFamily="34" charset="0"/>
                <a:ea typeface="Times New Roman" panose="02020603050405020304" pitchFamily="18" charset="0"/>
                <a:cs typeface="Times New Roman" panose="02020603050405020304" pitchFamily="18" charset="0"/>
              </a:rPr>
              <a:t>Crafternoon sessions facilitate social connections and a sense of purpose for older residents in the community, which has the outcome of enabling them to live longer and better lives but also makes them available as a motivated resource for community self-organisation. </a:t>
            </a:r>
            <a:endParaRPr lang="en-GB" sz="2000" b="1" dirty="0">
              <a:effectLst/>
              <a:latin typeface="Segoe UI" panose="020B0502040204020203" pitchFamily="34" charset="0"/>
              <a:ea typeface="Times New Roman" panose="02020603050405020304" pitchFamily="18" charset="0"/>
              <a:cs typeface="Times New Roman" panose="02020603050405020304" pitchFamily="18" charset="0"/>
            </a:endParaRPr>
          </a:p>
          <a:p>
            <a:endParaRPr lang="en-GB" sz="2000" dirty="0"/>
          </a:p>
        </p:txBody>
      </p:sp>
      <p:pic>
        <p:nvPicPr>
          <p:cNvPr id="5" name="Picture 4" descr="A person and person sitting at a table&#10;&#10;Description automatically generated with medium confidence">
            <a:extLst>
              <a:ext uri="{FF2B5EF4-FFF2-40B4-BE49-F238E27FC236}">
                <a16:creationId xmlns:a16="http://schemas.microsoft.com/office/drawing/2014/main" id="{8B5B3D97-DB96-B4EC-815A-8D8DCAD866BF}"/>
              </a:ext>
            </a:extLst>
          </p:cNvPr>
          <p:cNvPicPr>
            <a:picLocks noChangeAspect="1"/>
          </p:cNvPicPr>
          <p:nvPr/>
        </p:nvPicPr>
        <p:blipFill rotWithShape="1">
          <a:blip r:embed="rId3">
            <a:extLst>
              <a:ext uri="{28A0092B-C50C-407E-A947-70E740481C1C}">
                <a14:useLocalDpi xmlns:a14="http://schemas.microsoft.com/office/drawing/2010/main" val="0"/>
              </a:ext>
            </a:extLst>
          </a:blip>
          <a:srcRect l="26929" r="786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53888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686834" y="1153572"/>
            <a:ext cx="3200400" cy="4461163"/>
          </a:xfrm>
        </p:spPr>
        <p:txBody>
          <a:bodyPr>
            <a:normAutofit/>
          </a:bodyPr>
          <a:lstStyle/>
          <a:p>
            <a:r>
              <a:rPr lang="en-GB"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Making the case for food and education models</a:t>
            </a:r>
            <a:endParaRPr lang="en-GB" dirty="0">
              <a:solidFill>
                <a:srgbClr val="FFFFFF"/>
              </a:solidFill>
            </a:endParaRPr>
          </a:p>
        </p:txBody>
      </p:sp>
      <p:sp>
        <p:nvSpPr>
          <p:cNvPr id="35" name="Arc 3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4362994" y="319088"/>
            <a:ext cx="6753497" cy="6538912"/>
          </a:xfrm>
        </p:spPr>
        <p:txBody>
          <a:bodyPr anchor="ctr">
            <a:noAutofit/>
          </a:bodyPr>
          <a:lstStyle/>
          <a:p>
            <a:pPr marL="0" indent="0">
              <a:spcAft>
                <a:spcPts val="1000"/>
              </a:spcAft>
              <a:buNone/>
            </a:pP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The case for community kitchens</a:t>
            </a:r>
          </a:p>
          <a:p>
            <a:pPr marL="0" indent="0">
              <a:spcAft>
                <a:spcPts val="1000"/>
              </a:spcAft>
              <a:buNone/>
            </a:pPr>
            <a:r>
              <a:rPr lang="en-GB" sz="1800" dirty="0">
                <a:effectLst/>
                <a:latin typeface="Segoe UI" panose="020B0502040204020203" pitchFamily="34" charset="0"/>
                <a:ea typeface="Times New Roman" panose="02020603050405020304" pitchFamily="18" charset="0"/>
              </a:rPr>
              <a:t>The investment case for the </a:t>
            </a:r>
            <a:r>
              <a:rPr lang="en-GB" sz="1800" dirty="0">
                <a:effectLst/>
                <a:latin typeface="Segoe UI" panose="020B0502040204020203" pitchFamily="34" charset="0"/>
                <a:ea typeface="Times New Roman" panose="02020603050405020304" pitchFamily="18" charset="0"/>
                <a:hlinkClick r:id="rId3"/>
              </a:rPr>
              <a:t>Fife Community Kitchen </a:t>
            </a:r>
            <a:r>
              <a:rPr lang="en-GB" sz="1800" dirty="0">
                <a:effectLst/>
                <a:latin typeface="Segoe UI" panose="020B0502040204020203" pitchFamily="34" charset="0"/>
                <a:ea typeface="Times New Roman" panose="02020603050405020304" pitchFamily="18" charset="0"/>
              </a:rPr>
              <a:t>was oriented around </a:t>
            </a:r>
            <a:r>
              <a:rPr lang="en-GB" sz="1800" b="1" dirty="0">
                <a:effectLst/>
                <a:latin typeface="Segoe UI" panose="020B0502040204020203" pitchFamily="34" charset="0"/>
                <a:ea typeface="Times New Roman" panose="02020603050405020304" pitchFamily="18" charset="0"/>
              </a:rPr>
              <a:t>public health challenges</a:t>
            </a:r>
            <a:r>
              <a:rPr lang="en-GB" sz="1800" dirty="0">
                <a:effectLst/>
                <a:latin typeface="Segoe UI" panose="020B0502040204020203" pitchFamily="34" charset="0"/>
                <a:ea typeface="Times New Roman" panose="02020603050405020304" pitchFamily="18" charset="0"/>
              </a:rPr>
              <a:t>, specifically data relating to obesity, being overweight, links to type 2 diabetes, hypertension, heart disease, some cancers and premature death.</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Aft>
                <a:spcPts val="1000"/>
              </a:spcAft>
              <a:buNone/>
            </a:pPr>
            <a:r>
              <a:rPr lang="en-GB" sz="1800" dirty="0">
                <a:effectLst/>
                <a:latin typeface="Segoe UI" panose="020B0502040204020203" pitchFamily="34" charset="0"/>
                <a:ea typeface="Times New Roman" panose="02020603050405020304" pitchFamily="18" charset="0"/>
              </a:rPr>
              <a:t>Good alignment with national and local policies, strategies, priorities and ambitions – across public health, but also at a local level linked to its 2011-2020 Community Plan. </a:t>
            </a:r>
          </a:p>
          <a:p>
            <a:pPr marL="0" indent="0">
              <a:spcAft>
                <a:spcPts val="1000"/>
              </a:spcAft>
              <a:buNone/>
            </a:pP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The case for food education / cooking classes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Aft>
                <a:spcPts val="1000"/>
              </a:spcAft>
              <a:buNone/>
            </a:pPr>
            <a:r>
              <a:rPr lang="en-GB" sz="1800" dirty="0">
                <a:latin typeface="Segoe UI" panose="020B0502040204020203" pitchFamily="34" charset="0"/>
              </a:rPr>
              <a:t>Evaluations suggest that attending cook (and eat) classes represents a moment in time when participants are motivated to improve their lifestyles. </a:t>
            </a:r>
          </a:p>
          <a:p>
            <a:pPr marL="0" indent="0">
              <a:spcAft>
                <a:spcPts val="1000"/>
              </a:spcAft>
              <a:buNone/>
            </a:pPr>
            <a:r>
              <a:rPr lang="en-GB" sz="1800" dirty="0">
                <a:latin typeface="Segoe UI" panose="020B0502040204020203" pitchFamily="34" charset="0"/>
              </a:rPr>
              <a:t>This situation presents an opportunity to develop an integrated set of interventions alongside cook and eat sessions to support participants sustain these improvements such as exercise. </a:t>
            </a:r>
          </a:p>
          <a:p>
            <a:pPr marL="0" indent="0">
              <a:spcAft>
                <a:spcPts val="1000"/>
              </a:spcAft>
              <a:buNone/>
            </a:pPr>
            <a:r>
              <a:rPr lang="en-GB" sz="1800" dirty="0">
                <a:latin typeface="Segoe UI" panose="020B0502040204020203" pitchFamily="34" charset="0"/>
              </a:rPr>
              <a:t>A range of health, wellbeing and wider social benefits are in evidence and they can be targeted and or inter-generational in their approach depending on the desired outcomes.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750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19085-44A0-CF37-8913-CC35E04C5F03}"/>
              </a:ext>
            </a:extLst>
          </p:cNvPr>
          <p:cNvSpPr>
            <a:spLocks noGrp="1"/>
          </p:cNvSpPr>
          <p:nvPr>
            <p:ph type="title"/>
          </p:nvPr>
        </p:nvSpPr>
        <p:spPr>
          <a:xfrm>
            <a:off x="1136428" y="627565"/>
            <a:ext cx="6167483" cy="794836"/>
          </a:xfr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rmAutofit/>
          </a:bodyPr>
          <a:lstStyle/>
          <a:p>
            <a:r>
              <a:rPr lang="en-US" dirty="0">
                <a:latin typeface="Segoe UI" panose="020B0502040204020203" pitchFamily="34" charset="0"/>
                <a:cs typeface="Segoe UI" panose="020B0502040204020203" pitchFamily="34" charset="0"/>
              </a:rPr>
              <a:t>Sustainability ideas?</a:t>
            </a:r>
          </a:p>
        </p:txBody>
      </p:sp>
      <p:sp>
        <p:nvSpPr>
          <p:cNvPr id="10" name="TextBox 9">
            <a:extLst>
              <a:ext uri="{FF2B5EF4-FFF2-40B4-BE49-F238E27FC236}">
                <a16:creationId xmlns:a16="http://schemas.microsoft.com/office/drawing/2014/main" id="{33F2A714-6208-94F9-0F4B-339ED467B7E1}"/>
              </a:ext>
            </a:extLst>
          </p:cNvPr>
          <p:cNvSpPr txBox="1"/>
          <p:nvPr/>
        </p:nvSpPr>
        <p:spPr>
          <a:xfrm>
            <a:off x="1136429" y="1817511"/>
            <a:ext cx="6467867" cy="4412924"/>
          </a:xfrm>
          <a:prstGeom prst="rect">
            <a:avLst/>
          </a:prstGeom>
        </p:spPr>
        <p:txBody>
          <a:bodyPr vert="horz" lIns="91440" tIns="45720" rIns="91440" bIns="45720" rtlCol="0" anchor="ctr">
            <a:normAutofit/>
          </a:bodyPr>
          <a:lstStyle/>
          <a:p>
            <a:pPr marL="342900" indent="-342900">
              <a:lnSpc>
                <a:spcPct val="90000"/>
              </a:lnSpc>
              <a:spcAft>
                <a:spcPts val="600"/>
              </a:spcAft>
              <a:buFont typeface="Arial" panose="020B0604020202020204" pitchFamily="34" charset="0"/>
              <a:buChar char="•"/>
            </a:pPr>
            <a:r>
              <a:rPr lang="en-US" sz="1900" dirty="0">
                <a:effectLst/>
                <a:latin typeface="Segoe UI" panose="020B0502040204020203" pitchFamily="34" charset="0"/>
                <a:cs typeface="Segoe UI" panose="020B0502040204020203" pitchFamily="34" charset="0"/>
              </a:rPr>
              <a:t>Durham Community Kitchen runs a community cafe and plans to deliver training for hospitality businesses</a:t>
            </a:r>
          </a:p>
          <a:p>
            <a:pPr marL="342900" indent="-342900">
              <a:lnSpc>
                <a:spcPct val="90000"/>
              </a:lnSpc>
              <a:spcAft>
                <a:spcPts val="600"/>
              </a:spcAft>
              <a:buFont typeface="Arial" panose="020B0604020202020204" pitchFamily="34" charset="0"/>
              <a:buChar char="•"/>
            </a:pPr>
            <a:r>
              <a:rPr lang="en-US" sz="1900" dirty="0">
                <a:effectLst/>
                <a:latin typeface="Segoe UI" panose="020B0502040204020203" pitchFamily="34" charset="0"/>
                <a:cs typeface="Segoe UI" panose="020B0502040204020203" pitchFamily="34" charset="0"/>
              </a:rPr>
              <a:t>Community Training Kitchen in Inverurie charges a fee to organisations using the Kitchen but ensure that the classes are free for the service users</a:t>
            </a:r>
          </a:p>
          <a:p>
            <a:pPr marL="342900" indent="-342900">
              <a:lnSpc>
                <a:spcPct val="90000"/>
              </a:lnSpc>
              <a:spcAft>
                <a:spcPts val="600"/>
              </a:spcAft>
              <a:buFont typeface="Arial" panose="020B0604020202020204" pitchFamily="34" charset="0"/>
              <a:buChar char="•"/>
            </a:pPr>
            <a:r>
              <a:rPr lang="en-GB" sz="1900" dirty="0">
                <a:latin typeface="Segoe UI" panose="020B0502040204020203" pitchFamily="34" charset="0"/>
                <a:cs typeface="Segoe UI" panose="020B0502040204020203" pitchFamily="34" charset="0"/>
                <a:hlinkClick r:id="rId2"/>
              </a:rPr>
              <a:t>London Community Kitchen</a:t>
            </a:r>
            <a:r>
              <a:rPr lang="en-GB" sz="1900" dirty="0">
                <a:latin typeface="Segoe UI" panose="020B0502040204020203" pitchFamily="34" charset="0"/>
                <a:cs typeface="Segoe UI" panose="020B0502040204020203" pitchFamily="34" charset="0"/>
              </a:rPr>
              <a:t> has a mixed revenue model, offers learning, qualifications, training into employment and has obtained an independent community café</a:t>
            </a:r>
            <a:endParaRPr lang="en-US" sz="1900" dirty="0">
              <a:latin typeface="Segoe UI" panose="020B0502040204020203" pitchFamily="34" charset="0"/>
              <a:cs typeface="Segoe UI" panose="020B0502040204020203" pitchFamily="34" charset="0"/>
            </a:endParaRPr>
          </a:p>
          <a:p>
            <a:pPr marL="342900" indent="-342900">
              <a:lnSpc>
                <a:spcPct val="90000"/>
              </a:lnSpc>
              <a:spcAft>
                <a:spcPts val="600"/>
              </a:spcAft>
              <a:buFont typeface="Arial" panose="020B0604020202020204" pitchFamily="34" charset="0"/>
              <a:buChar char="•"/>
            </a:pPr>
            <a:r>
              <a:rPr lang="en-US" sz="1900" dirty="0">
                <a:effectLst/>
                <a:latin typeface="Segoe UI" panose="020B0502040204020203" pitchFamily="34" charset="0"/>
                <a:cs typeface="Segoe UI" panose="020B0502040204020203" pitchFamily="34" charset="0"/>
              </a:rPr>
              <a:t>Some initiatives such as Knowle West Health Association Community Kitchen and Community Kitchens Northwest (USA) run classes for members of the public, for which there is a nominal charge, on various topics including: one pot meals;  food on a budget; and diabetes and weight control</a:t>
            </a:r>
          </a:p>
          <a:p>
            <a:pPr indent="-228600">
              <a:lnSpc>
                <a:spcPct val="90000"/>
              </a:lnSpc>
              <a:spcAft>
                <a:spcPts val="600"/>
              </a:spcAft>
              <a:buFont typeface="Arial" panose="020B0604020202020204" pitchFamily="34" charset="0"/>
              <a:buChar char="•"/>
            </a:pPr>
            <a:endParaRPr lang="en-US" sz="2200" dirty="0"/>
          </a:p>
        </p:txBody>
      </p:sp>
      <p:sp>
        <p:nvSpPr>
          <p:cNvPr id="27" name="Rectangle 2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9D9C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9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Diagram&#10;&#10;Description automatically generated">
            <a:extLst>
              <a:ext uri="{FF2B5EF4-FFF2-40B4-BE49-F238E27FC236}">
                <a16:creationId xmlns:a16="http://schemas.microsoft.com/office/drawing/2014/main" id="{6C92E853-6B47-9D75-CF3F-2F7408265F72}"/>
              </a:ext>
            </a:extLst>
          </p:cNvPr>
          <p:cNvPicPr>
            <a:picLocks noGrp="1" noChangeAspect="1"/>
          </p:cNvPicPr>
          <p:nvPr>
            <p:ph idx="1"/>
          </p:nvPr>
        </p:nvPicPr>
        <p:blipFill rotWithShape="1">
          <a:blip r:embed="rId3" cstate="print">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1829" r="2" b="11645"/>
          <a:stretch/>
        </p:blipFill>
        <p:spPr>
          <a:xfrm>
            <a:off x="9030743" y="2474254"/>
            <a:ext cx="1912560" cy="1909489"/>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186944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TotalTime>
  <Words>1923</Words>
  <Application>Microsoft Office PowerPoint</Application>
  <PresentationFormat>Widescreen</PresentationFormat>
  <Paragraphs>138</Paragraphs>
  <Slides>10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Meiryo</vt:lpstr>
      <vt:lpstr>Arial</vt:lpstr>
      <vt:lpstr>Calibri</vt:lpstr>
      <vt:lpstr>Calibri Light</vt:lpstr>
      <vt:lpstr>Courier New</vt:lpstr>
      <vt:lpstr>Segoe UI</vt:lpstr>
      <vt:lpstr>Symbol</vt:lpstr>
      <vt:lpstr>Office Theme</vt:lpstr>
      <vt:lpstr>  Food and Education Models </vt:lpstr>
      <vt:lpstr>Definition</vt:lpstr>
      <vt:lpstr>Outcomes seen in the evidence base for these models</vt:lpstr>
      <vt:lpstr>Fife Community Kitchen</vt:lpstr>
      <vt:lpstr>Hackney Cooking Classes – Food for Life</vt:lpstr>
      <vt:lpstr>Community Cooking Courses </vt:lpstr>
      <vt:lpstr>‘Crafternoons  Social learning with food</vt:lpstr>
      <vt:lpstr>Making the case for food and education models</vt:lpstr>
      <vt:lpstr>Sustainability ideas?</vt:lpstr>
      <vt:lpstr>Questions Arising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Rhodes</dc:creator>
  <cp:lastModifiedBy>Alan Graver</cp:lastModifiedBy>
  <cp:revision>47</cp:revision>
  <dcterms:created xsi:type="dcterms:W3CDTF">2022-10-06T10:00:05Z</dcterms:created>
  <dcterms:modified xsi:type="dcterms:W3CDTF">2022-11-18T10:34:04Z</dcterms:modified>
</cp:coreProperties>
</file>