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11"/>
  </p:notesMasterIdLst>
  <p:sldIdLst>
    <p:sldId id="256" r:id="rId2"/>
    <p:sldId id="262" r:id="rId3"/>
    <p:sldId id="277" r:id="rId4"/>
    <p:sldId id="278" r:id="rId5"/>
    <p:sldId id="267" r:id="rId6"/>
    <p:sldId id="273" r:id="rId7"/>
    <p:sldId id="272" r:id="rId8"/>
    <p:sldId id="279" r:id="rId9"/>
    <p:sldId id="276"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4581" autoAdjust="0"/>
  </p:normalViewPr>
  <p:slideViewPr>
    <p:cSldViewPr snapToGrid="0">
      <p:cViewPr varScale="1">
        <p:scale>
          <a:sx n="85" d="100"/>
          <a:sy n="85" d="100"/>
        </p:scale>
        <p:origin x="159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52DE47E-8657-4A94-9D7B-690123F6E908}" type="doc">
      <dgm:prSet loTypeId="urn:microsoft.com/office/officeart/2011/layout/HexagonRadial" loCatId="cycle" qsTypeId="urn:microsoft.com/office/officeart/2005/8/quickstyle/simple4" qsCatId="simple" csTypeId="urn:microsoft.com/office/officeart/2005/8/colors/colorful5" csCatId="colorful" phldr="1"/>
      <dgm:spPr/>
      <dgm:t>
        <a:bodyPr/>
        <a:lstStyle/>
        <a:p>
          <a:endParaRPr lang="en-GB"/>
        </a:p>
      </dgm:t>
    </dgm:pt>
    <dgm:pt modelId="{90E8A71D-C652-4B6E-A5FC-A129E00A74EE}">
      <dgm:prSet phldrT="[Text]"/>
      <dgm:spPr/>
      <dgm:t>
        <a:bodyPr/>
        <a:lstStyle/>
        <a:p>
          <a:r>
            <a:rPr lang="en-GB" b="1">
              <a:latin typeface="Segoe UI" panose="020B0502040204020203" pitchFamily="34" charset="0"/>
              <a:cs typeface="Segoe UI" panose="020B0502040204020203" pitchFamily="34" charset="0"/>
            </a:rPr>
            <a:t>Typologies of Wrap Around Support </a:t>
          </a:r>
        </a:p>
      </dgm:t>
    </dgm:pt>
    <dgm:pt modelId="{73CF7EA1-2B87-42B4-8511-D142C50C17D6}" type="parTrans" cxnId="{DC1D60C0-0CD4-439A-8559-83DF84571BFE}">
      <dgm:prSet/>
      <dgm:spPr/>
      <dgm:t>
        <a:bodyPr/>
        <a:lstStyle/>
        <a:p>
          <a:endParaRPr lang="en-GB">
            <a:latin typeface="Segoe UI" panose="020B0502040204020203" pitchFamily="34" charset="0"/>
            <a:cs typeface="Segoe UI" panose="020B0502040204020203" pitchFamily="34" charset="0"/>
          </a:endParaRPr>
        </a:p>
      </dgm:t>
    </dgm:pt>
    <dgm:pt modelId="{6E1887DA-8827-443D-B4B6-3AC0B407E85A}" type="sibTrans" cxnId="{DC1D60C0-0CD4-439A-8559-83DF84571BFE}">
      <dgm:prSet/>
      <dgm:spPr/>
      <dgm:t>
        <a:bodyPr/>
        <a:lstStyle/>
        <a:p>
          <a:endParaRPr lang="en-GB">
            <a:latin typeface="Segoe UI" panose="020B0502040204020203" pitchFamily="34" charset="0"/>
            <a:cs typeface="Segoe UI" panose="020B0502040204020203" pitchFamily="34" charset="0"/>
          </a:endParaRPr>
        </a:p>
      </dgm:t>
    </dgm:pt>
    <dgm:pt modelId="{51F590C7-5387-4B63-8DCF-F9E064ED9CEA}">
      <dgm:prSet phldrT="[Text]"/>
      <dgm:spPr/>
      <dgm:t>
        <a:bodyPr/>
        <a:lstStyle/>
        <a:p>
          <a:r>
            <a:rPr lang="en-GB">
              <a:latin typeface="Segoe UI" panose="020B0502040204020203" pitchFamily="34" charset="0"/>
              <a:cs typeface="Segoe UI" panose="020B0502040204020203" pitchFamily="34" charset="0"/>
            </a:rPr>
            <a:t>Practical services </a:t>
          </a:r>
        </a:p>
      </dgm:t>
    </dgm:pt>
    <dgm:pt modelId="{FCAA2F77-F38E-4085-8E50-0B30D73FD851}" type="parTrans" cxnId="{E918FE4C-DB91-4280-871A-50B369F23546}">
      <dgm:prSet/>
      <dgm:spPr/>
      <dgm:t>
        <a:bodyPr/>
        <a:lstStyle/>
        <a:p>
          <a:endParaRPr lang="en-GB">
            <a:latin typeface="Segoe UI" panose="020B0502040204020203" pitchFamily="34" charset="0"/>
            <a:cs typeface="Segoe UI" panose="020B0502040204020203" pitchFamily="34" charset="0"/>
          </a:endParaRPr>
        </a:p>
      </dgm:t>
    </dgm:pt>
    <dgm:pt modelId="{F44B2AE8-97BA-4A3C-A209-E0C0E197650F}" type="sibTrans" cxnId="{E918FE4C-DB91-4280-871A-50B369F23546}">
      <dgm:prSet/>
      <dgm:spPr/>
      <dgm:t>
        <a:bodyPr/>
        <a:lstStyle/>
        <a:p>
          <a:endParaRPr lang="en-GB">
            <a:latin typeface="Segoe UI" panose="020B0502040204020203" pitchFamily="34" charset="0"/>
            <a:cs typeface="Segoe UI" panose="020B0502040204020203" pitchFamily="34" charset="0"/>
          </a:endParaRPr>
        </a:p>
      </dgm:t>
    </dgm:pt>
    <dgm:pt modelId="{CF90E735-5EDF-4809-BC00-1280112F5DA9}">
      <dgm:prSet phldrT="[Text]"/>
      <dgm:spPr/>
      <dgm:t>
        <a:bodyPr/>
        <a:lstStyle/>
        <a:p>
          <a:r>
            <a:rPr lang="en-GB">
              <a:latin typeface="Segoe UI" panose="020B0502040204020203" pitchFamily="34" charset="0"/>
              <a:cs typeface="Segoe UI" panose="020B0502040204020203" pitchFamily="34" charset="0"/>
            </a:rPr>
            <a:t>Educational </a:t>
          </a:r>
        </a:p>
      </dgm:t>
    </dgm:pt>
    <dgm:pt modelId="{C042163A-CDE9-48EC-BF0E-20AFA4090F37}" type="parTrans" cxnId="{770AE4FA-9360-4320-BA76-5B741B426AED}">
      <dgm:prSet/>
      <dgm:spPr/>
      <dgm:t>
        <a:bodyPr/>
        <a:lstStyle/>
        <a:p>
          <a:endParaRPr lang="en-GB">
            <a:latin typeface="Segoe UI" panose="020B0502040204020203" pitchFamily="34" charset="0"/>
            <a:cs typeface="Segoe UI" panose="020B0502040204020203" pitchFamily="34" charset="0"/>
          </a:endParaRPr>
        </a:p>
      </dgm:t>
    </dgm:pt>
    <dgm:pt modelId="{136297AA-4CFE-4869-A1A9-BE6332F6A39C}" type="sibTrans" cxnId="{770AE4FA-9360-4320-BA76-5B741B426AED}">
      <dgm:prSet/>
      <dgm:spPr/>
      <dgm:t>
        <a:bodyPr/>
        <a:lstStyle/>
        <a:p>
          <a:endParaRPr lang="en-GB">
            <a:latin typeface="Segoe UI" panose="020B0502040204020203" pitchFamily="34" charset="0"/>
            <a:cs typeface="Segoe UI" panose="020B0502040204020203" pitchFamily="34" charset="0"/>
          </a:endParaRPr>
        </a:p>
      </dgm:t>
    </dgm:pt>
    <dgm:pt modelId="{B395CC1D-85D8-4986-8235-C9A7099A4A40}">
      <dgm:prSet phldrT="[Text]"/>
      <dgm:spPr/>
      <dgm:t>
        <a:bodyPr/>
        <a:lstStyle/>
        <a:p>
          <a:r>
            <a:rPr lang="en-GB">
              <a:latin typeface="Segoe UI" panose="020B0502040204020203" pitchFamily="34" charset="0"/>
              <a:cs typeface="Segoe UI" panose="020B0502040204020203" pitchFamily="34" charset="0"/>
            </a:rPr>
            <a:t>Health / wellbeing</a:t>
          </a:r>
        </a:p>
      </dgm:t>
    </dgm:pt>
    <dgm:pt modelId="{6695418F-4F33-4BD1-8505-ED4A3B232BDC}" type="parTrans" cxnId="{AF34E2F9-368D-422D-A38D-E41BDF976320}">
      <dgm:prSet/>
      <dgm:spPr/>
      <dgm:t>
        <a:bodyPr/>
        <a:lstStyle/>
        <a:p>
          <a:endParaRPr lang="en-GB">
            <a:latin typeface="Segoe UI" panose="020B0502040204020203" pitchFamily="34" charset="0"/>
            <a:cs typeface="Segoe UI" panose="020B0502040204020203" pitchFamily="34" charset="0"/>
          </a:endParaRPr>
        </a:p>
      </dgm:t>
    </dgm:pt>
    <dgm:pt modelId="{4981D883-409F-41CD-A9BC-8AFB0B9F860B}" type="sibTrans" cxnId="{AF34E2F9-368D-422D-A38D-E41BDF976320}">
      <dgm:prSet/>
      <dgm:spPr/>
      <dgm:t>
        <a:bodyPr/>
        <a:lstStyle/>
        <a:p>
          <a:endParaRPr lang="en-GB">
            <a:latin typeface="Segoe UI" panose="020B0502040204020203" pitchFamily="34" charset="0"/>
            <a:cs typeface="Segoe UI" panose="020B0502040204020203" pitchFamily="34" charset="0"/>
          </a:endParaRPr>
        </a:p>
      </dgm:t>
    </dgm:pt>
    <dgm:pt modelId="{B9FB1D89-42D7-4D10-B244-9D4B34FC3414}">
      <dgm:prSet phldrT="[Text]"/>
      <dgm:spPr/>
      <dgm:t>
        <a:bodyPr/>
        <a:lstStyle/>
        <a:p>
          <a:r>
            <a:rPr lang="en-GB">
              <a:latin typeface="Segoe UI" panose="020B0502040204020203" pitchFamily="34" charset="0"/>
              <a:cs typeface="Segoe UI" panose="020B0502040204020203" pitchFamily="34" charset="0"/>
            </a:rPr>
            <a:t>Pastoral </a:t>
          </a:r>
        </a:p>
      </dgm:t>
    </dgm:pt>
    <dgm:pt modelId="{F0266363-95BC-4242-BA63-0F4CEA722A77}" type="parTrans" cxnId="{A2978545-9A07-48C8-BE23-21DFD5617374}">
      <dgm:prSet/>
      <dgm:spPr/>
      <dgm:t>
        <a:bodyPr/>
        <a:lstStyle/>
        <a:p>
          <a:endParaRPr lang="en-GB">
            <a:latin typeface="Segoe UI" panose="020B0502040204020203" pitchFamily="34" charset="0"/>
            <a:cs typeface="Segoe UI" panose="020B0502040204020203" pitchFamily="34" charset="0"/>
          </a:endParaRPr>
        </a:p>
      </dgm:t>
    </dgm:pt>
    <dgm:pt modelId="{932E4004-5FB4-465C-AD82-1BBB167A1078}" type="sibTrans" cxnId="{A2978545-9A07-48C8-BE23-21DFD5617374}">
      <dgm:prSet/>
      <dgm:spPr/>
      <dgm:t>
        <a:bodyPr/>
        <a:lstStyle/>
        <a:p>
          <a:endParaRPr lang="en-GB">
            <a:latin typeface="Segoe UI" panose="020B0502040204020203" pitchFamily="34" charset="0"/>
            <a:cs typeface="Segoe UI" panose="020B0502040204020203" pitchFamily="34" charset="0"/>
          </a:endParaRPr>
        </a:p>
      </dgm:t>
    </dgm:pt>
    <dgm:pt modelId="{6C017A65-9480-4CB2-A9EC-BD94A23AA45B}">
      <dgm:prSet phldrT="[Text]"/>
      <dgm:spPr/>
      <dgm:t>
        <a:bodyPr/>
        <a:lstStyle/>
        <a:p>
          <a:r>
            <a:rPr lang="en-GB">
              <a:latin typeface="Segoe UI" panose="020B0502040204020203" pitchFamily="34" charset="0"/>
              <a:cs typeface="Segoe UI" panose="020B0502040204020203" pitchFamily="34" charset="0"/>
            </a:rPr>
            <a:t>Social support</a:t>
          </a:r>
        </a:p>
      </dgm:t>
    </dgm:pt>
    <dgm:pt modelId="{1D183F84-12E5-4041-90F4-53454C9D83B9}" type="parTrans" cxnId="{8576C962-6746-4E7D-B3B6-490639761F40}">
      <dgm:prSet/>
      <dgm:spPr/>
      <dgm:t>
        <a:bodyPr/>
        <a:lstStyle/>
        <a:p>
          <a:endParaRPr lang="en-GB">
            <a:latin typeface="Segoe UI" panose="020B0502040204020203" pitchFamily="34" charset="0"/>
            <a:cs typeface="Segoe UI" panose="020B0502040204020203" pitchFamily="34" charset="0"/>
          </a:endParaRPr>
        </a:p>
      </dgm:t>
    </dgm:pt>
    <dgm:pt modelId="{7ADD95CB-D0EE-49B8-9F59-32AF632E568F}" type="sibTrans" cxnId="{8576C962-6746-4E7D-B3B6-490639761F40}">
      <dgm:prSet/>
      <dgm:spPr/>
      <dgm:t>
        <a:bodyPr/>
        <a:lstStyle/>
        <a:p>
          <a:endParaRPr lang="en-GB">
            <a:latin typeface="Segoe UI" panose="020B0502040204020203" pitchFamily="34" charset="0"/>
            <a:cs typeface="Segoe UI" panose="020B0502040204020203" pitchFamily="34" charset="0"/>
          </a:endParaRPr>
        </a:p>
      </dgm:t>
    </dgm:pt>
    <dgm:pt modelId="{95DAF33E-6E03-4544-81EF-6F13FEAE439C}">
      <dgm:prSet phldrT="[Text]"/>
      <dgm:spPr/>
      <dgm:t>
        <a:bodyPr/>
        <a:lstStyle/>
        <a:p>
          <a:r>
            <a:rPr lang="en-GB">
              <a:latin typeface="Segoe UI" panose="020B0502040204020203" pitchFamily="34" charset="0"/>
              <a:cs typeface="Segoe UI" panose="020B0502040204020203" pitchFamily="34" charset="0"/>
            </a:rPr>
            <a:t>Communal / social </a:t>
          </a:r>
        </a:p>
      </dgm:t>
    </dgm:pt>
    <dgm:pt modelId="{D06AAD89-C5A9-4A04-8EDC-7C79CFEEECE5}" type="parTrans" cxnId="{F80D2D18-C34C-4A8D-B08D-C688CA323BD9}">
      <dgm:prSet/>
      <dgm:spPr/>
      <dgm:t>
        <a:bodyPr/>
        <a:lstStyle/>
        <a:p>
          <a:endParaRPr lang="en-GB">
            <a:latin typeface="Segoe UI" panose="020B0502040204020203" pitchFamily="34" charset="0"/>
            <a:cs typeface="Segoe UI" panose="020B0502040204020203" pitchFamily="34" charset="0"/>
          </a:endParaRPr>
        </a:p>
      </dgm:t>
    </dgm:pt>
    <dgm:pt modelId="{9960A06E-08FA-4FD0-A7BD-58E1356C565B}" type="sibTrans" cxnId="{F80D2D18-C34C-4A8D-B08D-C688CA323BD9}">
      <dgm:prSet/>
      <dgm:spPr/>
      <dgm:t>
        <a:bodyPr/>
        <a:lstStyle/>
        <a:p>
          <a:endParaRPr lang="en-GB">
            <a:latin typeface="Segoe UI" panose="020B0502040204020203" pitchFamily="34" charset="0"/>
            <a:cs typeface="Segoe UI" panose="020B0502040204020203" pitchFamily="34" charset="0"/>
          </a:endParaRPr>
        </a:p>
      </dgm:t>
    </dgm:pt>
    <dgm:pt modelId="{18933F4F-4878-44C7-B9FB-801BB76CD554}" type="pres">
      <dgm:prSet presAssocID="{452DE47E-8657-4A94-9D7B-690123F6E908}" presName="Name0" presStyleCnt="0">
        <dgm:presLayoutVars>
          <dgm:chMax val="1"/>
          <dgm:chPref val="1"/>
          <dgm:dir/>
          <dgm:animOne val="branch"/>
          <dgm:animLvl val="lvl"/>
        </dgm:presLayoutVars>
      </dgm:prSet>
      <dgm:spPr/>
    </dgm:pt>
    <dgm:pt modelId="{50BAA7DC-8B8D-4B41-B23F-FA0CAF13AA28}" type="pres">
      <dgm:prSet presAssocID="{90E8A71D-C652-4B6E-A5FC-A129E00A74EE}" presName="Parent" presStyleLbl="node0" presStyleIdx="0" presStyleCnt="1">
        <dgm:presLayoutVars>
          <dgm:chMax val="6"/>
          <dgm:chPref val="6"/>
        </dgm:presLayoutVars>
      </dgm:prSet>
      <dgm:spPr/>
    </dgm:pt>
    <dgm:pt modelId="{9DB751F1-B21F-484F-B7C0-94D1F0FE5E24}" type="pres">
      <dgm:prSet presAssocID="{51F590C7-5387-4B63-8DCF-F9E064ED9CEA}" presName="Accent1" presStyleCnt="0"/>
      <dgm:spPr/>
    </dgm:pt>
    <dgm:pt modelId="{D1FB3B55-9364-40EF-9FDF-7BAD56062CF0}" type="pres">
      <dgm:prSet presAssocID="{51F590C7-5387-4B63-8DCF-F9E064ED9CEA}" presName="Accent" presStyleLbl="bgShp" presStyleIdx="0" presStyleCnt="6"/>
      <dgm:spPr/>
    </dgm:pt>
    <dgm:pt modelId="{98CBC639-3EFF-4E3B-B708-EB0721954E72}" type="pres">
      <dgm:prSet presAssocID="{51F590C7-5387-4B63-8DCF-F9E064ED9CEA}" presName="Child1" presStyleLbl="node1" presStyleIdx="0" presStyleCnt="6">
        <dgm:presLayoutVars>
          <dgm:chMax val="0"/>
          <dgm:chPref val="0"/>
          <dgm:bulletEnabled val="1"/>
        </dgm:presLayoutVars>
      </dgm:prSet>
      <dgm:spPr/>
    </dgm:pt>
    <dgm:pt modelId="{9AE127D4-42F7-4166-87A2-173A27F2CFCA}" type="pres">
      <dgm:prSet presAssocID="{CF90E735-5EDF-4809-BC00-1280112F5DA9}" presName="Accent2" presStyleCnt="0"/>
      <dgm:spPr/>
    </dgm:pt>
    <dgm:pt modelId="{F80AA11B-88EE-4BE3-A6D8-0BC6D23033FF}" type="pres">
      <dgm:prSet presAssocID="{CF90E735-5EDF-4809-BC00-1280112F5DA9}" presName="Accent" presStyleLbl="bgShp" presStyleIdx="1" presStyleCnt="6"/>
      <dgm:spPr/>
    </dgm:pt>
    <dgm:pt modelId="{304227CD-FBDA-4DBC-B285-6AEDB5E75667}" type="pres">
      <dgm:prSet presAssocID="{CF90E735-5EDF-4809-BC00-1280112F5DA9}" presName="Child2" presStyleLbl="node1" presStyleIdx="1" presStyleCnt="6">
        <dgm:presLayoutVars>
          <dgm:chMax val="0"/>
          <dgm:chPref val="0"/>
          <dgm:bulletEnabled val="1"/>
        </dgm:presLayoutVars>
      </dgm:prSet>
      <dgm:spPr/>
    </dgm:pt>
    <dgm:pt modelId="{EEFD4DE0-87D8-48AE-8A23-043A7B33F59B}" type="pres">
      <dgm:prSet presAssocID="{B395CC1D-85D8-4986-8235-C9A7099A4A40}" presName="Accent3" presStyleCnt="0"/>
      <dgm:spPr/>
    </dgm:pt>
    <dgm:pt modelId="{543A61B9-05E1-4BAA-B023-2A363314EF0D}" type="pres">
      <dgm:prSet presAssocID="{B395CC1D-85D8-4986-8235-C9A7099A4A40}" presName="Accent" presStyleLbl="bgShp" presStyleIdx="2" presStyleCnt="6"/>
      <dgm:spPr/>
    </dgm:pt>
    <dgm:pt modelId="{3E2C4703-427C-41C1-8923-15E3E220685F}" type="pres">
      <dgm:prSet presAssocID="{B395CC1D-85D8-4986-8235-C9A7099A4A40}" presName="Child3" presStyleLbl="node1" presStyleIdx="2" presStyleCnt="6">
        <dgm:presLayoutVars>
          <dgm:chMax val="0"/>
          <dgm:chPref val="0"/>
          <dgm:bulletEnabled val="1"/>
        </dgm:presLayoutVars>
      </dgm:prSet>
      <dgm:spPr/>
    </dgm:pt>
    <dgm:pt modelId="{C3372E0C-CFFF-465B-AD76-D74CB45B40B2}" type="pres">
      <dgm:prSet presAssocID="{B9FB1D89-42D7-4D10-B244-9D4B34FC3414}" presName="Accent4" presStyleCnt="0"/>
      <dgm:spPr/>
    </dgm:pt>
    <dgm:pt modelId="{1D70334A-6034-4C7A-B33A-EDD27E3986DF}" type="pres">
      <dgm:prSet presAssocID="{B9FB1D89-42D7-4D10-B244-9D4B34FC3414}" presName="Accent" presStyleLbl="bgShp" presStyleIdx="3" presStyleCnt="6"/>
      <dgm:spPr/>
    </dgm:pt>
    <dgm:pt modelId="{8CBC7542-1172-47FA-800A-9949C6BCDE64}" type="pres">
      <dgm:prSet presAssocID="{B9FB1D89-42D7-4D10-B244-9D4B34FC3414}" presName="Child4" presStyleLbl="node1" presStyleIdx="3" presStyleCnt="6">
        <dgm:presLayoutVars>
          <dgm:chMax val="0"/>
          <dgm:chPref val="0"/>
          <dgm:bulletEnabled val="1"/>
        </dgm:presLayoutVars>
      </dgm:prSet>
      <dgm:spPr/>
    </dgm:pt>
    <dgm:pt modelId="{25B6FF09-9FDC-4A4D-AA62-E830968DD13F}" type="pres">
      <dgm:prSet presAssocID="{6C017A65-9480-4CB2-A9EC-BD94A23AA45B}" presName="Accent5" presStyleCnt="0"/>
      <dgm:spPr/>
    </dgm:pt>
    <dgm:pt modelId="{7AB62E5B-B681-47A5-B1E5-94886B881D32}" type="pres">
      <dgm:prSet presAssocID="{6C017A65-9480-4CB2-A9EC-BD94A23AA45B}" presName="Accent" presStyleLbl="bgShp" presStyleIdx="4" presStyleCnt="6"/>
      <dgm:spPr/>
    </dgm:pt>
    <dgm:pt modelId="{71422E4E-94C3-4A02-9B0E-E0D5F8DD187B}" type="pres">
      <dgm:prSet presAssocID="{6C017A65-9480-4CB2-A9EC-BD94A23AA45B}" presName="Child5" presStyleLbl="node1" presStyleIdx="4" presStyleCnt="6">
        <dgm:presLayoutVars>
          <dgm:chMax val="0"/>
          <dgm:chPref val="0"/>
          <dgm:bulletEnabled val="1"/>
        </dgm:presLayoutVars>
      </dgm:prSet>
      <dgm:spPr/>
    </dgm:pt>
    <dgm:pt modelId="{BA275BF7-ECAD-4101-BC10-BC336083BDC6}" type="pres">
      <dgm:prSet presAssocID="{95DAF33E-6E03-4544-81EF-6F13FEAE439C}" presName="Accent6" presStyleCnt="0"/>
      <dgm:spPr/>
    </dgm:pt>
    <dgm:pt modelId="{CF14F0F1-0077-4BBE-8E93-7E084C260545}" type="pres">
      <dgm:prSet presAssocID="{95DAF33E-6E03-4544-81EF-6F13FEAE439C}" presName="Accent" presStyleLbl="bgShp" presStyleIdx="5" presStyleCnt="6"/>
      <dgm:spPr/>
    </dgm:pt>
    <dgm:pt modelId="{D3F8F9AB-1A9D-4791-AEE4-84CAC7C7E9D2}" type="pres">
      <dgm:prSet presAssocID="{95DAF33E-6E03-4544-81EF-6F13FEAE439C}" presName="Child6" presStyleLbl="node1" presStyleIdx="5" presStyleCnt="6">
        <dgm:presLayoutVars>
          <dgm:chMax val="0"/>
          <dgm:chPref val="0"/>
          <dgm:bulletEnabled val="1"/>
        </dgm:presLayoutVars>
      </dgm:prSet>
      <dgm:spPr/>
    </dgm:pt>
  </dgm:ptLst>
  <dgm:cxnLst>
    <dgm:cxn modelId="{81B8DD05-F810-408D-A4E6-A9D18CF87B93}" type="presOf" srcId="{95DAF33E-6E03-4544-81EF-6F13FEAE439C}" destId="{D3F8F9AB-1A9D-4791-AEE4-84CAC7C7E9D2}" srcOrd="0" destOrd="0" presId="urn:microsoft.com/office/officeart/2011/layout/HexagonRadial"/>
    <dgm:cxn modelId="{1338FC13-6C2D-4AE3-8ACE-139F1568C237}" type="presOf" srcId="{CF90E735-5EDF-4809-BC00-1280112F5DA9}" destId="{304227CD-FBDA-4DBC-B285-6AEDB5E75667}" srcOrd="0" destOrd="0" presId="urn:microsoft.com/office/officeart/2011/layout/HexagonRadial"/>
    <dgm:cxn modelId="{F80D2D18-C34C-4A8D-B08D-C688CA323BD9}" srcId="{90E8A71D-C652-4B6E-A5FC-A129E00A74EE}" destId="{95DAF33E-6E03-4544-81EF-6F13FEAE439C}" srcOrd="5" destOrd="0" parTransId="{D06AAD89-C5A9-4A04-8EDC-7C79CFEEECE5}" sibTransId="{9960A06E-08FA-4FD0-A7BD-58E1356C565B}"/>
    <dgm:cxn modelId="{38011140-BF20-45EA-86F0-083F272CB802}" type="presOf" srcId="{90E8A71D-C652-4B6E-A5FC-A129E00A74EE}" destId="{50BAA7DC-8B8D-4B41-B23F-FA0CAF13AA28}" srcOrd="0" destOrd="0" presId="urn:microsoft.com/office/officeart/2011/layout/HexagonRadial"/>
    <dgm:cxn modelId="{8576C962-6746-4E7D-B3B6-490639761F40}" srcId="{90E8A71D-C652-4B6E-A5FC-A129E00A74EE}" destId="{6C017A65-9480-4CB2-A9EC-BD94A23AA45B}" srcOrd="4" destOrd="0" parTransId="{1D183F84-12E5-4041-90F4-53454C9D83B9}" sibTransId="{7ADD95CB-D0EE-49B8-9F59-32AF632E568F}"/>
    <dgm:cxn modelId="{37440C63-FD1A-43F6-A8DE-551A844EFC23}" type="presOf" srcId="{B9FB1D89-42D7-4D10-B244-9D4B34FC3414}" destId="{8CBC7542-1172-47FA-800A-9949C6BCDE64}" srcOrd="0" destOrd="0" presId="urn:microsoft.com/office/officeart/2011/layout/HexagonRadial"/>
    <dgm:cxn modelId="{A2978545-9A07-48C8-BE23-21DFD5617374}" srcId="{90E8A71D-C652-4B6E-A5FC-A129E00A74EE}" destId="{B9FB1D89-42D7-4D10-B244-9D4B34FC3414}" srcOrd="3" destOrd="0" parTransId="{F0266363-95BC-4242-BA63-0F4CEA722A77}" sibTransId="{932E4004-5FB4-465C-AD82-1BBB167A1078}"/>
    <dgm:cxn modelId="{A6597B4C-6743-42CC-BF80-E5BD38134A5E}" type="presOf" srcId="{51F590C7-5387-4B63-8DCF-F9E064ED9CEA}" destId="{98CBC639-3EFF-4E3B-B708-EB0721954E72}" srcOrd="0" destOrd="0" presId="urn:microsoft.com/office/officeart/2011/layout/HexagonRadial"/>
    <dgm:cxn modelId="{E918FE4C-DB91-4280-871A-50B369F23546}" srcId="{90E8A71D-C652-4B6E-A5FC-A129E00A74EE}" destId="{51F590C7-5387-4B63-8DCF-F9E064ED9CEA}" srcOrd="0" destOrd="0" parTransId="{FCAA2F77-F38E-4085-8E50-0B30D73FD851}" sibTransId="{F44B2AE8-97BA-4A3C-A209-E0C0E197650F}"/>
    <dgm:cxn modelId="{1A96E458-D854-4848-AFD9-8077126C9835}" type="presOf" srcId="{6C017A65-9480-4CB2-A9EC-BD94A23AA45B}" destId="{71422E4E-94C3-4A02-9B0E-E0D5F8DD187B}" srcOrd="0" destOrd="0" presId="urn:microsoft.com/office/officeart/2011/layout/HexagonRadial"/>
    <dgm:cxn modelId="{21B90193-1641-4C01-B914-81DD8DBF23AE}" type="presOf" srcId="{452DE47E-8657-4A94-9D7B-690123F6E908}" destId="{18933F4F-4878-44C7-B9FB-801BB76CD554}" srcOrd="0" destOrd="0" presId="urn:microsoft.com/office/officeart/2011/layout/HexagonRadial"/>
    <dgm:cxn modelId="{50F47BBC-65CF-425B-B214-B20EEFD6EF7E}" type="presOf" srcId="{B395CC1D-85D8-4986-8235-C9A7099A4A40}" destId="{3E2C4703-427C-41C1-8923-15E3E220685F}" srcOrd="0" destOrd="0" presId="urn:microsoft.com/office/officeart/2011/layout/HexagonRadial"/>
    <dgm:cxn modelId="{DC1D60C0-0CD4-439A-8559-83DF84571BFE}" srcId="{452DE47E-8657-4A94-9D7B-690123F6E908}" destId="{90E8A71D-C652-4B6E-A5FC-A129E00A74EE}" srcOrd="0" destOrd="0" parTransId="{73CF7EA1-2B87-42B4-8511-D142C50C17D6}" sibTransId="{6E1887DA-8827-443D-B4B6-3AC0B407E85A}"/>
    <dgm:cxn modelId="{AF34E2F9-368D-422D-A38D-E41BDF976320}" srcId="{90E8A71D-C652-4B6E-A5FC-A129E00A74EE}" destId="{B395CC1D-85D8-4986-8235-C9A7099A4A40}" srcOrd="2" destOrd="0" parTransId="{6695418F-4F33-4BD1-8505-ED4A3B232BDC}" sibTransId="{4981D883-409F-41CD-A9BC-8AFB0B9F860B}"/>
    <dgm:cxn modelId="{770AE4FA-9360-4320-BA76-5B741B426AED}" srcId="{90E8A71D-C652-4B6E-A5FC-A129E00A74EE}" destId="{CF90E735-5EDF-4809-BC00-1280112F5DA9}" srcOrd="1" destOrd="0" parTransId="{C042163A-CDE9-48EC-BF0E-20AFA4090F37}" sibTransId="{136297AA-4CFE-4869-A1A9-BE6332F6A39C}"/>
    <dgm:cxn modelId="{426A6B71-E92A-43FA-B36A-99A8D216D404}" type="presParOf" srcId="{18933F4F-4878-44C7-B9FB-801BB76CD554}" destId="{50BAA7DC-8B8D-4B41-B23F-FA0CAF13AA28}" srcOrd="0" destOrd="0" presId="urn:microsoft.com/office/officeart/2011/layout/HexagonRadial"/>
    <dgm:cxn modelId="{A94AB026-2DC9-407F-AFB3-13B1AE3DF448}" type="presParOf" srcId="{18933F4F-4878-44C7-B9FB-801BB76CD554}" destId="{9DB751F1-B21F-484F-B7C0-94D1F0FE5E24}" srcOrd="1" destOrd="0" presId="urn:microsoft.com/office/officeart/2011/layout/HexagonRadial"/>
    <dgm:cxn modelId="{70F38B5E-2A3D-427B-8C24-D3AE60DAC356}" type="presParOf" srcId="{9DB751F1-B21F-484F-B7C0-94D1F0FE5E24}" destId="{D1FB3B55-9364-40EF-9FDF-7BAD56062CF0}" srcOrd="0" destOrd="0" presId="urn:microsoft.com/office/officeart/2011/layout/HexagonRadial"/>
    <dgm:cxn modelId="{2C1B2653-452A-4127-82DA-6F7965B3BE7A}" type="presParOf" srcId="{18933F4F-4878-44C7-B9FB-801BB76CD554}" destId="{98CBC639-3EFF-4E3B-B708-EB0721954E72}" srcOrd="2" destOrd="0" presId="urn:microsoft.com/office/officeart/2011/layout/HexagonRadial"/>
    <dgm:cxn modelId="{378B5C9F-9874-4FB4-AF00-4F208759E84E}" type="presParOf" srcId="{18933F4F-4878-44C7-B9FB-801BB76CD554}" destId="{9AE127D4-42F7-4166-87A2-173A27F2CFCA}" srcOrd="3" destOrd="0" presId="urn:microsoft.com/office/officeart/2011/layout/HexagonRadial"/>
    <dgm:cxn modelId="{7E9EDCBA-ED06-4E45-A378-594BAD112EA3}" type="presParOf" srcId="{9AE127D4-42F7-4166-87A2-173A27F2CFCA}" destId="{F80AA11B-88EE-4BE3-A6D8-0BC6D23033FF}" srcOrd="0" destOrd="0" presId="urn:microsoft.com/office/officeart/2011/layout/HexagonRadial"/>
    <dgm:cxn modelId="{63A0D2A4-BDC2-4F19-A497-B8727F49C1BF}" type="presParOf" srcId="{18933F4F-4878-44C7-B9FB-801BB76CD554}" destId="{304227CD-FBDA-4DBC-B285-6AEDB5E75667}" srcOrd="4" destOrd="0" presId="urn:microsoft.com/office/officeart/2011/layout/HexagonRadial"/>
    <dgm:cxn modelId="{03AFAE47-F356-45D4-8C4C-C00B1C5E11D7}" type="presParOf" srcId="{18933F4F-4878-44C7-B9FB-801BB76CD554}" destId="{EEFD4DE0-87D8-48AE-8A23-043A7B33F59B}" srcOrd="5" destOrd="0" presId="urn:microsoft.com/office/officeart/2011/layout/HexagonRadial"/>
    <dgm:cxn modelId="{CD4062BA-53CC-4BFA-93C9-A94B0B259D0E}" type="presParOf" srcId="{EEFD4DE0-87D8-48AE-8A23-043A7B33F59B}" destId="{543A61B9-05E1-4BAA-B023-2A363314EF0D}" srcOrd="0" destOrd="0" presId="urn:microsoft.com/office/officeart/2011/layout/HexagonRadial"/>
    <dgm:cxn modelId="{2826E008-E0D7-4A71-983E-7FAFC2C5B8B6}" type="presParOf" srcId="{18933F4F-4878-44C7-B9FB-801BB76CD554}" destId="{3E2C4703-427C-41C1-8923-15E3E220685F}" srcOrd="6" destOrd="0" presId="urn:microsoft.com/office/officeart/2011/layout/HexagonRadial"/>
    <dgm:cxn modelId="{0DB9A26E-D495-4C06-B95C-619DE32F7E58}" type="presParOf" srcId="{18933F4F-4878-44C7-B9FB-801BB76CD554}" destId="{C3372E0C-CFFF-465B-AD76-D74CB45B40B2}" srcOrd="7" destOrd="0" presId="urn:microsoft.com/office/officeart/2011/layout/HexagonRadial"/>
    <dgm:cxn modelId="{62E57992-22B3-4B5E-8F3A-17D942EA0939}" type="presParOf" srcId="{C3372E0C-CFFF-465B-AD76-D74CB45B40B2}" destId="{1D70334A-6034-4C7A-B33A-EDD27E3986DF}" srcOrd="0" destOrd="0" presId="urn:microsoft.com/office/officeart/2011/layout/HexagonRadial"/>
    <dgm:cxn modelId="{9E979887-EEC1-404C-8955-9CB7DFD9C1CA}" type="presParOf" srcId="{18933F4F-4878-44C7-B9FB-801BB76CD554}" destId="{8CBC7542-1172-47FA-800A-9949C6BCDE64}" srcOrd="8" destOrd="0" presId="urn:microsoft.com/office/officeart/2011/layout/HexagonRadial"/>
    <dgm:cxn modelId="{E99CE4D3-FAD7-42A1-BBC7-8B85FDB01B66}" type="presParOf" srcId="{18933F4F-4878-44C7-B9FB-801BB76CD554}" destId="{25B6FF09-9FDC-4A4D-AA62-E830968DD13F}" srcOrd="9" destOrd="0" presId="urn:microsoft.com/office/officeart/2011/layout/HexagonRadial"/>
    <dgm:cxn modelId="{3B625FD5-DC34-4B8B-9354-845C3E70C2D7}" type="presParOf" srcId="{25B6FF09-9FDC-4A4D-AA62-E830968DD13F}" destId="{7AB62E5B-B681-47A5-B1E5-94886B881D32}" srcOrd="0" destOrd="0" presId="urn:microsoft.com/office/officeart/2011/layout/HexagonRadial"/>
    <dgm:cxn modelId="{839440A4-CACF-458B-92A1-809161209041}" type="presParOf" srcId="{18933F4F-4878-44C7-B9FB-801BB76CD554}" destId="{71422E4E-94C3-4A02-9B0E-E0D5F8DD187B}" srcOrd="10" destOrd="0" presId="urn:microsoft.com/office/officeart/2011/layout/HexagonRadial"/>
    <dgm:cxn modelId="{E87DD0D3-48B0-4DE5-8248-B0F293FD7120}" type="presParOf" srcId="{18933F4F-4878-44C7-B9FB-801BB76CD554}" destId="{BA275BF7-ECAD-4101-BC10-BC336083BDC6}" srcOrd="11" destOrd="0" presId="urn:microsoft.com/office/officeart/2011/layout/HexagonRadial"/>
    <dgm:cxn modelId="{B25ABC7A-3BA6-4045-8E1B-4E43B263C50B}" type="presParOf" srcId="{BA275BF7-ECAD-4101-BC10-BC336083BDC6}" destId="{CF14F0F1-0077-4BBE-8E93-7E084C260545}" srcOrd="0" destOrd="0" presId="urn:microsoft.com/office/officeart/2011/layout/HexagonRadial"/>
    <dgm:cxn modelId="{F3FE2DE2-B99C-4729-91C3-F1DF83A1FC78}" type="presParOf" srcId="{18933F4F-4878-44C7-B9FB-801BB76CD554}" destId="{D3F8F9AB-1A9D-4791-AEE4-84CAC7C7E9D2}" srcOrd="12" destOrd="0" presId="urn:microsoft.com/office/officeart/2011/layout/HexagonRadial"/>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C52688D-DB07-4295-A3EA-6A67778025EB}" type="doc">
      <dgm:prSet loTypeId="urn:microsoft.com/office/officeart/2005/8/layout/default" loCatId="list" qsTypeId="urn:microsoft.com/office/officeart/2005/8/quickstyle/simple1" qsCatId="simple" csTypeId="urn:microsoft.com/office/officeart/2005/8/colors/accent0_2" csCatId="mainScheme" phldr="1"/>
      <dgm:spPr/>
      <dgm:t>
        <a:bodyPr/>
        <a:lstStyle/>
        <a:p>
          <a:endParaRPr lang="en-GB"/>
        </a:p>
      </dgm:t>
    </dgm:pt>
    <dgm:pt modelId="{615BABE6-1310-4988-A23F-D1845AE7744A}">
      <dgm:prSet phldrT="[Text]"/>
      <dgm:spPr/>
      <dgm:t>
        <a:bodyPr/>
        <a:lstStyle/>
        <a:p>
          <a:pPr>
            <a:buFont typeface="Symbol" panose="05050102010706020507" pitchFamily="18" charset="2"/>
            <a:buChar char=""/>
          </a:pPr>
          <a:r>
            <a:rPr lang="en-GB" dirty="0">
              <a:effectLst/>
              <a:latin typeface="Segoe UI" panose="020B0502040204020203" pitchFamily="34" charset="0"/>
              <a:ea typeface="Calibri" panose="020F0502020204030204" pitchFamily="34" charset="0"/>
            </a:rPr>
            <a:t>Access to additional services, e.g., benefits, employment guidance, housing</a:t>
          </a:r>
          <a:endParaRPr lang="en-GB" dirty="0"/>
        </a:p>
      </dgm:t>
    </dgm:pt>
    <dgm:pt modelId="{E39D16AE-5FE6-42AB-9577-9850458EF89C}" type="parTrans" cxnId="{3177F208-F723-49B3-9414-3761A8D14A3A}">
      <dgm:prSet/>
      <dgm:spPr/>
      <dgm:t>
        <a:bodyPr/>
        <a:lstStyle/>
        <a:p>
          <a:endParaRPr lang="en-GB"/>
        </a:p>
      </dgm:t>
    </dgm:pt>
    <dgm:pt modelId="{D2B61AF7-EA4A-4512-A06D-059560709AAA}" type="sibTrans" cxnId="{3177F208-F723-49B3-9414-3761A8D14A3A}">
      <dgm:prSet/>
      <dgm:spPr/>
      <dgm:t>
        <a:bodyPr/>
        <a:lstStyle/>
        <a:p>
          <a:pPr>
            <a:lnSpc>
              <a:spcPct val="100000"/>
            </a:lnSpc>
          </a:pPr>
          <a:endParaRPr lang="en-GB"/>
        </a:p>
      </dgm:t>
    </dgm:pt>
    <dgm:pt modelId="{423BF820-0C6F-42CA-AE75-B14CFF16F94C}">
      <dgm:prSet phldrT="[Text]"/>
      <dgm:spPr/>
      <dgm:t>
        <a:bodyPr/>
        <a:lstStyle/>
        <a:p>
          <a:pPr>
            <a:buFont typeface="Symbol" panose="05050102010706020507" pitchFamily="18" charset="2"/>
            <a:buChar char=""/>
          </a:pPr>
          <a:r>
            <a:rPr lang="en-GB">
              <a:effectLst/>
              <a:latin typeface="Segoe UI" panose="020B0502040204020203" pitchFamily="34" charset="0"/>
              <a:ea typeface="Calibri" panose="020F0502020204030204" pitchFamily="34" charset="0"/>
            </a:rPr>
            <a:t>Alleviation of stress of dealing with an acute income crisis</a:t>
          </a:r>
          <a:endParaRPr lang="en-GB" dirty="0"/>
        </a:p>
      </dgm:t>
    </dgm:pt>
    <dgm:pt modelId="{2E6303BB-AF25-48ED-8D0C-3636E6E538C9}" type="parTrans" cxnId="{F82A5658-32F0-4E8E-A0F9-69ADE15AA646}">
      <dgm:prSet/>
      <dgm:spPr/>
      <dgm:t>
        <a:bodyPr/>
        <a:lstStyle/>
        <a:p>
          <a:endParaRPr lang="en-GB"/>
        </a:p>
      </dgm:t>
    </dgm:pt>
    <dgm:pt modelId="{8B4AC715-2A5F-4753-B28C-AB5B8E837112}" type="sibTrans" cxnId="{F82A5658-32F0-4E8E-A0F9-69ADE15AA646}">
      <dgm:prSet/>
      <dgm:spPr/>
      <dgm:t>
        <a:bodyPr/>
        <a:lstStyle/>
        <a:p>
          <a:pPr>
            <a:lnSpc>
              <a:spcPct val="100000"/>
            </a:lnSpc>
          </a:pPr>
          <a:endParaRPr lang="en-GB"/>
        </a:p>
      </dgm:t>
    </dgm:pt>
    <dgm:pt modelId="{6B0F8D38-5D0E-45A6-8D45-4A60F1CD8D88}">
      <dgm:prSet phldrT="[Text]"/>
      <dgm:spPr/>
      <dgm:t>
        <a:bodyPr/>
        <a:lstStyle/>
        <a:p>
          <a:pPr>
            <a:buFont typeface="Symbol" panose="05050102010706020507" pitchFamily="18" charset="2"/>
            <a:buChar char=""/>
          </a:pPr>
          <a:r>
            <a:rPr lang="en-GB">
              <a:effectLst/>
              <a:latin typeface="Segoe UI" panose="020B0502040204020203" pitchFamily="34" charset="0"/>
              <a:ea typeface="Calibri" panose="020F0502020204030204" pitchFamily="34" charset="0"/>
            </a:rPr>
            <a:t>Saving money on travel by accessing in-situ/local advice worker at a food bank</a:t>
          </a:r>
          <a:endParaRPr lang="en-GB" dirty="0"/>
        </a:p>
      </dgm:t>
    </dgm:pt>
    <dgm:pt modelId="{EAC362B3-20A8-43FB-B9DA-453B4482FA3D}" type="parTrans" cxnId="{2DD38813-4C3E-4897-BB02-561D0B819B44}">
      <dgm:prSet/>
      <dgm:spPr/>
      <dgm:t>
        <a:bodyPr/>
        <a:lstStyle/>
        <a:p>
          <a:endParaRPr lang="en-GB"/>
        </a:p>
      </dgm:t>
    </dgm:pt>
    <dgm:pt modelId="{28614A8B-342E-4581-8D5E-DDE4B54D1C3E}" type="sibTrans" cxnId="{2DD38813-4C3E-4897-BB02-561D0B819B44}">
      <dgm:prSet/>
      <dgm:spPr/>
      <dgm:t>
        <a:bodyPr/>
        <a:lstStyle/>
        <a:p>
          <a:pPr>
            <a:lnSpc>
              <a:spcPct val="100000"/>
            </a:lnSpc>
          </a:pPr>
          <a:endParaRPr lang="en-GB"/>
        </a:p>
      </dgm:t>
    </dgm:pt>
    <dgm:pt modelId="{E4435C0C-BB0D-4235-A3F2-5DC1A3FF24B2}">
      <dgm:prSet phldrT="[Text]"/>
      <dgm:spPr/>
      <dgm:t>
        <a:bodyPr/>
        <a:lstStyle/>
        <a:p>
          <a:pPr>
            <a:buFont typeface="Symbol" panose="05050102010706020507" pitchFamily="18" charset="2"/>
            <a:buChar char=""/>
          </a:pPr>
          <a:r>
            <a:rPr lang="en-GB">
              <a:effectLst/>
              <a:latin typeface="Segoe UI" panose="020B0502040204020203" pitchFamily="34" charset="0"/>
              <a:ea typeface="Calibri" panose="020F0502020204030204" pitchFamily="34" charset="0"/>
            </a:rPr>
            <a:t>Improved skills via training – some leading to qualifications</a:t>
          </a:r>
          <a:endParaRPr lang="en-GB" dirty="0"/>
        </a:p>
      </dgm:t>
    </dgm:pt>
    <dgm:pt modelId="{4B811195-5E78-4911-B906-F6D9F562A9D1}" type="parTrans" cxnId="{2155C721-B1ED-4B0A-88F7-65C9EA110E0E}">
      <dgm:prSet/>
      <dgm:spPr/>
      <dgm:t>
        <a:bodyPr/>
        <a:lstStyle/>
        <a:p>
          <a:endParaRPr lang="en-GB"/>
        </a:p>
      </dgm:t>
    </dgm:pt>
    <dgm:pt modelId="{A4D96B4B-FF1A-4ACF-8213-0AECFB17771F}" type="sibTrans" cxnId="{2155C721-B1ED-4B0A-88F7-65C9EA110E0E}">
      <dgm:prSet/>
      <dgm:spPr/>
      <dgm:t>
        <a:bodyPr/>
        <a:lstStyle/>
        <a:p>
          <a:pPr>
            <a:lnSpc>
              <a:spcPct val="100000"/>
            </a:lnSpc>
          </a:pPr>
          <a:endParaRPr lang="en-GB"/>
        </a:p>
      </dgm:t>
    </dgm:pt>
    <dgm:pt modelId="{EEB5F5FB-8960-45BA-BF16-BFA4301AD1F4}">
      <dgm:prSet phldrT="[Text]"/>
      <dgm:spPr/>
      <dgm:t>
        <a:bodyPr/>
        <a:lstStyle/>
        <a:p>
          <a:pPr>
            <a:buFont typeface="Symbol" panose="05050102010706020507" pitchFamily="18" charset="2"/>
            <a:buChar char=""/>
          </a:pPr>
          <a:r>
            <a:rPr lang="en-GB">
              <a:effectLst/>
              <a:latin typeface="Segoe UI" panose="020B0502040204020203" pitchFamily="34" charset="0"/>
              <a:ea typeface="Calibri" panose="020F0502020204030204" pitchFamily="34" charset="0"/>
            </a:rPr>
            <a:t>Increased confidence (to access the right support towards financial stability)</a:t>
          </a:r>
          <a:endParaRPr lang="en-GB" dirty="0"/>
        </a:p>
      </dgm:t>
    </dgm:pt>
    <dgm:pt modelId="{6EDBE7EE-AB17-4E98-8CF9-16A41E6E76BD}" type="parTrans" cxnId="{E188FE92-75E0-4C3D-A9EC-EF846AFF9341}">
      <dgm:prSet/>
      <dgm:spPr/>
      <dgm:t>
        <a:bodyPr/>
        <a:lstStyle/>
        <a:p>
          <a:endParaRPr lang="en-GB"/>
        </a:p>
      </dgm:t>
    </dgm:pt>
    <dgm:pt modelId="{70FA244B-33A1-4BCA-B677-8E3281BDADBF}" type="sibTrans" cxnId="{E188FE92-75E0-4C3D-A9EC-EF846AFF9341}">
      <dgm:prSet/>
      <dgm:spPr/>
      <dgm:t>
        <a:bodyPr/>
        <a:lstStyle/>
        <a:p>
          <a:pPr>
            <a:lnSpc>
              <a:spcPct val="100000"/>
            </a:lnSpc>
          </a:pPr>
          <a:endParaRPr lang="en-GB"/>
        </a:p>
      </dgm:t>
    </dgm:pt>
    <dgm:pt modelId="{22D7A375-E87A-4934-ACBA-1B17474A85CA}">
      <dgm:prSet/>
      <dgm:spPr/>
      <dgm:t>
        <a:bodyPr/>
        <a:lstStyle/>
        <a:p>
          <a:pPr>
            <a:buFont typeface="Symbol" panose="05050102010706020507" pitchFamily="18" charset="2"/>
            <a:buChar char=""/>
          </a:pPr>
          <a:r>
            <a:rPr lang="en-GB">
              <a:effectLst/>
              <a:latin typeface="Segoe UI" panose="020B0502040204020203" pitchFamily="34" charset="0"/>
              <a:ea typeface="Calibri" panose="020F0502020204030204" pitchFamily="34" charset="0"/>
            </a:rPr>
            <a:t>Increased social inclusion (where individual takes part in education/ classes/ groups)</a:t>
          </a:r>
          <a:endParaRPr lang="en-GB" dirty="0"/>
        </a:p>
      </dgm:t>
    </dgm:pt>
    <dgm:pt modelId="{15AF674E-D93F-4ED1-84FE-F82223AF9967}" type="parTrans" cxnId="{3F749B5F-5145-49B7-A0CC-B134115E964D}">
      <dgm:prSet/>
      <dgm:spPr/>
      <dgm:t>
        <a:bodyPr/>
        <a:lstStyle/>
        <a:p>
          <a:endParaRPr lang="en-GB"/>
        </a:p>
      </dgm:t>
    </dgm:pt>
    <dgm:pt modelId="{6F7F81F8-1171-4DCE-B3AF-EE7C1DC7B491}" type="sibTrans" cxnId="{3F749B5F-5145-49B7-A0CC-B134115E964D}">
      <dgm:prSet/>
      <dgm:spPr/>
      <dgm:t>
        <a:bodyPr/>
        <a:lstStyle/>
        <a:p>
          <a:pPr>
            <a:lnSpc>
              <a:spcPct val="100000"/>
            </a:lnSpc>
          </a:pPr>
          <a:endParaRPr lang="en-GB"/>
        </a:p>
      </dgm:t>
    </dgm:pt>
    <dgm:pt modelId="{DC749E69-369F-4EDE-B8BC-3448805CA541}">
      <dgm:prSet/>
      <dgm:spPr/>
      <dgm:t>
        <a:bodyPr/>
        <a:lstStyle/>
        <a:p>
          <a:pPr>
            <a:buFont typeface="Symbol" panose="05050102010706020507" pitchFamily="18" charset="2"/>
            <a:buChar char=""/>
          </a:pPr>
          <a:r>
            <a:rPr lang="en-GB">
              <a:effectLst/>
              <a:latin typeface="Segoe UI" panose="020B0502040204020203" pitchFamily="34" charset="0"/>
              <a:ea typeface="Calibri" panose="020F0502020204030204" pitchFamily="34" charset="0"/>
            </a:rPr>
            <a:t>Reduced stigmatisation for individuals / increased feelings of dignity</a:t>
          </a:r>
          <a:endParaRPr lang="en-GB" dirty="0"/>
        </a:p>
      </dgm:t>
    </dgm:pt>
    <dgm:pt modelId="{D844C3D2-4F02-496D-AFC1-CFD73088C78F}" type="parTrans" cxnId="{6F3DF2A0-0AFC-480D-A7DB-EEF0C259076C}">
      <dgm:prSet/>
      <dgm:spPr/>
      <dgm:t>
        <a:bodyPr/>
        <a:lstStyle/>
        <a:p>
          <a:endParaRPr lang="en-GB"/>
        </a:p>
      </dgm:t>
    </dgm:pt>
    <dgm:pt modelId="{32F754E8-CAB0-463E-A8D3-1687153ECAC0}" type="sibTrans" cxnId="{6F3DF2A0-0AFC-480D-A7DB-EEF0C259076C}">
      <dgm:prSet/>
      <dgm:spPr/>
      <dgm:t>
        <a:bodyPr/>
        <a:lstStyle/>
        <a:p>
          <a:endParaRPr lang="en-GB"/>
        </a:p>
      </dgm:t>
    </dgm:pt>
    <dgm:pt modelId="{79230071-030C-4658-8A2C-46651B77C339}">
      <dgm:prSet/>
      <dgm:spPr/>
      <dgm:t>
        <a:bodyPr/>
        <a:lstStyle/>
        <a:p>
          <a:pPr>
            <a:lnSpc>
              <a:spcPct val="100000"/>
            </a:lnSpc>
          </a:pPr>
          <a:r>
            <a:rPr lang="en-GB">
              <a:effectLst/>
              <a:latin typeface="Segoe UI" panose="020B0502040204020203" pitchFamily="34" charset="0"/>
              <a:ea typeface="Calibri" panose="020F0502020204030204" pitchFamily="34" charset="0"/>
            </a:rPr>
            <a:t>Feeling empowered / being able to make choices </a:t>
          </a:r>
          <a:endParaRPr lang="en-GB" dirty="0">
            <a:effectLst/>
            <a:latin typeface="Calibri" panose="020F0502020204030204" pitchFamily="34" charset="0"/>
            <a:ea typeface="Calibri" panose="020F0502020204030204" pitchFamily="34" charset="0"/>
          </a:endParaRPr>
        </a:p>
      </dgm:t>
    </dgm:pt>
    <dgm:pt modelId="{7C8D87FA-030E-4D39-9648-A9D2E475A757}" type="parTrans" cxnId="{15284783-C90B-4825-87B3-C393A37F9ADB}">
      <dgm:prSet/>
      <dgm:spPr/>
      <dgm:t>
        <a:bodyPr/>
        <a:lstStyle/>
        <a:p>
          <a:endParaRPr lang="en-GB"/>
        </a:p>
      </dgm:t>
    </dgm:pt>
    <dgm:pt modelId="{A80BC59A-A544-4791-970C-9868639C74C2}" type="sibTrans" cxnId="{15284783-C90B-4825-87B3-C393A37F9ADB}">
      <dgm:prSet/>
      <dgm:spPr/>
      <dgm:t>
        <a:bodyPr/>
        <a:lstStyle/>
        <a:p>
          <a:pPr>
            <a:lnSpc>
              <a:spcPct val="100000"/>
            </a:lnSpc>
          </a:pPr>
          <a:endParaRPr lang="en-GB"/>
        </a:p>
      </dgm:t>
    </dgm:pt>
    <dgm:pt modelId="{3EDE7AD4-2554-42ED-8933-378D00C91BC4}" type="pres">
      <dgm:prSet presAssocID="{FC52688D-DB07-4295-A3EA-6A67778025EB}" presName="diagram" presStyleCnt="0">
        <dgm:presLayoutVars>
          <dgm:dir/>
          <dgm:resizeHandles val="exact"/>
        </dgm:presLayoutVars>
      </dgm:prSet>
      <dgm:spPr/>
    </dgm:pt>
    <dgm:pt modelId="{76A50CAD-F764-4AA2-A17D-8490298E0B83}" type="pres">
      <dgm:prSet presAssocID="{615BABE6-1310-4988-A23F-D1845AE7744A}" presName="node" presStyleLbl="node1" presStyleIdx="0" presStyleCnt="8">
        <dgm:presLayoutVars>
          <dgm:bulletEnabled val="1"/>
        </dgm:presLayoutVars>
      </dgm:prSet>
      <dgm:spPr/>
    </dgm:pt>
    <dgm:pt modelId="{7935E0C1-BE12-488C-BD09-D07B34FE8972}" type="pres">
      <dgm:prSet presAssocID="{D2B61AF7-EA4A-4512-A06D-059560709AAA}" presName="sibTrans" presStyleCnt="0"/>
      <dgm:spPr/>
    </dgm:pt>
    <dgm:pt modelId="{4ED3F377-5514-4A9F-A40A-A654408F06CA}" type="pres">
      <dgm:prSet presAssocID="{423BF820-0C6F-42CA-AE75-B14CFF16F94C}" presName="node" presStyleLbl="node1" presStyleIdx="1" presStyleCnt="8">
        <dgm:presLayoutVars>
          <dgm:bulletEnabled val="1"/>
        </dgm:presLayoutVars>
      </dgm:prSet>
      <dgm:spPr/>
    </dgm:pt>
    <dgm:pt modelId="{50E53450-0FE6-4B97-9CC6-87C8A195E19C}" type="pres">
      <dgm:prSet presAssocID="{8B4AC715-2A5F-4753-B28C-AB5B8E837112}" presName="sibTrans" presStyleCnt="0"/>
      <dgm:spPr/>
    </dgm:pt>
    <dgm:pt modelId="{C77DA508-0F8C-4B29-9EF8-41C9C252B007}" type="pres">
      <dgm:prSet presAssocID="{6B0F8D38-5D0E-45A6-8D45-4A60F1CD8D88}" presName="node" presStyleLbl="node1" presStyleIdx="2" presStyleCnt="8">
        <dgm:presLayoutVars>
          <dgm:bulletEnabled val="1"/>
        </dgm:presLayoutVars>
      </dgm:prSet>
      <dgm:spPr/>
    </dgm:pt>
    <dgm:pt modelId="{93730298-D2CD-49C7-B28F-5ED488D0BE5E}" type="pres">
      <dgm:prSet presAssocID="{28614A8B-342E-4581-8D5E-DDE4B54D1C3E}" presName="sibTrans" presStyleCnt="0"/>
      <dgm:spPr/>
    </dgm:pt>
    <dgm:pt modelId="{BBED8596-0C6E-42D3-82C7-835CC99E80FC}" type="pres">
      <dgm:prSet presAssocID="{E4435C0C-BB0D-4235-A3F2-5DC1A3FF24B2}" presName="node" presStyleLbl="node1" presStyleIdx="3" presStyleCnt="8">
        <dgm:presLayoutVars>
          <dgm:bulletEnabled val="1"/>
        </dgm:presLayoutVars>
      </dgm:prSet>
      <dgm:spPr/>
    </dgm:pt>
    <dgm:pt modelId="{22068A71-9020-4A09-9923-BF4C06ACEFA0}" type="pres">
      <dgm:prSet presAssocID="{A4D96B4B-FF1A-4ACF-8213-0AECFB17771F}" presName="sibTrans" presStyleCnt="0"/>
      <dgm:spPr/>
    </dgm:pt>
    <dgm:pt modelId="{202E9B06-FDC2-4531-9FAF-82A54FF00667}" type="pres">
      <dgm:prSet presAssocID="{EEB5F5FB-8960-45BA-BF16-BFA4301AD1F4}" presName="node" presStyleLbl="node1" presStyleIdx="4" presStyleCnt="8">
        <dgm:presLayoutVars>
          <dgm:bulletEnabled val="1"/>
        </dgm:presLayoutVars>
      </dgm:prSet>
      <dgm:spPr/>
    </dgm:pt>
    <dgm:pt modelId="{D14ADBF1-E283-4610-B003-756EE4F4F337}" type="pres">
      <dgm:prSet presAssocID="{70FA244B-33A1-4BCA-B677-8E3281BDADBF}" presName="sibTrans" presStyleCnt="0"/>
      <dgm:spPr/>
    </dgm:pt>
    <dgm:pt modelId="{A136E00B-A315-4B79-8599-A9CDD44F9C6B}" type="pres">
      <dgm:prSet presAssocID="{22D7A375-E87A-4934-ACBA-1B17474A85CA}" presName="node" presStyleLbl="node1" presStyleIdx="5" presStyleCnt="8">
        <dgm:presLayoutVars>
          <dgm:bulletEnabled val="1"/>
        </dgm:presLayoutVars>
      </dgm:prSet>
      <dgm:spPr/>
    </dgm:pt>
    <dgm:pt modelId="{57ED9524-4C1A-423B-BE2F-657A9D35B13D}" type="pres">
      <dgm:prSet presAssocID="{6F7F81F8-1171-4DCE-B3AF-EE7C1DC7B491}" presName="sibTrans" presStyleCnt="0"/>
      <dgm:spPr/>
    </dgm:pt>
    <dgm:pt modelId="{167C57C6-54DF-4BB6-B6EE-C7C109F2AE1D}" type="pres">
      <dgm:prSet presAssocID="{79230071-030C-4658-8A2C-46651B77C339}" presName="node" presStyleLbl="node1" presStyleIdx="6" presStyleCnt="8">
        <dgm:presLayoutVars>
          <dgm:bulletEnabled val="1"/>
        </dgm:presLayoutVars>
      </dgm:prSet>
      <dgm:spPr/>
    </dgm:pt>
    <dgm:pt modelId="{CA0A4401-0E6E-413A-B8C3-8306B47E1565}" type="pres">
      <dgm:prSet presAssocID="{A80BC59A-A544-4791-970C-9868639C74C2}" presName="sibTrans" presStyleCnt="0"/>
      <dgm:spPr/>
    </dgm:pt>
    <dgm:pt modelId="{AA35F064-8E23-431B-8AC0-6ED2BCAFF9AC}" type="pres">
      <dgm:prSet presAssocID="{DC749E69-369F-4EDE-B8BC-3448805CA541}" presName="node" presStyleLbl="node1" presStyleIdx="7" presStyleCnt="8">
        <dgm:presLayoutVars>
          <dgm:bulletEnabled val="1"/>
        </dgm:presLayoutVars>
      </dgm:prSet>
      <dgm:spPr/>
    </dgm:pt>
  </dgm:ptLst>
  <dgm:cxnLst>
    <dgm:cxn modelId="{3177F208-F723-49B3-9414-3761A8D14A3A}" srcId="{FC52688D-DB07-4295-A3EA-6A67778025EB}" destId="{615BABE6-1310-4988-A23F-D1845AE7744A}" srcOrd="0" destOrd="0" parTransId="{E39D16AE-5FE6-42AB-9577-9850458EF89C}" sibTransId="{D2B61AF7-EA4A-4512-A06D-059560709AAA}"/>
    <dgm:cxn modelId="{2DD38813-4C3E-4897-BB02-561D0B819B44}" srcId="{FC52688D-DB07-4295-A3EA-6A67778025EB}" destId="{6B0F8D38-5D0E-45A6-8D45-4A60F1CD8D88}" srcOrd="2" destOrd="0" parTransId="{EAC362B3-20A8-43FB-B9DA-453B4482FA3D}" sibTransId="{28614A8B-342E-4581-8D5E-DDE4B54D1C3E}"/>
    <dgm:cxn modelId="{2155C721-B1ED-4B0A-88F7-65C9EA110E0E}" srcId="{FC52688D-DB07-4295-A3EA-6A67778025EB}" destId="{E4435C0C-BB0D-4235-A3F2-5DC1A3FF24B2}" srcOrd="3" destOrd="0" parTransId="{4B811195-5E78-4911-B906-F6D9F562A9D1}" sibTransId="{A4D96B4B-FF1A-4ACF-8213-0AECFB17771F}"/>
    <dgm:cxn modelId="{99A64A23-49B6-4E43-9BE0-8C4DECAD816E}" type="presOf" srcId="{79230071-030C-4658-8A2C-46651B77C339}" destId="{167C57C6-54DF-4BB6-B6EE-C7C109F2AE1D}" srcOrd="0" destOrd="0" presId="urn:microsoft.com/office/officeart/2005/8/layout/default"/>
    <dgm:cxn modelId="{3F749B5F-5145-49B7-A0CC-B134115E964D}" srcId="{FC52688D-DB07-4295-A3EA-6A67778025EB}" destId="{22D7A375-E87A-4934-ACBA-1B17474A85CA}" srcOrd="5" destOrd="0" parTransId="{15AF674E-D93F-4ED1-84FE-F82223AF9967}" sibTransId="{6F7F81F8-1171-4DCE-B3AF-EE7C1DC7B491}"/>
    <dgm:cxn modelId="{0CD64F42-C86B-4618-8ECB-7DE9C2672AA7}" type="presOf" srcId="{E4435C0C-BB0D-4235-A3F2-5DC1A3FF24B2}" destId="{BBED8596-0C6E-42D3-82C7-835CC99E80FC}" srcOrd="0" destOrd="0" presId="urn:microsoft.com/office/officeart/2005/8/layout/default"/>
    <dgm:cxn modelId="{7F04F442-792D-4F09-86D2-5FAF77ACB12F}" type="presOf" srcId="{615BABE6-1310-4988-A23F-D1845AE7744A}" destId="{76A50CAD-F764-4AA2-A17D-8490298E0B83}" srcOrd="0" destOrd="0" presId="urn:microsoft.com/office/officeart/2005/8/layout/default"/>
    <dgm:cxn modelId="{21D92573-2257-4B83-BF08-0861AD0CCC4D}" type="presOf" srcId="{FC52688D-DB07-4295-A3EA-6A67778025EB}" destId="{3EDE7AD4-2554-42ED-8933-378D00C91BC4}" srcOrd="0" destOrd="0" presId="urn:microsoft.com/office/officeart/2005/8/layout/default"/>
    <dgm:cxn modelId="{35FCE475-C7F6-4B6D-914C-C8103D57F45B}" type="presOf" srcId="{6B0F8D38-5D0E-45A6-8D45-4A60F1CD8D88}" destId="{C77DA508-0F8C-4B29-9EF8-41C9C252B007}" srcOrd="0" destOrd="0" presId="urn:microsoft.com/office/officeart/2005/8/layout/default"/>
    <dgm:cxn modelId="{F82A5658-32F0-4E8E-A0F9-69ADE15AA646}" srcId="{FC52688D-DB07-4295-A3EA-6A67778025EB}" destId="{423BF820-0C6F-42CA-AE75-B14CFF16F94C}" srcOrd="1" destOrd="0" parTransId="{2E6303BB-AF25-48ED-8D0C-3636E6E538C9}" sibTransId="{8B4AC715-2A5F-4753-B28C-AB5B8E837112}"/>
    <dgm:cxn modelId="{BEA2DB7F-BF48-4C43-93AA-BD981928938A}" type="presOf" srcId="{EEB5F5FB-8960-45BA-BF16-BFA4301AD1F4}" destId="{202E9B06-FDC2-4531-9FAF-82A54FF00667}" srcOrd="0" destOrd="0" presId="urn:microsoft.com/office/officeart/2005/8/layout/default"/>
    <dgm:cxn modelId="{15284783-C90B-4825-87B3-C393A37F9ADB}" srcId="{FC52688D-DB07-4295-A3EA-6A67778025EB}" destId="{79230071-030C-4658-8A2C-46651B77C339}" srcOrd="6" destOrd="0" parTransId="{7C8D87FA-030E-4D39-9648-A9D2E475A757}" sibTransId="{A80BC59A-A544-4791-970C-9868639C74C2}"/>
    <dgm:cxn modelId="{E188FE92-75E0-4C3D-A9EC-EF846AFF9341}" srcId="{FC52688D-DB07-4295-A3EA-6A67778025EB}" destId="{EEB5F5FB-8960-45BA-BF16-BFA4301AD1F4}" srcOrd="4" destOrd="0" parTransId="{6EDBE7EE-AB17-4E98-8CF9-16A41E6E76BD}" sibTransId="{70FA244B-33A1-4BCA-B677-8E3281BDADBF}"/>
    <dgm:cxn modelId="{6F3DF2A0-0AFC-480D-A7DB-EEF0C259076C}" srcId="{FC52688D-DB07-4295-A3EA-6A67778025EB}" destId="{DC749E69-369F-4EDE-B8BC-3448805CA541}" srcOrd="7" destOrd="0" parTransId="{D844C3D2-4F02-496D-AFC1-CFD73088C78F}" sibTransId="{32F754E8-CAB0-463E-A8D3-1687153ECAC0}"/>
    <dgm:cxn modelId="{623A82DD-AEA0-43ED-B8E3-724A9BE7FC3B}" type="presOf" srcId="{22D7A375-E87A-4934-ACBA-1B17474A85CA}" destId="{A136E00B-A315-4B79-8599-A9CDD44F9C6B}" srcOrd="0" destOrd="0" presId="urn:microsoft.com/office/officeart/2005/8/layout/default"/>
    <dgm:cxn modelId="{CA0471DF-208F-4519-950F-5BC52DBBE6CF}" type="presOf" srcId="{DC749E69-369F-4EDE-B8BC-3448805CA541}" destId="{AA35F064-8E23-431B-8AC0-6ED2BCAFF9AC}" srcOrd="0" destOrd="0" presId="urn:microsoft.com/office/officeart/2005/8/layout/default"/>
    <dgm:cxn modelId="{679769EA-BB5B-43FC-B316-E4A46C3330A6}" type="presOf" srcId="{423BF820-0C6F-42CA-AE75-B14CFF16F94C}" destId="{4ED3F377-5514-4A9F-A40A-A654408F06CA}" srcOrd="0" destOrd="0" presId="urn:microsoft.com/office/officeart/2005/8/layout/default"/>
    <dgm:cxn modelId="{3F947965-D9EF-4B99-8344-DB9027C3C84C}" type="presParOf" srcId="{3EDE7AD4-2554-42ED-8933-378D00C91BC4}" destId="{76A50CAD-F764-4AA2-A17D-8490298E0B83}" srcOrd="0" destOrd="0" presId="urn:microsoft.com/office/officeart/2005/8/layout/default"/>
    <dgm:cxn modelId="{F4AD6436-EFDF-478A-A0D8-679FE046364E}" type="presParOf" srcId="{3EDE7AD4-2554-42ED-8933-378D00C91BC4}" destId="{7935E0C1-BE12-488C-BD09-D07B34FE8972}" srcOrd="1" destOrd="0" presId="urn:microsoft.com/office/officeart/2005/8/layout/default"/>
    <dgm:cxn modelId="{0965BC52-DEFE-4098-9720-559C49A78C94}" type="presParOf" srcId="{3EDE7AD4-2554-42ED-8933-378D00C91BC4}" destId="{4ED3F377-5514-4A9F-A40A-A654408F06CA}" srcOrd="2" destOrd="0" presId="urn:microsoft.com/office/officeart/2005/8/layout/default"/>
    <dgm:cxn modelId="{F87821A7-635C-40BA-87AA-0F8604E3AE96}" type="presParOf" srcId="{3EDE7AD4-2554-42ED-8933-378D00C91BC4}" destId="{50E53450-0FE6-4B97-9CC6-87C8A195E19C}" srcOrd="3" destOrd="0" presId="urn:microsoft.com/office/officeart/2005/8/layout/default"/>
    <dgm:cxn modelId="{60EBA22B-2277-43CB-AD53-DC3F2F327D04}" type="presParOf" srcId="{3EDE7AD4-2554-42ED-8933-378D00C91BC4}" destId="{C77DA508-0F8C-4B29-9EF8-41C9C252B007}" srcOrd="4" destOrd="0" presId="urn:microsoft.com/office/officeart/2005/8/layout/default"/>
    <dgm:cxn modelId="{BB08C526-5AB7-419C-8934-DAD940CA8660}" type="presParOf" srcId="{3EDE7AD4-2554-42ED-8933-378D00C91BC4}" destId="{93730298-D2CD-49C7-B28F-5ED488D0BE5E}" srcOrd="5" destOrd="0" presId="urn:microsoft.com/office/officeart/2005/8/layout/default"/>
    <dgm:cxn modelId="{C2F1B26E-1532-43EE-916E-091A3AC52613}" type="presParOf" srcId="{3EDE7AD4-2554-42ED-8933-378D00C91BC4}" destId="{BBED8596-0C6E-42D3-82C7-835CC99E80FC}" srcOrd="6" destOrd="0" presId="urn:microsoft.com/office/officeart/2005/8/layout/default"/>
    <dgm:cxn modelId="{E9CDD969-EA4D-4915-9BC5-7BB032311BF6}" type="presParOf" srcId="{3EDE7AD4-2554-42ED-8933-378D00C91BC4}" destId="{22068A71-9020-4A09-9923-BF4C06ACEFA0}" srcOrd="7" destOrd="0" presId="urn:microsoft.com/office/officeart/2005/8/layout/default"/>
    <dgm:cxn modelId="{A69EFFB5-0D0A-45E4-AB76-CDF13218B0FB}" type="presParOf" srcId="{3EDE7AD4-2554-42ED-8933-378D00C91BC4}" destId="{202E9B06-FDC2-4531-9FAF-82A54FF00667}" srcOrd="8" destOrd="0" presId="urn:microsoft.com/office/officeart/2005/8/layout/default"/>
    <dgm:cxn modelId="{C03CA211-8DA8-4FD5-9E5D-E5FB3C3D9863}" type="presParOf" srcId="{3EDE7AD4-2554-42ED-8933-378D00C91BC4}" destId="{D14ADBF1-E283-4610-B003-756EE4F4F337}" srcOrd="9" destOrd="0" presId="urn:microsoft.com/office/officeart/2005/8/layout/default"/>
    <dgm:cxn modelId="{3F5FB214-2F8F-4AF0-BBA9-F7ABD2C380C5}" type="presParOf" srcId="{3EDE7AD4-2554-42ED-8933-378D00C91BC4}" destId="{A136E00B-A315-4B79-8599-A9CDD44F9C6B}" srcOrd="10" destOrd="0" presId="urn:microsoft.com/office/officeart/2005/8/layout/default"/>
    <dgm:cxn modelId="{870E21E0-D6A7-43F3-875C-995FAAD51A05}" type="presParOf" srcId="{3EDE7AD4-2554-42ED-8933-378D00C91BC4}" destId="{57ED9524-4C1A-423B-BE2F-657A9D35B13D}" srcOrd="11" destOrd="0" presId="urn:microsoft.com/office/officeart/2005/8/layout/default"/>
    <dgm:cxn modelId="{08DA0EEB-91F5-427E-9949-CBCF5CBD2973}" type="presParOf" srcId="{3EDE7AD4-2554-42ED-8933-378D00C91BC4}" destId="{167C57C6-54DF-4BB6-B6EE-C7C109F2AE1D}" srcOrd="12" destOrd="0" presId="urn:microsoft.com/office/officeart/2005/8/layout/default"/>
    <dgm:cxn modelId="{AA8E8535-D6A3-4716-9424-1C6FFC593054}" type="presParOf" srcId="{3EDE7AD4-2554-42ED-8933-378D00C91BC4}" destId="{CA0A4401-0E6E-413A-B8C3-8306B47E1565}" srcOrd="13" destOrd="0" presId="urn:microsoft.com/office/officeart/2005/8/layout/default"/>
    <dgm:cxn modelId="{6DD12AEA-BB1E-4243-B00C-1B18B86298C7}" type="presParOf" srcId="{3EDE7AD4-2554-42ED-8933-378D00C91BC4}" destId="{AA35F064-8E23-431B-8AC0-6ED2BCAFF9AC}" srcOrd="1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BAA7DC-8B8D-4B41-B23F-FA0CAF13AA28}">
      <dsp:nvSpPr>
        <dsp:cNvPr id="0" name=""/>
        <dsp:cNvSpPr/>
      </dsp:nvSpPr>
      <dsp:spPr>
        <a:xfrm>
          <a:off x="3204110" y="1563618"/>
          <a:ext cx="1987427" cy="1719205"/>
        </a:xfrm>
        <a:prstGeom prst="hexagon">
          <a:avLst>
            <a:gd name="adj" fmla="val 28570"/>
            <a:gd name="vf" fmla="val 11547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GB" sz="1600" b="1" kern="1200">
              <a:latin typeface="Segoe UI" panose="020B0502040204020203" pitchFamily="34" charset="0"/>
              <a:cs typeface="Segoe UI" panose="020B0502040204020203" pitchFamily="34" charset="0"/>
            </a:rPr>
            <a:t>Typologies of Wrap Around Support </a:t>
          </a:r>
        </a:p>
      </dsp:txBody>
      <dsp:txXfrm>
        <a:off x="3533455" y="1848514"/>
        <a:ext cx="1328737" cy="1149413"/>
      </dsp:txXfrm>
    </dsp:sp>
    <dsp:sp modelId="{F80AA11B-88EE-4BE3-A6D8-0BC6D23033FF}">
      <dsp:nvSpPr>
        <dsp:cNvPr id="0" name=""/>
        <dsp:cNvSpPr/>
      </dsp:nvSpPr>
      <dsp:spPr>
        <a:xfrm>
          <a:off x="4448622" y="741095"/>
          <a:ext cx="749850" cy="646095"/>
        </a:xfrm>
        <a:prstGeom prst="hexagon">
          <a:avLst>
            <a:gd name="adj" fmla="val 28900"/>
            <a:gd name="vf" fmla="val 11547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98CBC639-3EFF-4E3B-B708-EB0721954E72}">
      <dsp:nvSpPr>
        <dsp:cNvPr id="0" name=""/>
        <dsp:cNvSpPr/>
      </dsp:nvSpPr>
      <dsp:spPr>
        <a:xfrm>
          <a:off x="3387181" y="0"/>
          <a:ext cx="1628682" cy="1409001"/>
        </a:xfrm>
        <a:prstGeom prst="hexagon">
          <a:avLst>
            <a:gd name="adj" fmla="val 28570"/>
            <a:gd name="vf" fmla="val 11547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GB" sz="1600" kern="1200">
              <a:latin typeface="Segoe UI" panose="020B0502040204020203" pitchFamily="34" charset="0"/>
              <a:cs typeface="Segoe UI" panose="020B0502040204020203" pitchFamily="34" charset="0"/>
            </a:rPr>
            <a:t>Practical services </a:t>
          </a:r>
        </a:p>
      </dsp:txBody>
      <dsp:txXfrm>
        <a:off x="3657088" y="233502"/>
        <a:ext cx="1088868" cy="941997"/>
      </dsp:txXfrm>
    </dsp:sp>
    <dsp:sp modelId="{543A61B9-05E1-4BAA-B023-2A363314EF0D}">
      <dsp:nvSpPr>
        <dsp:cNvPr id="0" name=""/>
        <dsp:cNvSpPr/>
      </dsp:nvSpPr>
      <dsp:spPr>
        <a:xfrm>
          <a:off x="5323755" y="1948949"/>
          <a:ext cx="749850" cy="646095"/>
        </a:xfrm>
        <a:prstGeom prst="hexagon">
          <a:avLst>
            <a:gd name="adj" fmla="val 28900"/>
            <a:gd name="vf" fmla="val 11547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304227CD-FBDA-4DBC-B285-6AEDB5E75667}">
      <dsp:nvSpPr>
        <dsp:cNvPr id="0" name=""/>
        <dsp:cNvSpPr/>
      </dsp:nvSpPr>
      <dsp:spPr>
        <a:xfrm>
          <a:off x="4880872" y="866630"/>
          <a:ext cx="1628682" cy="1409001"/>
        </a:xfrm>
        <a:prstGeom prst="hexagon">
          <a:avLst>
            <a:gd name="adj" fmla="val 28570"/>
            <a:gd name="vf" fmla="val 115470"/>
          </a:avLst>
        </a:prstGeom>
        <a:gradFill rotWithShape="0">
          <a:gsLst>
            <a:gs pos="0">
              <a:schemeClr val="accent5">
                <a:hueOff val="-1351709"/>
                <a:satOff val="-3484"/>
                <a:lumOff val="-2353"/>
                <a:alphaOff val="0"/>
                <a:satMod val="103000"/>
                <a:lumMod val="102000"/>
                <a:tint val="94000"/>
              </a:schemeClr>
            </a:gs>
            <a:gs pos="50000">
              <a:schemeClr val="accent5">
                <a:hueOff val="-1351709"/>
                <a:satOff val="-3484"/>
                <a:lumOff val="-2353"/>
                <a:alphaOff val="0"/>
                <a:satMod val="110000"/>
                <a:lumMod val="100000"/>
                <a:shade val="100000"/>
              </a:schemeClr>
            </a:gs>
            <a:gs pos="100000">
              <a:schemeClr val="accent5">
                <a:hueOff val="-1351709"/>
                <a:satOff val="-3484"/>
                <a:lumOff val="-2353"/>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GB" sz="1600" kern="1200">
              <a:latin typeface="Segoe UI" panose="020B0502040204020203" pitchFamily="34" charset="0"/>
              <a:cs typeface="Segoe UI" panose="020B0502040204020203" pitchFamily="34" charset="0"/>
            </a:rPr>
            <a:t>Educational </a:t>
          </a:r>
        </a:p>
      </dsp:txBody>
      <dsp:txXfrm>
        <a:off x="5150779" y="1100132"/>
        <a:ext cx="1088868" cy="941997"/>
      </dsp:txXfrm>
    </dsp:sp>
    <dsp:sp modelId="{1D70334A-6034-4C7A-B33A-EDD27E3986DF}">
      <dsp:nvSpPr>
        <dsp:cNvPr id="0" name=""/>
        <dsp:cNvSpPr/>
      </dsp:nvSpPr>
      <dsp:spPr>
        <a:xfrm>
          <a:off x="4715831" y="3312390"/>
          <a:ext cx="749850" cy="646095"/>
        </a:xfrm>
        <a:prstGeom prst="hexagon">
          <a:avLst>
            <a:gd name="adj" fmla="val 28900"/>
            <a:gd name="vf" fmla="val 11547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3E2C4703-427C-41C1-8923-15E3E220685F}">
      <dsp:nvSpPr>
        <dsp:cNvPr id="0" name=""/>
        <dsp:cNvSpPr/>
      </dsp:nvSpPr>
      <dsp:spPr>
        <a:xfrm>
          <a:off x="4880872" y="2570325"/>
          <a:ext cx="1628682" cy="1409001"/>
        </a:xfrm>
        <a:prstGeom prst="hexagon">
          <a:avLst>
            <a:gd name="adj" fmla="val 28570"/>
            <a:gd name="vf" fmla="val 115470"/>
          </a:avLst>
        </a:prstGeom>
        <a:gradFill rotWithShape="0">
          <a:gsLst>
            <a:gs pos="0">
              <a:schemeClr val="accent5">
                <a:hueOff val="-2703417"/>
                <a:satOff val="-6968"/>
                <a:lumOff val="-4706"/>
                <a:alphaOff val="0"/>
                <a:satMod val="103000"/>
                <a:lumMod val="102000"/>
                <a:tint val="94000"/>
              </a:schemeClr>
            </a:gs>
            <a:gs pos="50000">
              <a:schemeClr val="accent5">
                <a:hueOff val="-2703417"/>
                <a:satOff val="-6968"/>
                <a:lumOff val="-4706"/>
                <a:alphaOff val="0"/>
                <a:satMod val="110000"/>
                <a:lumMod val="100000"/>
                <a:shade val="100000"/>
              </a:schemeClr>
            </a:gs>
            <a:gs pos="100000">
              <a:schemeClr val="accent5">
                <a:hueOff val="-2703417"/>
                <a:satOff val="-6968"/>
                <a:lumOff val="-4706"/>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GB" sz="1600" kern="1200">
              <a:latin typeface="Segoe UI" panose="020B0502040204020203" pitchFamily="34" charset="0"/>
              <a:cs typeface="Segoe UI" panose="020B0502040204020203" pitchFamily="34" charset="0"/>
            </a:rPr>
            <a:t>Health / wellbeing</a:t>
          </a:r>
        </a:p>
      </dsp:txBody>
      <dsp:txXfrm>
        <a:off x="5150779" y="2803827"/>
        <a:ext cx="1088868" cy="941997"/>
      </dsp:txXfrm>
    </dsp:sp>
    <dsp:sp modelId="{7AB62E5B-B681-47A5-B1E5-94886B881D32}">
      <dsp:nvSpPr>
        <dsp:cNvPr id="0" name=""/>
        <dsp:cNvSpPr/>
      </dsp:nvSpPr>
      <dsp:spPr>
        <a:xfrm>
          <a:off x="3207808" y="3453920"/>
          <a:ext cx="749850" cy="646095"/>
        </a:xfrm>
        <a:prstGeom prst="hexagon">
          <a:avLst>
            <a:gd name="adj" fmla="val 28900"/>
            <a:gd name="vf" fmla="val 11547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8CBC7542-1172-47FA-800A-9949C6BCDE64}">
      <dsp:nvSpPr>
        <dsp:cNvPr id="0" name=""/>
        <dsp:cNvSpPr/>
      </dsp:nvSpPr>
      <dsp:spPr>
        <a:xfrm>
          <a:off x="3387181" y="3437926"/>
          <a:ext cx="1628682" cy="1409001"/>
        </a:xfrm>
        <a:prstGeom prst="hexagon">
          <a:avLst>
            <a:gd name="adj" fmla="val 28570"/>
            <a:gd name="vf" fmla="val 115470"/>
          </a:avLst>
        </a:prstGeom>
        <a:gradFill rotWithShape="0">
          <a:gsLst>
            <a:gs pos="0">
              <a:schemeClr val="accent5">
                <a:hueOff val="-4055126"/>
                <a:satOff val="-10451"/>
                <a:lumOff val="-7059"/>
                <a:alphaOff val="0"/>
                <a:satMod val="103000"/>
                <a:lumMod val="102000"/>
                <a:tint val="94000"/>
              </a:schemeClr>
            </a:gs>
            <a:gs pos="50000">
              <a:schemeClr val="accent5">
                <a:hueOff val="-4055126"/>
                <a:satOff val="-10451"/>
                <a:lumOff val="-7059"/>
                <a:alphaOff val="0"/>
                <a:satMod val="110000"/>
                <a:lumMod val="100000"/>
                <a:shade val="100000"/>
              </a:schemeClr>
            </a:gs>
            <a:gs pos="100000">
              <a:schemeClr val="accent5">
                <a:hueOff val="-4055126"/>
                <a:satOff val="-10451"/>
                <a:lumOff val="-705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GB" sz="1600" kern="1200">
              <a:latin typeface="Segoe UI" panose="020B0502040204020203" pitchFamily="34" charset="0"/>
              <a:cs typeface="Segoe UI" panose="020B0502040204020203" pitchFamily="34" charset="0"/>
            </a:rPr>
            <a:t>Pastoral </a:t>
          </a:r>
        </a:p>
      </dsp:txBody>
      <dsp:txXfrm>
        <a:off x="3657088" y="3671428"/>
        <a:ext cx="1088868" cy="941997"/>
      </dsp:txXfrm>
    </dsp:sp>
    <dsp:sp modelId="{CF14F0F1-0077-4BBE-8E93-7E084C260545}">
      <dsp:nvSpPr>
        <dsp:cNvPr id="0" name=""/>
        <dsp:cNvSpPr/>
      </dsp:nvSpPr>
      <dsp:spPr>
        <a:xfrm>
          <a:off x="2318343" y="2246551"/>
          <a:ext cx="749850" cy="646095"/>
        </a:xfrm>
        <a:prstGeom prst="hexagon">
          <a:avLst>
            <a:gd name="adj" fmla="val 28900"/>
            <a:gd name="vf" fmla="val 11547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71422E4E-94C3-4A02-9B0E-E0D5F8DD187B}">
      <dsp:nvSpPr>
        <dsp:cNvPr id="0" name=""/>
        <dsp:cNvSpPr/>
      </dsp:nvSpPr>
      <dsp:spPr>
        <a:xfrm>
          <a:off x="1886555" y="2571295"/>
          <a:ext cx="1628682" cy="1409001"/>
        </a:xfrm>
        <a:prstGeom prst="hexagon">
          <a:avLst>
            <a:gd name="adj" fmla="val 28570"/>
            <a:gd name="vf" fmla="val 115470"/>
          </a:avLst>
        </a:prstGeom>
        <a:gradFill rotWithShape="0">
          <a:gsLst>
            <a:gs pos="0">
              <a:schemeClr val="accent5">
                <a:hueOff val="-5406834"/>
                <a:satOff val="-13935"/>
                <a:lumOff val="-9412"/>
                <a:alphaOff val="0"/>
                <a:satMod val="103000"/>
                <a:lumMod val="102000"/>
                <a:tint val="94000"/>
              </a:schemeClr>
            </a:gs>
            <a:gs pos="50000">
              <a:schemeClr val="accent5">
                <a:hueOff val="-5406834"/>
                <a:satOff val="-13935"/>
                <a:lumOff val="-9412"/>
                <a:alphaOff val="0"/>
                <a:satMod val="110000"/>
                <a:lumMod val="100000"/>
                <a:shade val="100000"/>
              </a:schemeClr>
            </a:gs>
            <a:gs pos="100000">
              <a:schemeClr val="accent5">
                <a:hueOff val="-5406834"/>
                <a:satOff val="-13935"/>
                <a:lumOff val="-9412"/>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GB" sz="1600" kern="1200">
              <a:latin typeface="Segoe UI" panose="020B0502040204020203" pitchFamily="34" charset="0"/>
              <a:cs typeface="Segoe UI" panose="020B0502040204020203" pitchFamily="34" charset="0"/>
            </a:rPr>
            <a:t>Social support</a:t>
          </a:r>
        </a:p>
      </dsp:txBody>
      <dsp:txXfrm>
        <a:off x="2156462" y="2804797"/>
        <a:ext cx="1088868" cy="941997"/>
      </dsp:txXfrm>
    </dsp:sp>
    <dsp:sp modelId="{D3F8F9AB-1A9D-4791-AEE4-84CAC7C7E9D2}">
      <dsp:nvSpPr>
        <dsp:cNvPr id="0" name=""/>
        <dsp:cNvSpPr/>
      </dsp:nvSpPr>
      <dsp:spPr>
        <a:xfrm>
          <a:off x="1886555" y="864691"/>
          <a:ext cx="1628682" cy="1409001"/>
        </a:xfrm>
        <a:prstGeom prst="hexagon">
          <a:avLst>
            <a:gd name="adj" fmla="val 28570"/>
            <a:gd name="vf" fmla="val 115470"/>
          </a:avLst>
        </a:prstGeom>
        <a:gradFill rotWithShape="0">
          <a:gsLst>
            <a:gs pos="0">
              <a:schemeClr val="accent5">
                <a:hueOff val="-6758543"/>
                <a:satOff val="-17419"/>
                <a:lumOff val="-11765"/>
                <a:alphaOff val="0"/>
                <a:satMod val="103000"/>
                <a:lumMod val="102000"/>
                <a:tint val="94000"/>
              </a:schemeClr>
            </a:gs>
            <a:gs pos="50000">
              <a:schemeClr val="accent5">
                <a:hueOff val="-6758543"/>
                <a:satOff val="-17419"/>
                <a:lumOff val="-11765"/>
                <a:alphaOff val="0"/>
                <a:satMod val="110000"/>
                <a:lumMod val="100000"/>
                <a:shade val="100000"/>
              </a:schemeClr>
            </a:gs>
            <a:gs pos="100000">
              <a:schemeClr val="accent5">
                <a:hueOff val="-6758543"/>
                <a:satOff val="-17419"/>
                <a:lumOff val="-11765"/>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GB" sz="1600" kern="1200">
              <a:latin typeface="Segoe UI" panose="020B0502040204020203" pitchFamily="34" charset="0"/>
              <a:cs typeface="Segoe UI" panose="020B0502040204020203" pitchFamily="34" charset="0"/>
            </a:rPr>
            <a:t>Communal / social </a:t>
          </a:r>
        </a:p>
      </dsp:txBody>
      <dsp:txXfrm>
        <a:off x="2156462" y="1098193"/>
        <a:ext cx="1088868" cy="94199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A50CAD-F764-4AA2-A17D-8490298E0B83}">
      <dsp:nvSpPr>
        <dsp:cNvPr id="0" name=""/>
        <dsp:cNvSpPr/>
      </dsp:nvSpPr>
      <dsp:spPr>
        <a:xfrm>
          <a:off x="3080" y="587032"/>
          <a:ext cx="2444055" cy="1466433"/>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Font typeface="Symbol" panose="05050102010706020507" pitchFamily="18" charset="2"/>
            <a:buNone/>
          </a:pPr>
          <a:r>
            <a:rPr lang="en-GB" sz="1700" kern="1200" dirty="0">
              <a:effectLst/>
              <a:latin typeface="Segoe UI" panose="020B0502040204020203" pitchFamily="34" charset="0"/>
              <a:ea typeface="Calibri" panose="020F0502020204030204" pitchFamily="34" charset="0"/>
            </a:rPr>
            <a:t>Access to additional services, e.g., benefits, employment guidance, housing</a:t>
          </a:r>
          <a:endParaRPr lang="en-GB" sz="1700" kern="1200" dirty="0"/>
        </a:p>
      </dsp:txBody>
      <dsp:txXfrm>
        <a:off x="3080" y="587032"/>
        <a:ext cx="2444055" cy="1466433"/>
      </dsp:txXfrm>
    </dsp:sp>
    <dsp:sp modelId="{4ED3F377-5514-4A9F-A40A-A654408F06CA}">
      <dsp:nvSpPr>
        <dsp:cNvPr id="0" name=""/>
        <dsp:cNvSpPr/>
      </dsp:nvSpPr>
      <dsp:spPr>
        <a:xfrm>
          <a:off x="2691541" y="587032"/>
          <a:ext cx="2444055" cy="1466433"/>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Font typeface="Symbol" panose="05050102010706020507" pitchFamily="18" charset="2"/>
            <a:buNone/>
          </a:pPr>
          <a:r>
            <a:rPr lang="en-GB" sz="1700" kern="1200">
              <a:effectLst/>
              <a:latin typeface="Segoe UI" panose="020B0502040204020203" pitchFamily="34" charset="0"/>
              <a:ea typeface="Calibri" panose="020F0502020204030204" pitchFamily="34" charset="0"/>
            </a:rPr>
            <a:t>Alleviation of stress of dealing with an acute income crisis</a:t>
          </a:r>
          <a:endParaRPr lang="en-GB" sz="1700" kern="1200" dirty="0"/>
        </a:p>
      </dsp:txBody>
      <dsp:txXfrm>
        <a:off x="2691541" y="587032"/>
        <a:ext cx="2444055" cy="1466433"/>
      </dsp:txXfrm>
    </dsp:sp>
    <dsp:sp modelId="{C77DA508-0F8C-4B29-9EF8-41C9C252B007}">
      <dsp:nvSpPr>
        <dsp:cNvPr id="0" name=""/>
        <dsp:cNvSpPr/>
      </dsp:nvSpPr>
      <dsp:spPr>
        <a:xfrm>
          <a:off x="5380002" y="587032"/>
          <a:ext cx="2444055" cy="1466433"/>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Font typeface="Symbol" panose="05050102010706020507" pitchFamily="18" charset="2"/>
            <a:buNone/>
          </a:pPr>
          <a:r>
            <a:rPr lang="en-GB" sz="1700" kern="1200">
              <a:effectLst/>
              <a:latin typeface="Segoe UI" panose="020B0502040204020203" pitchFamily="34" charset="0"/>
              <a:ea typeface="Calibri" panose="020F0502020204030204" pitchFamily="34" charset="0"/>
            </a:rPr>
            <a:t>Saving money on travel by accessing in-situ/local advice worker at a food bank</a:t>
          </a:r>
          <a:endParaRPr lang="en-GB" sz="1700" kern="1200" dirty="0"/>
        </a:p>
      </dsp:txBody>
      <dsp:txXfrm>
        <a:off x="5380002" y="587032"/>
        <a:ext cx="2444055" cy="1466433"/>
      </dsp:txXfrm>
    </dsp:sp>
    <dsp:sp modelId="{BBED8596-0C6E-42D3-82C7-835CC99E80FC}">
      <dsp:nvSpPr>
        <dsp:cNvPr id="0" name=""/>
        <dsp:cNvSpPr/>
      </dsp:nvSpPr>
      <dsp:spPr>
        <a:xfrm>
          <a:off x="8068463" y="587032"/>
          <a:ext cx="2444055" cy="1466433"/>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Font typeface="Symbol" panose="05050102010706020507" pitchFamily="18" charset="2"/>
            <a:buNone/>
          </a:pPr>
          <a:r>
            <a:rPr lang="en-GB" sz="1700" kern="1200">
              <a:effectLst/>
              <a:latin typeface="Segoe UI" panose="020B0502040204020203" pitchFamily="34" charset="0"/>
              <a:ea typeface="Calibri" panose="020F0502020204030204" pitchFamily="34" charset="0"/>
            </a:rPr>
            <a:t>Improved skills via training – some leading to qualifications</a:t>
          </a:r>
          <a:endParaRPr lang="en-GB" sz="1700" kern="1200" dirty="0"/>
        </a:p>
      </dsp:txBody>
      <dsp:txXfrm>
        <a:off x="8068463" y="587032"/>
        <a:ext cx="2444055" cy="1466433"/>
      </dsp:txXfrm>
    </dsp:sp>
    <dsp:sp modelId="{202E9B06-FDC2-4531-9FAF-82A54FF00667}">
      <dsp:nvSpPr>
        <dsp:cNvPr id="0" name=""/>
        <dsp:cNvSpPr/>
      </dsp:nvSpPr>
      <dsp:spPr>
        <a:xfrm>
          <a:off x="3080" y="2297871"/>
          <a:ext cx="2444055" cy="1466433"/>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Font typeface="Symbol" panose="05050102010706020507" pitchFamily="18" charset="2"/>
            <a:buNone/>
          </a:pPr>
          <a:r>
            <a:rPr lang="en-GB" sz="1700" kern="1200">
              <a:effectLst/>
              <a:latin typeface="Segoe UI" panose="020B0502040204020203" pitchFamily="34" charset="0"/>
              <a:ea typeface="Calibri" panose="020F0502020204030204" pitchFamily="34" charset="0"/>
            </a:rPr>
            <a:t>Increased confidence (to access the right support towards financial stability)</a:t>
          </a:r>
          <a:endParaRPr lang="en-GB" sz="1700" kern="1200" dirty="0"/>
        </a:p>
      </dsp:txBody>
      <dsp:txXfrm>
        <a:off x="3080" y="2297871"/>
        <a:ext cx="2444055" cy="1466433"/>
      </dsp:txXfrm>
    </dsp:sp>
    <dsp:sp modelId="{A136E00B-A315-4B79-8599-A9CDD44F9C6B}">
      <dsp:nvSpPr>
        <dsp:cNvPr id="0" name=""/>
        <dsp:cNvSpPr/>
      </dsp:nvSpPr>
      <dsp:spPr>
        <a:xfrm>
          <a:off x="2691541" y="2297871"/>
          <a:ext cx="2444055" cy="1466433"/>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Font typeface="Symbol" panose="05050102010706020507" pitchFamily="18" charset="2"/>
            <a:buNone/>
          </a:pPr>
          <a:r>
            <a:rPr lang="en-GB" sz="1700" kern="1200">
              <a:effectLst/>
              <a:latin typeface="Segoe UI" panose="020B0502040204020203" pitchFamily="34" charset="0"/>
              <a:ea typeface="Calibri" panose="020F0502020204030204" pitchFamily="34" charset="0"/>
            </a:rPr>
            <a:t>Increased social inclusion (where individual takes part in education/ classes/ groups)</a:t>
          </a:r>
          <a:endParaRPr lang="en-GB" sz="1700" kern="1200" dirty="0"/>
        </a:p>
      </dsp:txBody>
      <dsp:txXfrm>
        <a:off x="2691541" y="2297871"/>
        <a:ext cx="2444055" cy="1466433"/>
      </dsp:txXfrm>
    </dsp:sp>
    <dsp:sp modelId="{167C57C6-54DF-4BB6-B6EE-C7C109F2AE1D}">
      <dsp:nvSpPr>
        <dsp:cNvPr id="0" name=""/>
        <dsp:cNvSpPr/>
      </dsp:nvSpPr>
      <dsp:spPr>
        <a:xfrm>
          <a:off x="5380002" y="2297871"/>
          <a:ext cx="2444055" cy="1466433"/>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100000"/>
            </a:lnSpc>
            <a:spcBef>
              <a:spcPct val="0"/>
            </a:spcBef>
            <a:spcAft>
              <a:spcPct val="35000"/>
            </a:spcAft>
            <a:buNone/>
          </a:pPr>
          <a:r>
            <a:rPr lang="en-GB" sz="1700" kern="1200">
              <a:effectLst/>
              <a:latin typeface="Segoe UI" panose="020B0502040204020203" pitchFamily="34" charset="0"/>
              <a:ea typeface="Calibri" panose="020F0502020204030204" pitchFamily="34" charset="0"/>
            </a:rPr>
            <a:t>Feeling empowered / being able to make choices </a:t>
          </a:r>
          <a:endParaRPr lang="en-GB" sz="1700" kern="1200" dirty="0">
            <a:effectLst/>
            <a:latin typeface="Calibri" panose="020F0502020204030204" pitchFamily="34" charset="0"/>
            <a:ea typeface="Calibri" panose="020F0502020204030204" pitchFamily="34" charset="0"/>
          </a:endParaRPr>
        </a:p>
      </dsp:txBody>
      <dsp:txXfrm>
        <a:off x="5380002" y="2297871"/>
        <a:ext cx="2444055" cy="1466433"/>
      </dsp:txXfrm>
    </dsp:sp>
    <dsp:sp modelId="{AA35F064-8E23-431B-8AC0-6ED2BCAFF9AC}">
      <dsp:nvSpPr>
        <dsp:cNvPr id="0" name=""/>
        <dsp:cNvSpPr/>
      </dsp:nvSpPr>
      <dsp:spPr>
        <a:xfrm>
          <a:off x="8068463" y="2297871"/>
          <a:ext cx="2444055" cy="1466433"/>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Font typeface="Symbol" panose="05050102010706020507" pitchFamily="18" charset="2"/>
            <a:buNone/>
          </a:pPr>
          <a:r>
            <a:rPr lang="en-GB" sz="1700" kern="1200">
              <a:effectLst/>
              <a:latin typeface="Segoe UI" panose="020B0502040204020203" pitchFamily="34" charset="0"/>
              <a:ea typeface="Calibri" panose="020F0502020204030204" pitchFamily="34" charset="0"/>
            </a:rPr>
            <a:t>Reduced stigmatisation for individuals / increased feelings of dignity</a:t>
          </a:r>
          <a:endParaRPr lang="en-GB" sz="1700" kern="1200" dirty="0"/>
        </a:p>
      </dsp:txBody>
      <dsp:txXfrm>
        <a:off x="8068463" y="2297871"/>
        <a:ext cx="2444055" cy="1466433"/>
      </dsp:txXfrm>
    </dsp:sp>
  </dsp:spTree>
</dsp:drawing>
</file>

<file path=ppt/diagrams/layout1.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288669-F95E-4319-B5D1-20E8F386A04A}" type="datetimeFigureOut">
              <a:rPr lang="en-GB" smtClean="0"/>
              <a:t>06/12/2022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D0E3EE-DBD9-4289-BA20-35F783F12CE8}" type="slidenum">
              <a:rPr lang="en-GB" smtClean="0"/>
              <a:t>‹#›</a:t>
            </a:fld>
            <a:endParaRPr lang="en-GB"/>
          </a:p>
        </p:txBody>
      </p:sp>
    </p:spTree>
    <p:extLst>
      <p:ext uri="{BB962C8B-B14F-4D97-AF65-F5344CB8AC3E}">
        <p14:creationId xmlns:p14="http://schemas.microsoft.com/office/powerpoint/2010/main" val="37744996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Image: https://leanderplantsupports.co.uk/rusted-iron.html</a:t>
            </a:r>
          </a:p>
          <a:p>
            <a:endParaRPr lang="en-GB" dirty="0"/>
          </a:p>
          <a:p>
            <a:r>
              <a:rPr lang="en-GB" dirty="0"/>
              <a:t>This presentation draws on 9 of the most relevant studies identified</a:t>
            </a:r>
          </a:p>
          <a:p>
            <a:pPr marL="342900" lvl="0" indent="-342900">
              <a:buFont typeface="+mj-lt"/>
              <a:buAutoNum type="arabicPeriod"/>
            </a:pPr>
            <a:r>
              <a:rPr lang="en-GB" sz="1800" dirty="0">
                <a:effectLst/>
                <a:latin typeface="Segoe UI" panose="020B0502040204020203" pitchFamily="34" charset="0"/>
                <a:ea typeface="Calibri" panose="020F0502020204030204" pitchFamily="34" charset="0"/>
              </a:rPr>
              <a:t>Sheffield: Advice and Food Bank Pilot Evaluation (2015)</a:t>
            </a:r>
            <a:endParaRPr lang="en-GB" sz="1800" dirty="0">
              <a:effectLst/>
              <a:latin typeface="Calibri" panose="020F0502020204030204" pitchFamily="34" charset="0"/>
              <a:ea typeface="Calibri" panose="020F0502020204030204" pitchFamily="34" charset="0"/>
            </a:endParaRPr>
          </a:p>
          <a:p>
            <a:pPr marL="342900" lvl="0" indent="-342900">
              <a:buFont typeface="+mj-lt"/>
              <a:buAutoNum type="arabicPeriod"/>
            </a:pPr>
            <a:r>
              <a:rPr lang="en-GB" sz="1800" dirty="0">
                <a:effectLst/>
                <a:latin typeface="Segoe UI" panose="020B0502040204020203" pitchFamily="34" charset="0"/>
                <a:ea typeface="Calibri" panose="020F0502020204030204" pitchFamily="34" charset="0"/>
              </a:rPr>
              <a:t>Hartford, USA: Self-efficacy is associated with increased food security in novel food pantry program (2016)</a:t>
            </a:r>
            <a:endParaRPr lang="en-GB" sz="1800" dirty="0">
              <a:effectLst/>
              <a:latin typeface="Calibri" panose="020F0502020204030204" pitchFamily="34" charset="0"/>
              <a:ea typeface="Calibri" panose="020F0502020204030204" pitchFamily="34" charset="0"/>
            </a:endParaRPr>
          </a:p>
          <a:p>
            <a:pPr marL="342900" lvl="0" indent="-342900">
              <a:buFont typeface="+mj-lt"/>
              <a:buAutoNum type="arabicPeriod"/>
            </a:pPr>
            <a:r>
              <a:rPr lang="en-GB" sz="1800" dirty="0">
                <a:effectLst/>
                <a:latin typeface="Segoe UI" panose="020B0502040204020203" pitchFamily="34" charset="0"/>
                <a:ea typeface="Calibri" panose="020F0502020204030204" pitchFamily="34" charset="0"/>
              </a:rPr>
              <a:t>Lewisham Homes’ Community Food Stores Impact Evaluation (2022)</a:t>
            </a:r>
            <a:endParaRPr lang="en-GB" sz="1800" dirty="0">
              <a:effectLst/>
              <a:latin typeface="Calibri" panose="020F0502020204030204" pitchFamily="34" charset="0"/>
              <a:ea typeface="Calibri" panose="020F0502020204030204" pitchFamily="34" charset="0"/>
            </a:endParaRPr>
          </a:p>
          <a:p>
            <a:pPr marL="342900" lvl="0" indent="-342900">
              <a:buFont typeface="+mj-lt"/>
              <a:buAutoNum type="arabicPeriod"/>
            </a:pPr>
            <a:r>
              <a:rPr lang="en-GB" sz="1800" dirty="0">
                <a:effectLst/>
                <a:latin typeface="Segoe UI" panose="020B0502040204020203" pitchFamily="34" charset="0"/>
                <a:ea typeface="Calibri" panose="020F0502020204030204" pitchFamily="34" charset="0"/>
              </a:rPr>
              <a:t>Community store/shop and food pantries reviews synthesised by Dr Megan Blake (2022)</a:t>
            </a:r>
            <a:endParaRPr lang="en-GB" sz="1800" dirty="0">
              <a:effectLst/>
              <a:latin typeface="Calibri" panose="020F0502020204030204" pitchFamily="34" charset="0"/>
              <a:ea typeface="Calibri" panose="020F0502020204030204" pitchFamily="34" charset="0"/>
            </a:endParaRPr>
          </a:p>
          <a:p>
            <a:pPr marL="342900" lvl="0" indent="-342900">
              <a:buFont typeface="+mj-lt"/>
              <a:buAutoNum type="arabicPeriod"/>
            </a:pPr>
            <a:r>
              <a:rPr lang="en-GB" sz="1800" dirty="0">
                <a:effectLst/>
                <a:latin typeface="Segoe UI" panose="020B0502040204020203" pitchFamily="34" charset="0"/>
                <a:ea typeface="Calibri" panose="020F0502020204030204" pitchFamily="34" charset="0"/>
              </a:rPr>
              <a:t>The Bread and Butter Thing, impact evaluation (2022)</a:t>
            </a:r>
            <a:endParaRPr lang="en-GB" sz="1800" dirty="0">
              <a:effectLst/>
              <a:latin typeface="Calibri" panose="020F0502020204030204" pitchFamily="34" charset="0"/>
              <a:ea typeface="Calibri" panose="020F0502020204030204" pitchFamily="34" charset="0"/>
            </a:endParaRPr>
          </a:p>
          <a:p>
            <a:pPr marL="342900" lvl="0" indent="-342900">
              <a:buFont typeface="+mj-lt"/>
              <a:buAutoNum type="arabicPeriod"/>
            </a:pPr>
            <a:r>
              <a:rPr lang="en-GB" sz="1800" dirty="0">
                <a:effectLst/>
                <a:latin typeface="Segoe UI" panose="020B0502040204020203" pitchFamily="34" charset="0"/>
                <a:ea typeface="Calibri" panose="020F0502020204030204" pitchFamily="34" charset="0"/>
              </a:rPr>
              <a:t>Learning from international experience  on approaches to community power,  participation and decision-making in health Case Study: Empowerment  approaches to food  poverty in NE Scotland</a:t>
            </a:r>
            <a:endParaRPr lang="en-GB" sz="1800" dirty="0">
              <a:effectLst/>
              <a:latin typeface="Calibri" panose="020F0502020204030204" pitchFamily="34" charset="0"/>
              <a:ea typeface="Calibri" panose="020F0502020204030204" pitchFamily="34" charset="0"/>
            </a:endParaRPr>
          </a:p>
          <a:p>
            <a:pPr marL="342900" lvl="0" indent="-342900">
              <a:buFont typeface="+mj-lt"/>
              <a:buAutoNum type="arabicPeriod"/>
            </a:pPr>
            <a:r>
              <a:rPr lang="en-GB" sz="1800" dirty="0">
                <a:effectLst/>
                <a:latin typeface="Segoe UI" panose="020B0502040204020203" pitchFamily="34" charset="0"/>
                <a:ea typeface="Calibri" panose="020F0502020204030204" pitchFamily="34" charset="0"/>
              </a:rPr>
              <a:t>A survey of food banks operating independently of The Trussell Trust food bank network. December 2019</a:t>
            </a:r>
            <a:endParaRPr lang="en-GB" sz="1800" dirty="0">
              <a:effectLst/>
              <a:latin typeface="Calibri" panose="020F0502020204030204" pitchFamily="34" charset="0"/>
              <a:ea typeface="Calibri" panose="020F0502020204030204" pitchFamily="34" charset="0"/>
            </a:endParaRPr>
          </a:p>
          <a:p>
            <a:pPr marL="342900" lvl="0" indent="-342900">
              <a:buFont typeface="+mj-lt"/>
              <a:buAutoNum type="arabicPeriod"/>
            </a:pPr>
            <a:r>
              <a:rPr lang="en-GB" sz="1800" dirty="0">
                <a:effectLst/>
                <a:latin typeface="Segoe UI" panose="020B0502040204020203" pitchFamily="34" charset="0"/>
                <a:ea typeface="Calibri" panose="020F0502020204030204" pitchFamily="34" charset="0"/>
              </a:rPr>
              <a:t>Local responses to household food insecurity across the UK during COVID-19  (September 2020  September 2021). An analysis of experiences from 14 local areas from around the UK and recommendations for future policy and practice.</a:t>
            </a:r>
            <a:endParaRPr lang="en-GB" sz="1800" dirty="0">
              <a:effectLst/>
              <a:latin typeface="Calibri" panose="020F0502020204030204" pitchFamily="34" charset="0"/>
              <a:ea typeface="Calibri" panose="020F0502020204030204" pitchFamily="34" charset="0"/>
            </a:endParaRPr>
          </a:p>
          <a:p>
            <a:pPr marL="342900" lvl="0" indent="-342900">
              <a:buFont typeface="+mj-lt"/>
              <a:buAutoNum type="arabicPeriod"/>
            </a:pPr>
            <a:r>
              <a:rPr lang="en-GB" sz="1800" dirty="0">
                <a:effectLst/>
                <a:latin typeface="Segoe UI" panose="020B0502040204020203" pitchFamily="34" charset="0"/>
                <a:ea typeface="Calibri" panose="020F0502020204030204" pitchFamily="34" charset="0"/>
              </a:rPr>
              <a:t>Interventions to address household food insecurity in high-income countries. 2018</a:t>
            </a:r>
            <a:endParaRPr lang="en-GB" sz="1800" dirty="0">
              <a:effectLst/>
              <a:latin typeface="Calibri" panose="020F0502020204030204" pitchFamily="34" charset="0"/>
              <a:ea typeface="Calibri" panose="020F0502020204030204" pitchFamily="34" charset="0"/>
            </a:endParaRPr>
          </a:p>
          <a:p>
            <a:endParaRPr lang="en-GB" dirty="0"/>
          </a:p>
        </p:txBody>
      </p:sp>
      <p:sp>
        <p:nvSpPr>
          <p:cNvPr id="4" name="Slide Number Placeholder 3"/>
          <p:cNvSpPr>
            <a:spLocks noGrp="1"/>
          </p:cNvSpPr>
          <p:nvPr>
            <p:ph type="sldNum" sz="quarter" idx="5"/>
          </p:nvPr>
        </p:nvSpPr>
        <p:spPr/>
        <p:txBody>
          <a:bodyPr/>
          <a:lstStyle/>
          <a:p>
            <a:fld id="{DAD0E3EE-DBD9-4289-BA20-35F783F12CE8}" type="slidenum">
              <a:rPr lang="en-GB" smtClean="0"/>
              <a:t>1</a:t>
            </a:fld>
            <a:endParaRPr lang="en-GB"/>
          </a:p>
        </p:txBody>
      </p:sp>
    </p:spTree>
    <p:extLst>
      <p:ext uri="{BB962C8B-B14F-4D97-AF65-F5344CB8AC3E}">
        <p14:creationId xmlns:p14="http://schemas.microsoft.com/office/powerpoint/2010/main" val="1133296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20000"/>
              </a:lnSpc>
              <a:spcAft>
                <a:spcPts val="1000"/>
              </a:spcAft>
            </a:pPr>
            <a:r>
              <a:rPr lang="en-GB" sz="1800" dirty="0">
                <a:effectLst/>
                <a:latin typeface="Segoe UI" panose="020B0502040204020203" pitchFamily="34" charset="0"/>
                <a:ea typeface="Times New Roman" panose="02020603050405020304" pitchFamily="18" charset="0"/>
                <a:cs typeface="Times New Roman" panose="02020603050405020304" pitchFamily="18" charset="0"/>
              </a:rPr>
              <a:t>This wrap around support can often be found amongst models already described in this report such as community hubs and some food banks that have developed their services to include advice and / or signposting e.g., in Harrogate 4 food banks are collaborating on a pilot with a fully qualified Citizens Advice worker to provide wrap-around support for people using the banks. </a:t>
            </a:r>
          </a:p>
          <a:p>
            <a:pPr>
              <a:lnSpc>
                <a:spcPct val="120000"/>
              </a:lnSpc>
              <a:spcAft>
                <a:spcPts val="1000"/>
              </a:spcAft>
            </a:pP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20000"/>
              </a:lnSpc>
              <a:spcAft>
                <a:spcPts val="1000"/>
              </a:spcAft>
            </a:pPr>
            <a:r>
              <a:rPr lang="en-GB" sz="1800" dirty="0">
                <a:effectLst/>
                <a:latin typeface="Segoe UI" panose="020B0502040204020203" pitchFamily="34" charset="0"/>
                <a:ea typeface="Times New Roman" panose="02020603050405020304" pitchFamily="18" charset="0"/>
                <a:cs typeface="Times New Roman" panose="02020603050405020304" pitchFamily="18" charset="0"/>
              </a:rPr>
              <a:t>The Trussell Trust's model for food banks is well-established, involving establishing relationships with third-party local social and health service agencies who provide referrals; requiring that people in need of assistance have a referral for use; collecting data through the referral system; and guiding their member food banks to follow-up with referral agencies if they provide more than three referrals to a single client in a 6-month period.’  Source: A survey of food banks operating independently of The Trussell Trust food bank network. December 2019</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GB" sz="1800" dirty="0">
              <a:effectLst/>
              <a:latin typeface="Calibri" panose="020F0502020204030204" pitchFamily="34" charset="0"/>
              <a:ea typeface="Calibri" panose="020F0502020204030204" pitchFamily="34" charset="0"/>
              <a:cs typeface="Calibri" panose="020F0502020204030204" pitchFamily="34" charset="0"/>
            </a:endParaRPr>
          </a:p>
          <a:p>
            <a:r>
              <a:rPr lang="en-GB" sz="1800" dirty="0">
                <a:effectLst/>
                <a:latin typeface="Calibri" panose="020F0502020204030204" pitchFamily="34" charset="0"/>
                <a:ea typeface="Calibri" panose="020F0502020204030204" pitchFamily="34" charset="0"/>
                <a:cs typeface="Calibri" panose="020F0502020204030204" pitchFamily="34"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a:p>
            <a:endParaRPr lang="en-GB" dirty="0"/>
          </a:p>
        </p:txBody>
      </p:sp>
      <p:sp>
        <p:nvSpPr>
          <p:cNvPr id="4" name="Slide Number Placeholder 3"/>
          <p:cNvSpPr>
            <a:spLocks noGrp="1"/>
          </p:cNvSpPr>
          <p:nvPr>
            <p:ph type="sldNum" sz="quarter" idx="5"/>
          </p:nvPr>
        </p:nvSpPr>
        <p:spPr/>
        <p:txBody>
          <a:bodyPr/>
          <a:lstStyle/>
          <a:p>
            <a:fld id="{DAD0E3EE-DBD9-4289-BA20-35F783F12CE8}" type="slidenum">
              <a:rPr lang="en-GB" smtClean="0"/>
              <a:t>2</a:t>
            </a:fld>
            <a:endParaRPr lang="en-GB"/>
          </a:p>
        </p:txBody>
      </p:sp>
    </p:spTree>
    <p:extLst>
      <p:ext uri="{BB962C8B-B14F-4D97-AF65-F5344CB8AC3E}">
        <p14:creationId xmlns:p14="http://schemas.microsoft.com/office/powerpoint/2010/main" val="19664336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effectLst/>
                <a:latin typeface="Calibri" panose="020F0502020204030204" pitchFamily="34" charset="0"/>
                <a:ea typeface="Calibri" panose="020F0502020204030204" pitchFamily="34" charset="0"/>
                <a:cs typeface="Calibri" panose="020F0502020204030204" pitchFamily="34"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a:p>
            <a:r>
              <a:rPr lang="en-GB" dirty="0"/>
              <a:t>Source: additional types of support offered by independent food banks. </a:t>
            </a:r>
            <a:r>
              <a:rPr lang="en-GB" sz="1800" dirty="0">
                <a:effectLst/>
                <a:latin typeface="Segoe UI" panose="020B0502040204020203" pitchFamily="34" charset="0"/>
              </a:rPr>
              <a:t>From</a:t>
            </a:r>
            <a:r>
              <a:rPr lang="en-GB" sz="1800" dirty="0">
                <a:effectLst/>
                <a:latin typeface="Segoe UI" panose="020B0502040204020203" pitchFamily="34" charset="0"/>
                <a:ea typeface="Times New Roman" panose="02020603050405020304" pitchFamily="18" charset="0"/>
              </a:rPr>
              <a:t> a survey of a simple random sample of 114 in the IFAN Network, conducted between September 2018 and May 2019,</a:t>
            </a:r>
          </a:p>
          <a:p>
            <a:endParaRPr lang="en-GB" sz="1800" dirty="0">
              <a:effectLst/>
              <a:latin typeface="Segoe UI" panose="020B0502040204020203" pitchFamily="34" charset="0"/>
            </a:endParaRPr>
          </a:p>
          <a:p>
            <a:r>
              <a:rPr lang="en-GB" sz="1800" dirty="0">
                <a:effectLst/>
                <a:latin typeface="Segoe UI" panose="020B0502040204020203" pitchFamily="34" charset="0"/>
                <a:ea typeface="Times New Roman" panose="02020603050405020304" pitchFamily="18" charset="0"/>
              </a:rPr>
              <a:t>In a  survey of a simple random sample of 114 (from 558 possible invitees in the IFAN Network) independent food banks conducted between September 2018 and May 2019, over 60% of food banks offered other services in addition to food parcel distribution. Almost all food banks provided signposting to other services or assistance and 60% offered other services, in-house, as well. </a:t>
            </a:r>
            <a:endParaRPr lang="en-GB" dirty="0"/>
          </a:p>
        </p:txBody>
      </p:sp>
      <p:sp>
        <p:nvSpPr>
          <p:cNvPr id="4" name="Slide Number Placeholder 3"/>
          <p:cNvSpPr>
            <a:spLocks noGrp="1"/>
          </p:cNvSpPr>
          <p:nvPr>
            <p:ph type="sldNum" sz="quarter" idx="5"/>
          </p:nvPr>
        </p:nvSpPr>
        <p:spPr/>
        <p:txBody>
          <a:bodyPr/>
          <a:lstStyle/>
          <a:p>
            <a:fld id="{DAD0E3EE-DBD9-4289-BA20-35F783F12CE8}" type="slidenum">
              <a:rPr lang="en-GB" smtClean="0"/>
              <a:t>3</a:t>
            </a:fld>
            <a:endParaRPr lang="en-GB"/>
          </a:p>
        </p:txBody>
      </p:sp>
    </p:spTree>
    <p:extLst>
      <p:ext uri="{BB962C8B-B14F-4D97-AF65-F5344CB8AC3E}">
        <p14:creationId xmlns:p14="http://schemas.microsoft.com/office/powerpoint/2010/main" val="23588129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effectLst/>
                <a:latin typeface="Calibri" panose="020F0502020204030204" pitchFamily="34" charset="0"/>
                <a:ea typeface="Calibri" panose="020F0502020204030204" pitchFamily="34" charset="0"/>
                <a:cs typeface="Calibri" panose="020F0502020204030204" pitchFamily="34" charset="0"/>
              </a:rPr>
              <a:t> </a:t>
            </a:r>
            <a:r>
              <a:rPr lang="en-GB" sz="1800" dirty="0">
                <a:effectLst/>
                <a:latin typeface="Segoe UI" panose="020B0502040204020203" pitchFamily="34" charset="0"/>
                <a:ea typeface="Times New Roman" panose="02020603050405020304" pitchFamily="18" charset="0"/>
                <a:cs typeface="Times New Roman" panose="02020603050405020304" pitchFamily="18" charset="0"/>
              </a:rPr>
              <a:t>The most notable outcomes in the literature based on evidence reviewed</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20000"/>
              </a:lnSpc>
              <a:spcAft>
                <a:spcPts val="1000"/>
              </a:spcAft>
            </a:pPr>
            <a:r>
              <a:rPr lang="en-GB" sz="1800" dirty="0">
                <a:effectLst/>
                <a:latin typeface="Segoe UI" panose="020B0502040204020203" pitchFamily="34" charset="0"/>
                <a:ea typeface="Times New Roman" panose="02020603050405020304" pitchFamily="18" charset="0"/>
                <a:cs typeface="Times New Roman" panose="02020603050405020304" pitchFamily="18" charset="0"/>
              </a:rPr>
              <a:t> </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DAD0E3EE-DBD9-4289-BA20-35F783F12CE8}" type="slidenum">
              <a:rPr lang="en-GB" smtClean="0"/>
              <a:t>5</a:t>
            </a:fld>
            <a:endParaRPr lang="en-GB"/>
          </a:p>
        </p:txBody>
      </p:sp>
    </p:spTree>
    <p:extLst>
      <p:ext uri="{BB962C8B-B14F-4D97-AF65-F5344CB8AC3E}">
        <p14:creationId xmlns:p14="http://schemas.microsoft.com/office/powerpoint/2010/main" val="30973451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Image - https://www.thestar.co.uk/news/sheffield-foodbank-teams-up-with-npower-to-give-out-fuel-vouchers-64087</a:t>
            </a:r>
          </a:p>
          <a:p>
            <a:endParaRPr lang="en-GB" dirty="0"/>
          </a:p>
          <a:p>
            <a:pPr>
              <a:lnSpc>
                <a:spcPct val="120000"/>
              </a:lnSpc>
              <a:spcAft>
                <a:spcPts val="1000"/>
              </a:spcAft>
            </a:pPr>
            <a:r>
              <a:rPr lang="en-GB" sz="1800" dirty="0">
                <a:effectLst/>
                <a:latin typeface="Segoe UI" panose="020B0502040204020203" pitchFamily="34" charset="0"/>
                <a:ea typeface="Times New Roman" panose="02020603050405020304" pitchFamily="18" charset="0"/>
                <a:cs typeface="Times New Roman" panose="02020603050405020304" pitchFamily="18" charset="0"/>
              </a:rPr>
              <a:t>It was funded by the City Council and implemented in four of Sheffield's food banks with an aim to help vulnerable food bank users who may be experiencing different types of acute income crises. </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GB" sz="1800" dirty="0">
                <a:effectLst/>
                <a:latin typeface="Segoe UI" panose="020B0502040204020203" pitchFamily="34" charset="0"/>
                <a:ea typeface="Times New Roman" panose="02020603050405020304" pitchFamily="18" charset="0"/>
                <a:cs typeface="Times New Roman" panose="02020603050405020304" pitchFamily="18" charset="0"/>
              </a:rPr>
              <a:t>There were important variations amongst the two food banks where evaluation took place. Food Bank 1 was approaching the end of its third financial year and was affiliated to the Trussell Trust while Food Bank 2, an independent, had only been operating for less than a year just received charitable status.</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DAD0E3EE-DBD9-4289-BA20-35F783F12CE8}" type="slidenum">
              <a:rPr lang="en-GB" smtClean="0"/>
              <a:t>6</a:t>
            </a:fld>
            <a:endParaRPr lang="en-GB"/>
          </a:p>
        </p:txBody>
      </p:sp>
    </p:spTree>
    <p:extLst>
      <p:ext uri="{BB962C8B-B14F-4D97-AF65-F5344CB8AC3E}">
        <p14:creationId xmlns:p14="http://schemas.microsoft.com/office/powerpoint/2010/main" val="17702646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20000"/>
              </a:lnSpc>
              <a:spcAft>
                <a:spcPts val="1000"/>
              </a:spcAft>
            </a:pPr>
            <a:r>
              <a:rPr lang="en-GB" sz="1800" dirty="0">
                <a:effectLst/>
                <a:latin typeface="Segoe UI" panose="020B0502040204020203" pitchFamily="34" charset="0"/>
                <a:ea typeface="Times New Roman" panose="02020603050405020304" pitchFamily="18" charset="0"/>
                <a:cs typeface="Times New Roman" panose="02020603050405020304" pitchFamily="18" charset="0"/>
              </a:rPr>
              <a:t>https://www.cfine.org/</a:t>
            </a:r>
          </a:p>
          <a:p>
            <a:pPr>
              <a:lnSpc>
                <a:spcPct val="120000"/>
              </a:lnSpc>
              <a:spcAft>
                <a:spcPts val="1000"/>
              </a:spcAft>
            </a:pPr>
            <a:r>
              <a:rPr lang="en-GB" sz="1800" dirty="0">
                <a:effectLst/>
                <a:latin typeface="Segoe UI" panose="020B0502040204020203" pitchFamily="34" charset="0"/>
                <a:ea typeface="Times New Roman" panose="02020603050405020304" pitchFamily="18" charset="0"/>
                <a:cs typeface="Times New Roman" panose="02020603050405020304" pitchFamily="18" charset="0"/>
              </a:rPr>
              <a:t>Image: https://www.cfine.org/get-involved/members</a:t>
            </a:r>
          </a:p>
          <a:p>
            <a:pPr>
              <a:lnSpc>
                <a:spcPct val="120000"/>
              </a:lnSpc>
              <a:spcAft>
                <a:spcPts val="1000"/>
              </a:spcAft>
            </a:pPr>
            <a:endParaRPr lang="en-GB" sz="1800" dirty="0">
              <a:effectLst/>
              <a:latin typeface="Segoe UI" panose="020B0502040204020203" pitchFamily="34" charset="0"/>
              <a:ea typeface="Times New Roman" panose="02020603050405020304" pitchFamily="18" charset="0"/>
              <a:cs typeface="Times New Roman" panose="02020603050405020304" pitchFamily="18" charset="0"/>
            </a:endParaRPr>
          </a:p>
          <a:p>
            <a:pPr>
              <a:lnSpc>
                <a:spcPct val="120000"/>
              </a:lnSpc>
              <a:spcAft>
                <a:spcPts val="1000"/>
              </a:spcAft>
            </a:pPr>
            <a:r>
              <a:rPr lang="en-GB" sz="1800" dirty="0">
                <a:effectLst/>
                <a:latin typeface="Segoe UI" panose="020B0502040204020203" pitchFamily="34" charset="0"/>
                <a:ea typeface="Times New Roman" panose="02020603050405020304" pitchFamily="18" charset="0"/>
                <a:cs typeface="Times New Roman" panose="02020603050405020304" pitchFamily="18" charset="0"/>
              </a:rPr>
              <a:t>Case studies from Community Food Initiatives North East (CFINE) explore three key practices:</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buFont typeface="+mj-lt"/>
              <a:buAutoNum type="arabicPeriod"/>
            </a:pPr>
            <a:r>
              <a:rPr lang="en-GB" sz="1800" b="0" dirty="0">
                <a:effectLst/>
                <a:latin typeface="Segoe UI" panose="020B0502040204020203" pitchFamily="34" charset="0"/>
                <a:ea typeface="Calibri" panose="020F0502020204030204" pitchFamily="34" charset="0"/>
              </a:rPr>
              <a:t>opening pathways to employment, financial capability and housing (Social Bite)</a:t>
            </a:r>
            <a:endParaRPr lang="en-GB" sz="1800" b="0" dirty="0">
              <a:effectLst/>
              <a:latin typeface="Calibri" panose="020F0502020204030204" pitchFamily="34" charset="0"/>
              <a:ea typeface="Calibri" panose="020F0502020204030204" pitchFamily="34" charset="0"/>
            </a:endParaRPr>
          </a:p>
          <a:p>
            <a:pPr marL="342900" lvl="0" indent="-342900">
              <a:buFont typeface="+mj-lt"/>
              <a:buAutoNum type="arabicPeriod"/>
            </a:pPr>
            <a:r>
              <a:rPr lang="en-GB" sz="1800" b="0" dirty="0">
                <a:effectLst/>
                <a:latin typeface="Segoe UI" panose="020B0502040204020203" pitchFamily="34" charset="0"/>
                <a:ea typeface="Calibri" panose="020F0502020204030204" pitchFamily="34" charset="0"/>
              </a:rPr>
              <a:t>supporting poor households to move sustainably out of food poverty (CFINE)</a:t>
            </a:r>
            <a:endParaRPr lang="en-GB" sz="1800" b="0" dirty="0">
              <a:effectLst/>
              <a:latin typeface="Calibri" panose="020F0502020204030204" pitchFamily="34" charset="0"/>
              <a:ea typeface="Calibri" panose="020F0502020204030204" pitchFamily="34" charset="0"/>
            </a:endParaRPr>
          </a:p>
          <a:p>
            <a:pPr marL="342900" lvl="0" indent="-342900">
              <a:buFont typeface="+mj-lt"/>
              <a:buAutoNum type="arabicPeriod"/>
            </a:pPr>
            <a:r>
              <a:rPr lang="en-GB" sz="1800" b="0" dirty="0">
                <a:effectLst/>
                <a:latin typeface="Segoe UI" panose="020B0502040204020203" pitchFamily="34" charset="0"/>
                <a:ea typeface="Calibri" panose="020F0502020204030204" pitchFamily="34" charset="0"/>
              </a:rPr>
              <a:t>making community grants in low-income urban areas through Participatory Budgeting. </a:t>
            </a:r>
          </a:p>
          <a:p>
            <a:pPr marL="342900" lvl="0" indent="-342900">
              <a:buFont typeface="+mj-lt"/>
              <a:buAutoNum type="arabicPeriod"/>
            </a:pPr>
            <a:endParaRPr lang="en-GB" sz="1800" dirty="0">
              <a:effectLst/>
              <a:latin typeface="Segoe UI" panose="020B0502040204020203" pitchFamily="34" charset="0"/>
              <a:ea typeface="Calibri" panose="020F0502020204030204" pitchFamily="34" charset="0"/>
            </a:endParaRPr>
          </a:p>
          <a:p>
            <a:pPr marL="0" lvl="0" indent="0">
              <a:buFont typeface="+mj-lt"/>
              <a:buNone/>
            </a:pPr>
            <a:r>
              <a:rPr lang="en-GB" sz="1800" dirty="0">
                <a:effectLst/>
                <a:latin typeface="Segoe UI" panose="020B0502040204020203" pitchFamily="34" charset="0"/>
                <a:ea typeface="Calibri" panose="020F0502020204030204" pitchFamily="34" charset="0"/>
              </a:rPr>
              <a:t>See also Social Bite’s work around food and homelessness</a:t>
            </a:r>
            <a:endParaRPr lang="en-GB" sz="1800" dirty="0">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fld id="{DAD0E3EE-DBD9-4289-BA20-35F783F12CE8}" type="slidenum">
              <a:rPr lang="en-GB" smtClean="0"/>
              <a:t>7</a:t>
            </a:fld>
            <a:endParaRPr lang="en-GB"/>
          </a:p>
        </p:txBody>
      </p:sp>
    </p:spTree>
    <p:extLst>
      <p:ext uri="{BB962C8B-B14F-4D97-AF65-F5344CB8AC3E}">
        <p14:creationId xmlns:p14="http://schemas.microsoft.com/office/powerpoint/2010/main" val="25430583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mj-lt"/>
              <a:buNone/>
            </a:pPr>
            <a:endParaRPr lang="en-GB" sz="1800" dirty="0">
              <a:effectLst/>
              <a:latin typeface="Segoe UI" panose="020B0502040204020203" pitchFamily="34" charset="0"/>
              <a:ea typeface="Calibri" panose="020F0502020204030204" pitchFamily="34" charset="0"/>
            </a:endParaRPr>
          </a:p>
          <a:p>
            <a:pPr marL="0" indent="0">
              <a:lnSpc>
                <a:spcPct val="120000"/>
              </a:lnSpc>
              <a:spcAft>
                <a:spcPts val="1000"/>
              </a:spcAft>
              <a:buNone/>
            </a:pPr>
            <a:r>
              <a:rPr lang="en-GB" sz="1800" dirty="0">
                <a:effectLst/>
                <a:latin typeface="Segoe UI" panose="020B0502040204020203" pitchFamily="34" charset="0"/>
                <a:ea typeface="Times New Roman" panose="02020603050405020304" pitchFamily="18" charset="0"/>
                <a:cs typeface="Times New Roman" panose="02020603050405020304" pitchFamily="18" charset="0"/>
              </a:rPr>
              <a:t>Prioritizing the self-efficacy of clients over the efficiency of pantry operations is required to increase food security among disadvantaged populations.’</a:t>
            </a:r>
          </a:p>
          <a:p>
            <a:r>
              <a:rPr lang="en-GB" sz="1800" dirty="0">
                <a:effectLst/>
                <a:latin typeface="Segoe UI" panose="020B0502040204020203" pitchFamily="34" charset="0"/>
                <a:ea typeface="Times New Roman" panose="02020603050405020304" pitchFamily="18" charset="0"/>
                <a:cs typeface="Times New Roman" panose="02020603050405020304" pitchFamily="18" charset="0"/>
              </a:rPr>
              <a:t>Bandura’s social cognitive theory and determinants – stages of change model whereby the individual makes change by small achievable goals</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lvl="0" indent="0">
              <a:buFont typeface="+mj-lt"/>
              <a:buNone/>
            </a:pPr>
            <a:endParaRPr lang="en-GB" sz="1800" dirty="0">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fld id="{DAD0E3EE-DBD9-4289-BA20-35F783F12CE8}" type="slidenum">
              <a:rPr lang="en-GB" smtClean="0"/>
              <a:t>8</a:t>
            </a:fld>
            <a:endParaRPr lang="en-GB"/>
          </a:p>
        </p:txBody>
      </p:sp>
    </p:spTree>
    <p:extLst>
      <p:ext uri="{BB962C8B-B14F-4D97-AF65-F5344CB8AC3E}">
        <p14:creationId xmlns:p14="http://schemas.microsoft.com/office/powerpoint/2010/main" val="1366535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20000"/>
              </a:lnSpc>
              <a:spcAft>
                <a:spcPts val="1000"/>
              </a:spcAft>
            </a:pPr>
            <a:r>
              <a:rPr lang="en-GB" sz="1200" dirty="0">
                <a:effectLst/>
                <a:latin typeface="Segoe UI" panose="020B0502040204020203" pitchFamily="34" charset="0"/>
                <a:ea typeface="Times New Roman" panose="02020603050405020304" pitchFamily="18" charset="0"/>
                <a:cs typeface="Times New Roman" panose="02020603050405020304" pitchFamily="18" charset="0"/>
              </a:rPr>
              <a:t>How could any mistrust of perceived or actual authority be overcome whereby an individual is more likely to agree to engage with an advice worker. In the ‘Next Stop Shop’ at FROG in Grangetown (Redcar) the volunteers work seamlessly with a qualified advice worker, dressed casually, and located in the social supermarket ready to support anyone presenting or referred in – but there are no conditions attached, no requirement to attend meetings.</a:t>
            </a:r>
            <a:endParaRPr lang="en-GB" sz="1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DAD0E3EE-DBD9-4289-BA20-35F783F12CE8}" type="slidenum">
              <a:rPr lang="en-GB" smtClean="0"/>
              <a:t>9</a:t>
            </a:fld>
            <a:endParaRPr lang="en-GB"/>
          </a:p>
        </p:txBody>
      </p:sp>
    </p:spTree>
    <p:extLst>
      <p:ext uri="{BB962C8B-B14F-4D97-AF65-F5344CB8AC3E}">
        <p14:creationId xmlns:p14="http://schemas.microsoft.com/office/powerpoint/2010/main" val="29834446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7674CA-B15B-8230-1634-813954096EE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42E6529-E653-8DB7-622D-23DA1B81E5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45A039D-BF44-2540-025B-9F6453F69CFD}"/>
              </a:ext>
            </a:extLst>
          </p:cNvPr>
          <p:cNvSpPr>
            <a:spLocks noGrp="1"/>
          </p:cNvSpPr>
          <p:nvPr>
            <p:ph type="dt" sz="half" idx="10"/>
          </p:nvPr>
        </p:nvSpPr>
        <p:spPr/>
        <p:txBody>
          <a:bodyPr/>
          <a:lstStyle/>
          <a:p>
            <a:fld id="{B2AAF183-0574-422B-9CDA-FC94D56A6499}" type="datetimeFigureOut">
              <a:rPr lang="en-GB" smtClean="0"/>
              <a:t>06/12/2022</a:t>
            </a:fld>
            <a:endParaRPr lang="en-GB"/>
          </a:p>
        </p:txBody>
      </p:sp>
      <p:sp>
        <p:nvSpPr>
          <p:cNvPr id="5" name="Footer Placeholder 4">
            <a:extLst>
              <a:ext uri="{FF2B5EF4-FFF2-40B4-BE49-F238E27FC236}">
                <a16:creationId xmlns:a16="http://schemas.microsoft.com/office/drawing/2014/main" id="{964D88EE-C641-7E36-C8A8-BEB9121A91F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D695BBB-B52A-E1B5-90A9-B2892FABFB01}"/>
              </a:ext>
            </a:extLst>
          </p:cNvPr>
          <p:cNvSpPr>
            <a:spLocks noGrp="1"/>
          </p:cNvSpPr>
          <p:nvPr>
            <p:ph type="sldNum" sz="quarter" idx="12"/>
          </p:nvPr>
        </p:nvSpPr>
        <p:spPr/>
        <p:txBody>
          <a:bodyPr/>
          <a:lstStyle/>
          <a:p>
            <a:fld id="{0C9927F3-2DF3-4C76-B31A-B196B8A3EE00}" type="slidenum">
              <a:rPr lang="en-GB" smtClean="0"/>
              <a:t>‹#›</a:t>
            </a:fld>
            <a:endParaRPr lang="en-GB"/>
          </a:p>
        </p:txBody>
      </p:sp>
    </p:spTree>
    <p:extLst>
      <p:ext uri="{BB962C8B-B14F-4D97-AF65-F5344CB8AC3E}">
        <p14:creationId xmlns:p14="http://schemas.microsoft.com/office/powerpoint/2010/main" val="12949988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7468-76D1-B512-77ED-C634E10C1F1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35B931E-1A48-E641-E237-F6376F08502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FDD6218-613D-A1E4-9188-0871F898C80F}"/>
              </a:ext>
            </a:extLst>
          </p:cNvPr>
          <p:cNvSpPr>
            <a:spLocks noGrp="1"/>
          </p:cNvSpPr>
          <p:nvPr>
            <p:ph type="dt" sz="half" idx="10"/>
          </p:nvPr>
        </p:nvSpPr>
        <p:spPr/>
        <p:txBody>
          <a:bodyPr/>
          <a:lstStyle/>
          <a:p>
            <a:fld id="{B2AAF183-0574-422B-9CDA-FC94D56A6499}" type="datetimeFigureOut">
              <a:rPr lang="en-GB" smtClean="0"/>
              <a:t>06/12/2022</a:t>
            </a:fld>
            <a:endParaRPr lang="en-GB"/>
          </a:p>
        </p:txBody>
      </p:sp>
      <p:sp>
        <p:nvSpPr>
          <p:cNvPr id="5" name="Footer Placeholder 4">
            <a:extLst>
              <a:ext uri="{FF2B5EF4-FFF2-40B4-BE49-F238E27FC236}">
                <a16:creationId xmlns:a16="http://schemas.microsoft.com/office/drawing/2014/main" id="{A353951A-6C90-D648-99D5-95579B5A81C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7DC6038-E85F-B31F-30A8-7BABAC572182}"/>
              </a:ext>
            </a:extLst>
          </p:cNvPr>
          <p:cNvSpPr>
            <a:spLocks noGrp="1"/>
          </p:cNvSpPr>
          <p:nvPr>
            <p:ph type="sldNum" sz="quarter" idx="12"/>
          </p:nvPr>
        </p:nvSpPr>
        <p:spPr/>
        <p:txBody>
          <a:bodyPr/>
          <a:lstStyle/>
          <a:p>
            <a:fld id="{0C9927F3-2DF3-4C76-B31A-B196B8A3EE00}" type="slidenum">
              <a:rPr lang="en-GB" smtClean="0"/>
              <a:t>‹#›</a:t>
            </a:fld>
            <a:endParaRPr lang="en-GB"/>
          </a:p>
        </p:txBody>
      </p:sp>
    </p:spTree>
    <p:extLst>
      <p:ext uri="{BB962C8B-B14F-4D97-AF65-F5344CB8AC3E}">
        <p14:creationId xmlns:p14="http://schemas.microsoft.com/office/powerpoint/2010/main" val="38442308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4DBFB63-ED8F-9774-6C4B-9A2A40B1992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CAC628F-2F05-C03B-78FF-DDDC2D38EE3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9DD1244-AF9B-54D2-9C5A-EA06EE900A29}"/>
              </a:ext>
            </a:extLst>
          </p:cNvPr>
          <p:cNvSpPr>
            <a:spLocks noGrp="1"/>
          </p:cNvSpPr>
          <p:nvPr>
            <p:ph type="dt" sz="half" idx="10"/>
          </p:nvPr>
        </p:nvSpPr>
        <p:spPr/>
        <p:txBody>
          <a:bodyPr/>
          <a:lstStyle/>
          <a:p>
            <a:fld id="{B2AAF183-0574-422B-9CDA-FC94D56A6499}" type="datetimeFigureOut">
              <a:rPr lang="en-GB" smtClean="0"/>
              <a:t>06/12/2022</a:t>
            </a:fld>
            <a:endParaRPr lang="en-GB"/>
          </a:p>
        </p:txBody>
      </p:sp>
      <p:sp>
        <p:nvSpPr>
          <p:cNvPr id="5" name="Footer Placeholder 4">
            <a:extLst>
              <a:ext uri="{FF2B5EF4-FFF2-40B4-BE49-F238E27FC236}">
                <a16:creationId xmlns:a16="http://schemas.microsoft.com/office/drawing/2014/main" id="{6167B2C4-4CB7-14F2-9314-DB25C166D8A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AFC1B0C-CD50-03FF-E4E1-7746B89C0601}"/>
              </a:ext>
            </a:extLst>
          </p:cNvPr>
          <p:cNvSpPr>
            <a:spLocks noGrp="1"/>
          </p:cNvSpPr>
          <p:nvPr>
            <p:ph type="sldNum" sz="quarter" idx="12"/>
          </p:nvPr>
        </p:nvSpPr>
        <p:spPr/>
        <p:txBody>
          <a:bodyPr/>
          <a:lstStyle/>
          <a:p>
            <a:fld id="{0C9927F3-2DF3-4C76-B31A-B196B8A3EE00}" type="slidenum">
              <a:rPr lang="en-GB" smtClean="0"/>
              <a:t>‹#›</a:t>
            </a:fld>
            <a:endParaRPr lang="en-GB"/>
          </a:p>
        </p:txBody>
      </p:sp>
    </p:spTree>
    <p:extLst>
      <p:ext uri="{BB962C8B-B14F-4D97-AF65-F5344CB8AC3E}">
        <p14:creationId xmlns:p14="http://schemas.microsoft.com/office/powerpoint/2010/main" val="3697315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7E5FF2-8B9F-5792-870D-D3D7C3D1178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49D0BDB-9C90-3461-7FF9-9175089542F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BB3010D-B81E-802A-DCE1-EC0B3D6963A7}"/>
              </a:ext>
            </a:extLst>
          </p:cNvPr>
          <p:cNvSpPr>
            <a:spLocks noGrp="1"/>
          </p:cNvSpPr>
          <p:nvPr>
            <p:ph type="dt" sz="half" idx="10"/>
          </p:nvPr>
        </p:nvSpPr>
        <p:spPr/>
        <p:txBody>
          <a:bodyPr/>
          <a:lstStyle/>
          <a:p>
            <a:fld id="{B2AAF183-0574-422B-9CDA-FC94D56A6499}" type="datetimeFigureOut">
              <a:rPr lang="en-GB" smtClean="0"/>
              <a:t>06/12/2022</a:t>
            </a:fld>
            <a:endParaRPr lang="en-GB"/>
          </a:p>
        </p:txBody>
      </p:sp>
      <p:sp>
        <p:nvSpPr>
          <p:cNvPr id="5" name="Footer Placeholder 4">
            <a:extLst>
              <a:ext uri="{FF2B5EF4-FFF2-40B4-BE49-F238E27FC236}">
                <a16:creationId xmlns:a16="http://schemas.microsoft.com/office/drawing/2014/main" id="{22E05DA0-14C3-BD0A-76FB-DA669F51CD0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A972C2F-D0B7-7E07-DEB1-A3AA34DA7E2A}"/>
              </a:ext>
            </a:extLst>
          </p:cNvPr>
          <p:cNvSpPr>
            <a:spLocks noGrp="1"/>
          </p:cNvSpPr>
          <p:nvPr>
            <p:ph type="sldNum" sz="quarter" idx="12"/>
          </p:nvPr>
        </p:nvSpPr>
        <p:spPr/>
        <p:txBody>
          <a:bodyPr/>
          <a:lstStyle/>
          <a:p>
            <a:fld id="{0C9927F3-2DF3-4C76-B31A-B196B8A3EE00}" type="slidenum">
              <a:rPr lang="en-GB" smtClean="0"/>
              <a:t>‹#›</a:t>
            </a:fld>
            <a:endParaRPr lang="en-GB"/>
          </a:p>
        </p:txBody>
      </p:sp>
    </p:spTree>
    <p:extLst>
      <p:ext uri="{BB962C8B-B14F-4D97-AF65-F5344CB8AC3E}">
        <p14:creationId xmlns:p14="http://schemas.microsoft.com/office/powerpoint/2010/main" val="3267101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9F81D-7666-1896-A720-FA0DB91C64A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BAA3ED6-759E-D4E4-AD2E-6CCD36262EC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27D1155-A5A5-A28A-4130-74502B3AC16F}"/>
              </a:ext>
            </a:extLst>
          </p:cNvPr>
          <p:cNvSpPr>
            <a:spLocks noGrp="1"/>
          </p:cNvSpPr>
          <p:nvPr>
            <p:ph type="dt" sz="half" idx="10"/>
          </p:nvPr>
        </p:nvSpPr>
        <p:spPr/>
        <p:txBody>
          <a:bodyPr/>
          <a:lstStyle/>
          <a:p>
            <a:fld id="{B2AAF183-0574-422B-9CDA-FC94D56A6499}" type="datetimeFigureOut">
              <a:rPr lang="en-GB" smtClean="0"/>
              <a:t>06/12/2022</a:t>
            </a:fld>
            <a:endParaRPr lang="en-GB"/>
          </a:p>
        </p:txBody>
      </p:sp>
      <p:sp>
        <p:nvSpPr>
          <p:cNvPr id="5" name="Footer Placeholder 4">
            <a:extLst>
              <a:ext uri="{FF2B5EF4-FFF2-40B4-BE49-F238E27FC236}">
                <a16:creationId xmlns:a16="http://schemas.microsoft.com/office/drawing/2014/main" id="{BA8A1B58-3E34-4A48-3AA9-2D29C03D833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283DC0E-37DA-0B52-6215-5317B3A6AF59}"/>
              </a:ext>
            </a:extLst>
          </p:cNvPr>
          <p:cNvSpPr>
            <a:spLocks noGrp="1"/>
          </p:cNvSpPr>
          <p:nvPr>
            <p:ph type="sldNum" sz="quarter" idx="12"/>
          </p:nvPr>
        </p:nvSpPr>
        <p:spPr/>
        <p:txBody>
          <a:bodyPr/>
          <a:lstStyle/>
          <a:p>
            <a:fld id="{0C9927F3-2DF3-4C76-B31A-B196B8A3EE00}" type="slidenum">
              <a:rPr lang="en-GB" smtClean="0"/>
              <a:t>‹#›</a:t>
            </a:fld>
            <a:endParaRPr lang="en-GB"/>
          </a:p>
        </p:txBody>
      </p:sp>
    </p:spTree>
    <p:extLst>
      <p:ext uri="{BB962C8B-B14F-4D97-AF65-F5344CB8AC3E}">
        <p14:creationId xmlns:p14="http://schemas.microsoft.com/office/powerpoint/2010/main" val="2436399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BD077-DF41-88CE-14F4-ABDB31EECCD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85455EA-FD21-2AA3-0C8F-64FB0C52693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DFFB11C-2421-7945-9295-F8F62860F07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C325C8E-E338-6D00-5120-0C51A5E7EEA8}"/>
              </a:ext>
            </a:extLst>
          </p:cNvPr>
          <p:cNvSpPr>
            <a:spLocks noGrp="1"/>
          </p:cNvSpPr>
          <p:nvPr>
            <p:ph type="dt" sz="half" idx="10"/>
          </p:nvPr>
        </p:nvSpPr>
        <p:spPr/>
        <p:txBody>
          <a:bodyPr/>
          <a:lstStyle/>
          <a:p>
            <a:fld id="{B2AAF183-0574-422B-9CDA-FC94D56A6499}" type="datetimeFigureOut">
              <a:rPr lang="en-GB" smtClean="0"/>
              <a:t>06/12/2022</a:t>
            </a:fld>
            <a:endParaRPr lang="en-GB"/>
          </a:p>
        </p:txBody>
      </p:sp>
      <p:sp>
        <p:nvSpPr>
          <p:cNvPr id="6" name="Footer Placeholder 5">
            <a:extLst>
              <a:ext uri="{FF2B5EF4-FFF2-40B4-BE49-F238E27FC236}">
                <a16:creationId xmlns:a16="http://schemas.microsoft.com/office/drawing/2014/main" id="{831BF93C-1DCD-39F1-4D6E-53B63A239A0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A228B27-9515-D30B-48F2-4A2B3CF1FA38}"/>
              </a:ext>
            </a:extLst>
          </p:cNvPr>
          <p:cNvSpPr>
            <a:spLocks noGrp="1"/>
          </p:cNvSpPr>
          <p:nvPr>
            <p:ph type="sldNum" sz="quarter" idx="12"/>
          </p:nvPr>
        </p:nvSpPr>
        <p:spPr/>
        <p:txBody>
          <a:bodyPr/>
          <a:lstStyle/>
          <a:p>
            <a:fld id="{0C9927F3-2DF3-4C76-B31A-B196B8A3EE00}" type="slidenum">
              <a:rPr lang="en-GB" smtClean="0"/>
              <a:t>‹#›</a:t>
            </a:fld>
            <a:endParaRPr lang="en-GB"/>
          </a:p>
        </p:txBody>
      </p:sp>
    </p:spTree>
    <p:extLst>
      <p:ext uri="{BB962C8B-B14F-4D97-AF65-F5344CB8AC3E}">
        <p14:creationId xmlns:p14="http://schemas.microsoft.com/office/powerpoint/2010/main" val="756714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4C12F4-4DCA-EB1D-0D43-9A86D1C08EE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AD2F3F8-0ADC-7E9A-3E8F-25C9AC6361A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BC9A3D0-8B11-372F-2911-CADA63D400A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F7695F9-47F8-6A0A-E34C-02A3A0B080A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04798E5-0275-ECDD-1F91-E54E66A0F81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2D9A1DD-227A-9E7F-EF92-C88C6B08CF3C}"/>
              </a:ext>
            </a:extLst>
          </p:cNvPr>
          <p:cNvSpPr>
            <a:spLocks noGrp="1"/>
          </p:cNvSpPr>
          <p:nvPr>
            <p:ph type="dt" sz="half" idx="10"/>
          </p:nvPr>
        </p:nvSpPr>
        <p:spPr/>
        <p:txBody>
          <a:bodyPr/>
          <a:lstStyle/>
          <a:p>
            <a:fld id="{B2AAF183-0574-422B-9CDA-FC94D56A6499}" type="datetimeFigureOut">
              <a:rPr lang="en-GB" smtClean="0"/>
              <a:t>06/12/2022</a:t>
            </a:fld>
            <a:endParaRPr lang="en-GB"/>
          </a:p>
        </p:txBody>
      </p:sp>
      <p:sp>
        <p:nvSpPr>
          <p:cNvPr id="8" name="Footer Placeholder 7">
            <a:extLst>
              <a:ext uri="{FF2B5EF4-FFF2-40B4-BE49-F238E27FC236}">
                <a16:creationId xmlns:a16="http://schemas.microsoft.com/office/drawing/2014/main" id="{A2B07C06-27D0-BCE4-EBF1-02912879262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86232E8-8504-1B42-C6C9-1BD1E05F8808}"/>
              </a:ext>
            </a:extLst>
          </p:cNvPr>
          <p:cNvSpPr>
            <a:spLocks noGrp="1"/>
          </p:cNvSpPr>
          <p:nvPr>
            <p:ph type="sldNum" sz="quarter" idx="12"/>
          </p:nvPr>
        </p:nvSpPr>
        <p:spPr/>
        <p:txBody>
          <a:bodyPr/>
          <a:lstStyle/>
          <a:p>
            <a:fld id="{0C9927F3-2DF3-4C76-B31A-B196B8A3EE00}" type="slidenum">
              <a:rPr lang="en-GB" smtClean="0"/>
              <a:t>‹#›</a:t>
            </a:fld>
            <a:endParaRPr lang="en-GB"/>
          </a:p>
        </p:txBody>
      </p:sp>
    </p:spTree>
    <p:extLst>
      <p:ext uri="{BB962C8B-B14F-4D97-AF65-F5344CB8AC3E}">
        <p14:creationId xmlns:p14="http://schemas.microsoft.com/office/powerpoint/2010/main" val="2117329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FCAF7-98CE-B50F-2D45-53D72BA3AFC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C8C6D7F-9EA8-99B6-6A72-FAB3EE10EBEB}"/>
              </a:ext>
            </a:extLst>
          </p:cNvPr>
          <p:cNvSpPr>
            <a:spLocks noGrp="1"/>
          </p:cNvSpPr>
          <p:nvPr>
            <p:ph type="dt" sz="half" idx="10"/>
          </p:nvPr>
        </p:nvSpPr>
        <p:spPr/>
        <p:txBody>
          <a:bodyPr/>
          <a:lstStyle/>
          <a:p>
            <a:fld id="{B2AAF183-0574-422B-9CDA-FC94D56A6499}" type="datetimeFigureOut">
              <a:rPr lang="en-GB" smtClean="0"/>
              <a:t>06/12/2022</a:t>
            </a:fld>
            <a:endParaRPr lang="en-GB"/>
          </a:p>
        </p:txBody>
      </p:sp>
      <p:sp>
        <p:nvSpPr>
          <p:cNvPr id="4" name="Footer Placeholder 3">
            <a:extLst>
              <a:ext uri="{FF2B5EF4-FFF2-40B4-BE49-F238E27FC236}">
                <a16:creationId xmlns:a16="http://schemas.microsoft.com/office/drawing/2014/main" id="{FCD6C7D6-4D2E-64AD-7743-B0660954A5B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12A3069-F60A-997E-F701-FFB0080A425B}"/>
              </a:ext>
            </a:extLst>
          </p:cNvPr>
          <p:cNvSpPr>
            <a:spLocks noGrp="1"/>
          </p:cNvSpPr>
          <p:nvPr>
            <p:ph type="sldNum" sz="quarter" idx="12"/>
          </p:nvPr>
        </p:nvSpPr>
        <p:spPr/>
        <p:txBody>
          <a:bodyPr/>
          <a:lstStyle/>
          <a:p>
            <a:fld id="{0C9927F3-2DF3-4C76-B31A-B196B8A3EE00}" type="slidenum">
              <a:rPr lang="en-GB" smtClean="0"/>
              <a:t>‹#›</a:t>
            </a:fld>
            <a:endParaRPr lang="en-GB"/>
          </a:p>
        </p:txBody>
      </p:sp>
    </p:spTree>
    <p:extLst>
      <p:ext uri="{BB962C8B-B14F-4D97-AF65-F5344CB8AC3E}">
        <p14:creationId xmlns:p14="http://schemas.microsoft.com/office/powerpoint/2010/main" val="3645554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987474-59AC-AA28-5687-486ED092AC25}"/>
              </a:ext>
            </a:extLst>
          </p:cNvPr>
          <p:cNvSpPr>
            <a:spLocks noGrp="1"/>
          </p:cNvSpPr>
          <p:nvPr>
            <p:ph type="dt" sz="half" idx="10"/>
          </p:nvPr>
        </p:nvSpPr>
        <p:spPr/>
        <p:txBody>
          <a:bodyPr/>
          <a:lstStyle/>
          <a:p>
            <a:fld id="{B2AAF183-0574-422B-9CDA-FC94D56A6499}" type="datetimeFigureOut">
              <a:rPr lang="en-GB" smtClean="0"/>
              <a:t>06/12/2022</a:t>
            </a:fld>
            <a:endParaRPr lang="en-GB"/>
          </a:p>
        </p:txBody>
      </p:sp>
      <p:sp>
        <p:nvSpPr>
          <p:cNvPr id="3" name="Footer Placeholder 2">
            <a:extLst>
              <a:ext uri="{FF2B5EF4-FFF2-40B4-BE49-F238E27FC236}">
                <a16:creationId xmlns:a16="http://schemas.microsoft.com/office/drawing/2014/main" id="{F201BF8C-AC9B-B485-70A7-01AF263F732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77EB301-8769-64B7-286A-FEF1BBB1AE34}"/>
              </a:ext>
            </a:extLst>
          </p:cNvPr>
          <p:cNvSpPr>
            <a:spLocks noGrp="1"/>
          </p:cNvSpPr>
          <p:nvPr>
            <p:ph type="sldNum" sz="quarter" idx="12"/>
          </p:nvPr>
        </p:nvSpPr>
        <p:spPr/>
        <p:txBody>
          <a:bodyPr/>
          <a:lstStyle/>
          <a:p>
            <a:fld id="{0C9927F3-2DF3-4C76-B31A-B196B8A3EE00}" type="slidenum">
              <a:rPr lang="en-GB" smtClean="0"/>
              <a:t>‹#›</a:t>
            </a:fld>
            <a:endParaRPr lang="en-GB"/>
          </a:p>
        </p:txBody>
      </p:sp>
    </p:spTree>
    <p:extLst>
      <p:ext uri="{BB962C8B-B14F-4D97-AF65-F5344CB8AC3E}">
        <p14:creationId xmlns:p14="http://schemas.microsoft.com/office/powerpoint/2010/main" val="35332985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31767-8CDA-6A4D-328E-628A3E8261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ACB3C1B-9453-41E1-6E37-EABA86D27ED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A1E6EA7-4D16-452A-ABF0-465FB9FC08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E73591-941E-35C1-ECFB-2EE7CA26D8EE}"/>
              </a:ext>
            </a:extLst>
          </p:cNvPr>
          <p:cNvSpPr>
            <a:spLocks noGrp="1"/>
          </p:cNvSpPr>
          <p:nvPr>
            <p:ph type="dt" sz="half" idx="10"/>
          </p:nvPr>
        </p:nvSpPr>
        <p:spPr/>
        <p:txBody>
          <a:bodyPr/>
          <a:lstStyle/>
          <a:p>
            <a:fld id="{B2AAF183-0574-422B-9CDA-FC94D56A6499}" type="datetimeFigureOut">
              <a:rPr lang="en-GB" smtClean="0"/>
              <a:t>06/12/2022</a:t>
            </a:fld>
            <a:endParaRPr lang="en-GB"/>
          </a:p>
        </p:txBody>
      </p:sp>
      <p:sp>
        <p:nvSpPr>
          <p:cNvPr id="6" name="Footer Placeholder 5">
            <a:extLst>
              <a:ext uri="{FF2B5EF4-FFF2-40B4-BE49-F238E27FC236}">
                <a16:creationId xmlns:a16="http://schemas.microsoft.com/office/drawing/2014/main" id="{433368C5-6F5B-025B-8CB5-502C0EBFDF4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D0406D0-1E33-0566-B4F8-5BB46A364131}"/>
              </a:ext>
            </a:extLst>
          </p:cNvPr>
          <p:cNvSpPr>
            <a:spLocks noGrp="1"/>
          </p:cNvSpPr>
          <p:nvPr>
            <p:ph type="sldNum" sz="quarter" idx="12"/>
          </p:nvPr>
        </p:nvSpPr>
        <p:spPr/>
        <p:txBody>
          <a:bodyPr/>
          <a:lstStyle/>
          <a:p>
            <a:fld id="{0C9927F3-2DF3-4C76-B31A-B196B8A3EE00}" type="slidenum">
              <a:rPr lang="en-GB" smtClean="0"/>
              <a:t>‹#›</a:t>
            </a:fld>
            <a:endParaRPr lang="en-GB"/>
          </a:p>
        </p:txBody>
      </p:sp>
    </p:spTree>
    <p:extLst>
      <p:ext uri="{BB962C8B-B14F-4D97-AF65-F5344CB8AC3E}">
        <p14:creationId xmlns:p14="http://schemas.microsoft.com/office/powerpoint/2010/main" val="3574831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F5D0E-1C8E-2D43-0DE5-701B7386FB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C0D7173-6A8D-9AD5-343D-80BE8DE6A40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9030E8B-1B83-3F16-0DD9-A43F5C2981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4316F3D-FDE2-CE47-C1BC-4DBB5B635D5E}"/>
              </a:ext>
            </a:extLst>
          </p:cNvPr>
          <p:cNvSpPr>
            <a:spLocks noGrp="1"/>
          </p:cNvSpPr>
          <p:nvPr>
            <p:ph type="dt" sz="half" idx="10"/>
          </p:nvPr>
        </p:nvSpPr>
        <p:spPr/>
        <p:txBody>
          <a:bodyPr/>
          <a:lstStyle/>
          <a:p>
            <a:fld id="{B2AAF183-0574-422B-9CDA-FC94D56A6499}" type="datetimeFigureOut">
              <a:rPr lang="en-GB" smtClean="0"/>
              <a:t>06/12/2022</a:t>
            </a:fld>
            <a:endParaRPr lang="en-GB"/>
          </a:p>
        </p:txBody>
      </p:sp>
      <p:sp>
        <p:nvSpPr>
          <p:cNvPr id="6" name="Footer Placeholder 5">
            <a:extLst>
              <a:ext uri="{FF2B5EF4-FFF2-40B4-BE49-F238E27FC236}">
                <a16:creationId xmlns:a16="http://schemas.microsoft.com/office/drawing/2014/main" id="{2A51B236-E84B-21B3-1969-C4DC7414AE8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77A2160-AC65-1FFE-F8D2-E27D89E404F0}"/>
              </a:ext>
            </a:extLst>
          </p:cNvPr>
          <p:cNvSpPr>
            <a:spLocks noGrp="1"/>
          </p:cNvSpPr>
          <p:nvPr>
            <p:ph type="sldNum" sz="quarter" idx="12"/>
          </p:nvPr>
        </p:nvSpPr>
        <p:spPr/>
        <p:txBody>
          <a:bodyPr/>
          <a:lstStyle/>
          <a:p>
            <a:fld id="{0C9927F3-2DF3-4C76-B31A-B196B8A3EE00}" type="slidenum">
              <a:rPr lang="en-GB" smtClean="0"/>
              <a:t>‹#›</a:t>
            </a:fld>
            <a:endParaRPr lang="en-GB"/>
          </a:p>
        </p:txBody>
      </p:sp>
    </p:spTree>
    <p:extLst>
      <p:ext uri="{BB962C8B-B14F-4D97-AF65-F5344CB8AC3E}">
        <p14:creationId xmlns:p14="http://schemas.microsoft.com/office/powerpoint/2010/main" val="15560328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9FD20CE-BAB0-5BCA-CC7C-06CB72EB75B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B6D29FC-AAB2-19EB-288A-1CD32B8699D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C8D06C4-7B9F-FDB4-784A-49DCDF319E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AAF183-0574-422B-9CDA-FC94D56A6499}" type="datetimeFigureOut">
              <a:rPr lang="en-GB" smtClean="0"/>
              <a:t>06/12/2022</a:t>
            </a:fld>
            <a:endParaRPr lang="en-GB"/>
          </a:p>
        </p:txBody>
      </p:sp>
      <p:sp>
        <p:nvSpPr>
          <p:cNvPr id="5" name="Footer Placeholder 4">
            <a:extLst>
              <a:ext uri="{FF2B5EF4-FFF2-40B4-BE49-F238E27FC236}">
                <a16:creationId xmlns:a16="http://schemas.microsoft.com/office/drawing/2014/main" id="{C7280DC4-B778-47B3-71FB-4701E39713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4D0B4A5-58C8-85D1-19CC-D8C6F731345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927F3-2DF3-4C76-B31A-B196B8A3EE00}" type="slidenum">
              <a:rPr lang="en-GB" smtClean="0"/>
              <a:t>‹#›</a:t>
            </a:fld>
            <a:endParaRPr lang="en-GB"/>
          </a:p>
        </p:txBody>
      </p:sp>
    </p:spTree>
    <p:extLst>
      <p:ext uri="{BB962C8B-B14F-4D97-AF65-F5344CB8AC3E}">
        <p14:creationId xmlns:p14="http://schemas.microsoft.com/office/powerpoint/2010/main" val="8223682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hopeinswansea.org.uk/" TargetMode="External"/><Relationship Id="rId4" Type="http://schemas.openxmlformats.org/officeDocument/2006/relationships/hyperlink" Target="file:///C:\Users\meshuser\Downloads\Food-Resilience-Toolkit-V2%20(3).pdf" TargetMode="Externa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ocial-bite.co.uk/about-us/" TargetMode="External"/><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8" name="Rectangle 112">
            <a:extLst>
              <a:ext uri="{FF2B5EF4-FFF2-40B4-BE49-F238E27FC236}">
                <a16:creationId xmlns:a16="http://schemas.microsoft.com/office/drawing/2014/main" id="{362D44EE-C852-4460-B8B5-C4F2BC2051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5BF766F-89F8-B1F1-0AC5-9BA19A51FAFD}"/>
              </a:ext>
            </a:extLst>
          </p:cNvPr>
          <p:cNvSpPr>
            <a:spLocks noGrp="1"/>
          </p:cNvSpPr>
          <p:nvPr>
            <p:ph type="ctrTitle"/>
          </p:nvPr>
        </p:nvSpPr>
        <p:spPr>
          <a:xfrm>
            <a:off x="6151923" y="2449688"/>
            <a:ext cx="5334930" cy="2336801"/>
          </a:xfrm>
        </p:spPr>
        <p:txBody>
          <a:bodyPr>
            <a:normAutofit fontScale="90000"/>
          </a:bodyPr>
          <a:lstStyle/>
          <a:p>
            <a:r>
              <a:rPr lang="en-GB" dirty="0"/>
              <a:t>Food with Wrap Around Support</a:t>
            </a:r>
            <a:br>
              <a:rPr lang="en-GB" dirty="0"/>
            </a:br>
            <a:endParaRPr lang="en-GB" dirty="0"/>
          </a:p>
        </p:txBody>
      </p:sp>
      <p:sp>
        <p:nvSpPr>
          <p:cNvPr id="120" name="Freeform: Shape 114">
            <a:extLst>
              <a:ext uri="{FF2B5EF4-FFF2-40B4-BE49-F238E27FC236}">
                <a16:creationId xmlns:a16="http://schemas.microsoft.com/office/drawing/2014/main" id="{658970D8-8D1D-4B5C-894B-E871CC865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1"/>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7" name="Freeform: Shape 116">
            <a:extLst>
              <a:ext uri="{FF2B5EF4-FFF2-40B4-BE49-F238E27FC236}">
                <a16:creationId xmlns:a16="http://schemas.microsoft.com/office/drawing/2014/main" id="{F227E5B6-9132-43CA-B503-37A18562AD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349052" y="0"/>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19" name="Freeform: Shape 118">
            <a:extLst>
              <a:ext uri="{FF2B5EF4-FFF2-40B4-BE49-F238E27FC236}">
                <a16:creationId xmlns:a16="http://schemas.microsoft.com/office/drawing/2014/main" id="{03C2051E-A88D-48E5-BACF-AAED178927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16245"/>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2"/>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1" name="Freeform: Shape 120">
            <a:extLst>
              <a:ext uri="{FF2B5EF4-FFF2-40B4-BE49-F238E27FC236}">
                <a16:creationId xmlns:a16="http://schemas.microsoft.com/office/drawing/2014/main" id="{7821A508-2985-4905-874A-527429BAAB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123" name="Freeform: Shape 122">
            <a:extLst>
              <a:ext uri="{FF2B5EF4-FFF2-40B4-BE49-F238E27FC236}">
                <a16:creationId xmlns:a16="http://schemas.microsoft.com/office/drawing/2014/main" id="{D2929CB1-0E3C-4B2D-ADC5-0154FB33B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697761" y="5717906"/>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pic>
        <p:nvPicPr>
          <p:cNvPr id="4" name="Picture 3" descr="A picture containing grass, plant, flower, outdoor&#10;&#10;Description automatically generated">
            <a:extLst>
              <a:ext uri="{FF2B5EF4-FFF2-40B4-BE49-F238E27FC236}">
                <a16:creationId xmlns:a16="http://schemas.microsoft.com/office/drawing/2014/main" id="{D470A2A5-E713-D96B-E6E9-220C9AC65FF6}"/>
              </a:ext>
            </a:extLst>
          </p:cNvPr>
          <p:cNvPicPr>
            <a:picLocks noChangeAspect="1"/>
          </p:cNvPicPr>
          <p:nvPr/>
        </p:nvPicPr>
        <p:blipFill rotWithShape="1">
          <a:blip r:embed="rId3">
            <a:extLst>
              <a:ext uri="{28A0092B-C50C-407E-A947-70E740481C1C}">
                <a14:useLocalDpi xmlns:a14="http://schemas.microsoft.com/office/drawing/2010/main" val="0"/>
              </a:ext>
            </a:extLst>
          </a:blip>
          <a:srcRect l="5335" r="8915"/>
          <a:stretch/>
        </p:blipFill>
        <p:spPr>
          <a:xfrm>
            <a:off x="631840" y="598720"/>
            <a:ext cx="5178249" cy="5178249"/>
          </a:xfrm>
          <a:custGeom>
            <a:avLst/>
            <a:gdLst/>
            <a:ahLst/>
            <a:cxnLst/>
            <a:rect l="l" t="t" r="r" b="b"/>
            <a:pathLst>
              <a:path w="3741748" h="3741748">
                <a:moveTo>
                  <a:pt x="1870874" y="0"/>
                </a:moveTo>
                <a:cubicBezTo>
                  <a:pt x="2904129" y="0"/>
                  <a:pt x="3741748" y="837619"/>
                  <a:pt x="3741748" y="1870874"/>
                </a:cubicBezTo>
                <a:cubicBezTo>
                  <a:pt x="3741748" y="2904129"/>
                  <a:pt x="2904129" y="3741748"/>
                  <a:pt x="1870874" y="3741748"/>
                </a:cubicBezTo>
                <a:cubicBezTo>
                  <a:pt x="837619" y="3741748"/>
                  <a:pt x="0" y="2904129"/>
                  <a:pt x="0" y="1870874"/>
                </a:cubicBezTo>
                <a:cubicBezTo>
                  <a:pt x="0" y="837619"/>
                  <a:pt x="837619" y="0"/>
                  <a:pt x="1870874" y="0"/>
                </a:cubicBezTo>
                <a:close/>
              </a:path>
            </a:pathLst>
          </a:custGeom>
        </p:spPr>
      </p:pic>
      <p:sp>
        <p:nvSpPr>
          <p:cNvPr id="125" name="Freeform: Shape 124">
            <a:extLst>
              <a:ext uri="{FF2B5EF4-FFF2-40B4-BE49-F238E27FC236}">
                <a16:creationId xmlns:a16="http://schemas.microsoft.com/office/drawing/2014/main" id="{5F2F0C84-BE8C-4DC2-A6D3-30349A801D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520513" y="6258756"/>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 name="Title 1">
            <a:extLst>
              <a:ext uri="{FF2B5EF4-FFF2-40B4-BE49-F238E27FC236}">
                <a16:creationId xmlns:a16="http://schemas.microsoft.com/office/drawing/2014/main" id="{20590B5C-BA0E-E26B-4B52-F018C5107F91}"/>
              </a:ext>
            </a:extLst>
          </p:cNvPr>
          <p:cNvSpPr txBox="1">
            <a:spLocks/>
          </p:cNvSpPr>
          <p:nvPr/>
        </p:nvSpPr>
        <p:spPr>
          <a:xfrm>
            <a:off x="6515235" y="158025"/>
            <a:ext cx="4971618" cy="1074217"/>
          </a:xfrm>
          <a:prstGeom prst="rect">
            <a:avLst/>
          </a:prstGeom>
        </p:spPr>
        <p:txBody>
          <a:bodyPr vert="horz" lIns="91440" tIns="45720" rIns="91440" bIns="45720" rtlCol="0" anchor="b">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dirty="0">
                <a:latin typeface="Segoe UI" panose="020B0502040204020203" pitchFamily="34" charset="0"/>
                <a:ea typeface="Cambria" panose="02040503050406030204" pitchFamily="18" charset="0"/>
                <a:cs typeface="Segoe UI" panose="020B0502040204020203" pitchFamily="34" charset="0"/>
              </a:rPr>
              <a:t>Covid Recovery Insight Project: Food Insecurity</a:t>
            </a:r>
          </a:p>
        </p:txBody>
      </p:sp>
      <p:pic>
        <p:nvPicPr>
          <p:cNvPr id="5" name="Picture 4" descr="Logo, company name&#10;&#10;Description automatically generated">
            <a:extLst>
              <a:ext uri="{FF2B5EF4-FFF2-40B4-BE49-F238E27FC236}">
                <a16:creationId xmlns:a16="http://schemas.microsoft.com/office/drawing/2014/main" id="{D1CACF39-FA26-6191-A274-B5C1D4F1979C}"/>
              </a:ext>
            </a:extLst>
          </p:cNvPr>
          <p:cNvPicPr>
            <a:picLocks noChangeAspect="1"/>
          </p:cNvPicPr>
          <p:nvPr/>
        </p:nvPicPr>
        <p:blipFill>
          <a:blip r:embed="rId4"/>
          <a:stretch>
            <a:fillRect/>
          </a:stretch>
        </p:blipFill>
        <p:spPr>
          <a:xfrm>
            <a:off x="9789544" y="5453818"/>
            <a:ext cx="2033902" cy="1104560"/>
          </a:xfrm>
          <a:prstGeom prst="rect">
            <a:avLst/>
          </a:prstGeom>
        </p:spPr>
      </p:pic>
    </p:spTree>
    <p:extLst>
      <p:ext uri="{BB962C8B-B14F-4D97-AF65-F5344CB8AC3E}">
        <p14:creationId xmlns:p14="http://schemas.microsoft.com/office/powerpoint/2010/main" val="1075155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4">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descr="Fruits and vegetables in bags">
            <a:extLst>
              <a:ext uri="{FF2B5EF4-FFF2-40B4-BE49-F238E27FC236}">
                <a16:creationId xmlns:a16="http://schemas.microsoft.com/office/drawing/2014/main" id="{77A5E531-D575-88F5-321D-26CCAF0C54E7}"/>
              </a:ext>
            </a:extLst>
          </p:cNvPr>
          <p:cNvPicPr>
            <a:picLocks noChangeAspect="1"/>
          </p:cNvPicPr>
          <p:nvPr/>
        </p:nvPicPr>
        <p:blipFill rotWithShape="1">
          <a:blip r:embed="rId3"/>
          <a:srcRect l="5884" r="-1" b="-1"/>
          <a:stretch/>
        </p:blipFill>
        <p:spPr>
          <a:xfrm>
            <a:off x="2522356" y="10"/>
            <a:ext cx="9669642" cy="6857990"/>
          </a:xfrm>
          <a:prstGeom prst="rect">
            <a:avLst/>
          </a:prstGeom>
        </p:spPr>
      </p:pic>
      <p:sp>
        <p:nvSpPr>
          <p:cNvPr id="27" name="Rectangle 26">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5F944CC-EB8C-26DA-5FC3-14C14F94A957}"/>
              </a:ext>
            </a:extLst>
          </p:cNvPr>
          <p:cNvSpPr>
            <a:spLocks noGrp="1"/>
          </p:cNvSpPr>
          <p:nvPr>
            <p:ph type="title"/>
          </p:nvPr>
        </p:nvSpPr>
        <p:spPr>
          <a:xfrm>
            <a:off x="838200" y="365125"/>
            <a:ext cx="3822189" cy="921808"/>
          </a:xfrm>
        </p:spPr>
        <p:style>
          <a:lnRef idx="2">
            <a:schemeClr val="accent2"/>
          </a:lnRef>
          <a:fillRef idx="1">
            <a:schemeClr val="lt1"/>
          </a:fillRef>
          <a:effectRef idx="0">
            <a:schemeClr val="accent2"/>
          </a:effectRef>
          <a:fontRef idx="minor">
            <a:schemeClr val="dk1"/>
          </a:fontRef>
        </p:style>
        <p:txBody>
          <a:bodyPr>
            <a:normAutofit/>
          </a:bodyPr>
          <a:lstStyle/>
          <a:p>
            <a:r>
              <a:rPr lang="en-GB" sz="4000" b="1" dirty="0">
                <a:latin typeface="Segoe UI" panose="020B0502040204020203" pitchFamily="34" charset="0"/>
                <a:cs typeface="Segoe UI" panose="020B0502040204020203" pitchFamily="34" charset="0"/>
              </a:rPr>
              <a:t>Definition</a:t>
            </a:r>
          </a:p>
        </p:txBody>
      </p:sp>
      <p:sp>
        <p:nvSpPr>
          <p:cNvPr id="3" name="Content Placeholder 2">
            <a:extLst>
              <a:ext uri="{FF2B5EF4-FFF2-40B4-BE49-F238E27FC236}">
                <a16:creationId xmlns:a16="http://schemas.microsoft.com/office/drawing/2014/main" id="{C587921F-E79C-2E63-7453-1E8297EBE029}"/>
              </a:ext>
            </a:extLst>
          </p:cNvPr>
          <p:cNvSpPr>
            <a:spLocks noGrp="1"/>
          </p:cNvSpPr>
          <p:nvPr>
            <p:ph idx="1"/>
          </p:nvPr>
        </p:nvSpPr>
        <p:spPr>
          <a:xfrm>
            <a:off x="838200" y="1377244"/>
            <a:ext cx="3822189" cy="4799719"/>
          </a:xfrm>
        </p:spPr>
        <p:txBody>
          <a:bodyPr>
            <a:normAutofit/>
          </a:bodyPr>
          <a:lstStyle/>
          <a:p>
            <a:pPr marL="0" indent="0">
              <a:spcAft>
                <a:spcPts val="1000"/>
              </a:spcAft>
              <a:buNone/>
            </a:pPr>
            <a:r>
              <a:rPr lang="en-GB" sz="1400" dirty="0">
                <a:effectLst/>
                <a:latin typeface="Segoe UI" panose="020B0502040204020203" pitchFamily="34" charset="0"/>
                <a:ea typeface="Times New Roman" panose="02020603050405020304" pitchFamily="18" charset="0"/>
                <a:cs typeface="Segoe UI" panose="020B0502040204020203" pitchFamily="34" charset="0"/>
              </a:rPr>
              <a:t>Wrap-around support models are found in settings where food is part of a wider person-centred approach to encourage them towards a more stable and secure situation.</a:t>
            </a:r>
          </a:p>
          <a:p>
            <a:pPr marL="0" indent="0">
              <a:spcAft>
                <a:spcPts val="1000"/>
              </a:spcAft>
              <a:buNone/>
            </a:pPr>
            <a:r>
              <a:rPr lang="en-GB" sz="1400" dirty="0">
                <a:effectLst/>
                <a:latin typeface="Segoe UI" panose="020B0502040204020203" pitchFamily="34" charset="0"/>
                <a:ea typeface="Times New Roman" panose="02020603050405020304" pitchFamily="18" charset="0"/>
                <a:cs typeface="Segoe UI" panose="020B0502040204020203" pitchFamily="34" charset="0"/>
              </a:rPr>
              <a:t>It can include:</a:t>
            </a:r>
          </a:p>
          <a:p>
            <a:r>
              <a:rPr lang="en-GB" sz="1400" dirty="0">
                <a:effectLst/>
                <a:latin typeface="Segoe UI" panose="020B0502040204020203" pitchFamily="34" charset="0"/>
                <a:ea typeface="Calibri" panose="020F0502020204030204" pitchFamily="34" charset="0"/>
                <a:cs typeface="Segoe UI" panose="020B0502040204020203" pitchFamily="34" charset="0"/>
              </a:rPr>
              <a:t>Food venues / settings where there is also access to money advice /other services on site</a:t>
            </a:r>
          </a:p>
          <a:p>
            <a:r>
              <a:rPr lang="en-GB" sz="1400" dirty="0">
                <a:effectLst/>
                <a:latin typeface="Segoe UI" panose="020B0502040204020203" pitchFamily="34" charset="0"/>
                <a:ea typeface="Calibri" panose="020F0502020204030204" pitchFamily="34" charset="0"/>
                <a:cs typeface="Segoe UI" panose="020B0502040204020203" pitchFamily="34" charset="0"/>
              </a:rPr>
              <a:t>Food models where volunteers are skilled to signpost on to other services and / or have access to resources that detail other person-centred services e.g., </a:t>
            </a:r>
            <a:r>
              <a:rPr lang="en-GB" sz="1400" dirty="0">
                <a:effectLst/>
                <a:latin typeface="Segoe UI" panose="020B0502040204020203" pitchFamily="34" charset="0"/>
                <a:ea typeface="Calibri" panose="020F0502020204030204" pitchFamily="34" charset="0"/>
                <a:cs typeface="Segoe UI" panose="020B0502040204020203" pitchFamily="34" charset="0"/>
                <a:hlinkClick r:id="rId4"/>
              </a:rPr>
              <a:t>Food Resilience Toolkit</a:t>
            </a:r>
            <a:r>
              <a:rPr lang="en-GB" sz="1400" dirty="0">
                <a:effectLst/>
                <a:latin typeface="Segoe UI" panose="020B0502040204020203" pitchFamily="34" charset="0"/>
                <a:ea typeface="Calibri" panose="020F0502020204030204" pitchFamily="34" charset="0"/>
                <a:cs typeface="Segoe UI" panose="020B0502040204020203" pitchFamily="34" charset="0"/>
              </a:rPr>
              <a:t> (created in Leeds)</a:t>
            </a:r>
          </a:p>
          <a:p>
            <a:r>
              <a:rPr lang="en-GB" sz="1400" dirty="0">
                <a:effectLst/>
                <a:latin typeface="Segoe UI" panose="020B0502040204020203" pitchFamily="34" charset="0"/>
                <a:ea typeface="Times New Roman" panose="02020603050405020304" pitchFamily="18" charset="0"/>
                <a:cs typeface="Segoe UI" panose="020B0502040204020203" pitchFamily="34" charset="0"/>
              </a:rPr>
              <a:t>Apps that empower the individual seeking food to also access other support and services e.g., </a:t>
            </a:r>
            <a:r>
              <a:rPr lang="en-GB" sz="1400" dirty="0">
                <a:effectLst/>
                <a:latin typeface="Segoe UI" panose="020B0502040204020203" pitchFamily="34" charset="0"/>
                <a:ea typeface="Times New Roman" panose="02020603050405020304" pitchFamily="18" charset="0"/>
                <a:cs typeface="Segoe UI" panose="020B0502040204020203" pitchFamily="34" charset="0"/>
                <a:hlinkClick r:id="rId5"/>
              </a:rPr>
              <a:t>Hope in Swansea </a:t>
            </a:r>
            <a:r>
              <a:rPr lang="en-GB" sz="1400" dirty="0">
                <a:effectLst/>
                <a:latin typeface="Segoe UI" panose="020B0502040204020203" pitchFamily="34" charset="0"/>
                <a:ea typeface="Times New Roman" panose="02020603050405020304" pitchFamily="18" charset="0"/>
                <a:cs typeface="Segoe UI" panose="020B0502040204020203" pitchFamily="34" charset="0"/>
              </a:rPr>
              <a:t>app</a:t>
            </a:r>
          </a:p>
        </p:txBody>
      </p:sp>
    </p:spTree>
    <p:extLst>
      <p:ext uri="{BB962C8B-B14F-4D97-AF65-F5344CB8AC3E}">
        <p14:creationId xmlns:p14="http://schemas.microsoft.com/office/powerpoint/2010/main" val="3889528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D3E17859-C5F0-476F-A082-A4CB8841D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4375"/>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55F944CC-EB8C-26DA-5FC3-14C14F94A957}"/>
              </a:ext>
            </a:extLst>
          </p:cNvPr>
          <p:cNvSpPr>
            <a:spLocks noGrp="1"/>
          </p:cNvSpPr>
          <p:nvPr>
            <p:ph type="title"/>
          </p:nvPr>
        </p:nvSpPr>
        <p:spPr>
          <a:xfrm>
            <a:off x="838200" y="365126"/>
            <a:ext cx="10515599" cy="727172"/>
          </a:xfrm>
        </p:spPr>
        <p:style>
          <a:lnRef idx="2">
            <a:schemeClr val="accent2"/>
          </a:lnRef>
          <a:fillRef idx="1">
            <a:schemeClr val="lt1"/>
          </a:fillRef>
          <a:effectRef idx="0">
            <a:schemeClr val="accent2"/>
          </a:effectRef>
          <a:fontRef idx="minor">
            <a:schemeClr val="dk1"/>
          </a:fontRef>
        </p:style>
        <p:txBody>
          <a:bodyPr>
            <a:normAutofit/>
          </a:bodyPr>
          <a:lstStyle/>
          <a:p>
            <a:r>
              <a:rPr lang="en-GB" b="1" dirty="0">
                <a:latin typeface="Segoe UI" panose="020B0502040204020203" pitchFamily="34" charset="0"/>
                <a:cs typeface="Segoe UI" panose="020B0502040204020203" pitchFamily="34" charset="0"/>
              </a:rPr>
              <a:t>Typologies of wrap around support</a:t>
            </a:r>
          </a:p>
        </p:txBody>
      </p:sp>
      <p:sp>
        <p:nvSpPr>
          <p:cNvPr id="16" name="!!Arc">
            <a:extLst>
              <a:ext uri="{FF2B5EF4-FFF2-40B4-BE49-F238E27FC236}">
                <a16:creationId xmlns:a16="http://schemas.microsoft.com/office/drawing/2014/main" id="{70BEB1E7-2F88-40BC-B73D-42E5B6F80B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189197" flipV="1">
            <a:off x="6980527" y="1929807"/>
            <a:ext cx="4556632" cy="4556632"/>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8" name="!!Oval">
            <a:extLst>
              <a:ext uri="{FF2B5EF4-FFF2-40B4-BE49-F238E27FC236}">
                <a16:creationId xmlns:a16="http://schemas.microsoft.com/office/drawing/2014/main" id="{A7B99495-F43F-4D80-A44F-2CB4764EB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00988" y="1969050"/>
            <a:ext cx="666675" cy="64859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graphicFrame>
        <p:nvGraphicFramePr>
          <p:cNvPr id="4" name="Diagram 3">
            <a:extLst>
              <a:ext uri="{FF2B5EF4-FFF2-40B4-BE49-F238E27FC236}">
                <a16:creationId xmlns:a16="http://schemas.microsoft.com/office/drawing/2014/main" id="{F9C592D9-97CE-33AE-58A4-2FDA12DD58BC}"/>
              </a:ext>
            </a:extLst>
          </p:cNvPr>
          <p:cNvGraphicFramePr/>
          <p:nvPr>
            <p:extLst>
              <p:ext uri="{D42A27DB-BD31-4B8C-83A1-F6EECF244321}">
                <p14:modId xmlns:p14="http://schemas.microsoft.com/office/powerpoint/2010/main" val="3824423672"/>
              </p:ext>
            </p:extLst>
          </p:nvPr>
        </p:nvGraphicFramePr>
        <p:xfrm>
          <a:off x="-1092965" y="1553871"/>
          <a:ext cx="8396111" cy="48469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Rectangle: Rounded Corners 2">
            <a:extLst>
              <a:ext uri="{FF2B5EF4-FFF2-40B4-BE49-F238E27FC236}">
                <a16:creationId xmlns:a16="http://schemas.microsoft.com/office/drawing/2014/main" id="{FCCFEC4D-3317-1D5C-3B7E-CC8BC73A877C}"/>
              </a:ext>
            </a:extLst>
          </p:cNvPr>
          <p:cNvSpPr/>
          <p:nvPr/>
        </p:nvSpPr>
        <p:spPr>
          <a:xfrm>
            <a:off x="5926667" y="2641795"/>
            <a:ext cx="4492978" cy="3160694"/>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sz="1800" dirty="0">
                <a:effectLst/>
                <a:latin typeface="Segoe UI" panose="020B0502040204020203" pitchFamily="34" charset="0"/>
                <a:ea typeface="Times New Roman" panose="02020603050405020304" pitchFamily="18" charset="0"/>
              </a:rPr>
              <a:t>In a  survey of 114 IFAN Network independent food banks (2018/19), over 60% of them offered other services in addition to food parcel distribution. Almost all provided signposting to other services or assistance and 60% offered other services, in-house, as well. </a:t>
            </a:r>
            <a:endParaRPr lang="en-GB" dirty="0"/>
          </a:p>
        </p:txBody>
      </p:sp>
    </p:spTree>
    <p:extLst>
      <p:ext uri="{BB962C8B-B14F-4D97-AF65-F5344CB8AC3E}">
        <p14:creationId xmlns:p14="http://schemas.microsoft.com/office/powerpoint/2010/main" val="681985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2F15A2D-2324-487D-A02A-BF46C5C580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17A7F34E-D418-47E2-9F86-2C45BBC312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2" y="321733"/>
            <a:ext cx="11546828" cy="6214534"/>
          </a:xfrm>
          <a:custGeom>
            <a:avLst/>
            <a:gdLst>
              <a:gd name="connsiteX0" fmla="*/ 0 w 11546828"/>
              <a:gd name="connsiteY0" fmla="*/ 0 h 6214534"/>
              <a:gd name="connsiteX1" fmla="*/ 7965430 w 11546828"/>
              <a:gd name="connsiteY1" fmla="*/ 0 h 6214534"/>
              <a:gd name="connsiteX2" fmla="*/ 7965430 w 11546828"/>
              <a:gd name="connsiteY2" fmla="*/ 1786 h 6214534"/>
              <a:gd name="connsiteX3" fmla="*/ 11546828 w 11546828"/>
              <a:gd name="connsiteY3" fmla="*/ 1786 h 6214534"/>
              <a:gd name="connsiteX4" fmla="*/ 11546828 w 11546828"/>
              <a:gd name="connsiteY4" fmla="*/ 2866740 h 6214534"/>
              <a:gd name="connsiteX5" fmla="*/ 11225095 w 11546828"/>
              <a:gd name="connsiteY5" fmla="*/ 3179536 h 6214534"/>
              <a:gd name="connsiteX6" fmla="*/ 11225095 w 11546828"/>
              <a:gd name="connsiteY6" fmla="*/ 301542 h 6214534"/>
              <a:gd name="connsiteX7" fmla="*/ 320042 w 11546828"/>
              <a:gd name="connsiteY7" fmla="*/ 301542 h 6214534"/>
              <a:gd name="connsiteX8" fmla="*/ 320042 w 11546828"/>
              <a:gd name="connsiteY8" fmla="*/ 5909424 h 6214534"/>
              <a:gd name="connsiteX9" fmla="*/ 8417210 w 11546828"/>
              <a:gd name="connsiteY9" fmla="*/ 5909424 h 6214534"/>
              <a:gd name="connsiteX10" fmla="*/ 8103383 w 11546828"/>
              <a:gd name="connsiteY10" fmla="*/ 6214534 h 6214534"/>
              <a:gd name="connsiteX11" fmla="*/ 7222929 w 11546828"/>
              <a:gd name="connsiteY11" fmla="*/ 6214534 h 6214534"/>
              <a:gd name="connsiteX12" fmla="*/ 7222929 w 11546828"/>
              <a:gd name="connsiteY12" fmla="*/ 6212748 h 6214534"/>
              <a:gd name="connsiteX13" fmla="*/ 0 w 11546828"/>
              <a:gd name="connsiteY13" fmla="*/ 6212748 h 6214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546828" h="6214534">
                <a:moveTo>
                  <a:pt x="0" y="0"/>
                </a:moveTo>
                <a:lnTo>
                  <a:pt x="7965430" y="0"/>
                </a:lnTo>
                <a:lnTo>
                  <a:pt x="7965430" y="1786"/>
                </a:lnTo>
                <a:lnTo>
                  <a:pt x="11546828" y="1786"/>
                </a:lnTo>
                <a:lnTo>
                  <a:pt x="11546828" y="2866740"/>
                </a:lnTo>
                <a:lnTo>
                  <a:pt x="11225095" y="3179536"/>
                </a:lnTo>
                <a:lnTo>
                  <a:pt x="11225095" y="301542"/>
                </a:lnTo>
                <a:lnTo>
                  <a:pt x="320042" y="301542"/>
                </a:lnTo>
                <a:lnTo>
                  <a:pt x="320042" y="5909424"/>
                </a:lnTo>
                <a:lnTo>
                  <a:pt x="8417210" y="5909424"/>
                </a:lnTo>
                <a:lnTo>
                  <a:pt x="8103383" y="6214534"/>
                </a:lnTo>
                <a:lnTo>
                  <a:pt x="7222929" y="6214534"/>
                </a:lnTo>
                <a:lnTo>
                  <a:pt x="7222929"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Right Triangle 13">
            <a:extLst>
              <a:ext uri="{FF2B5EF4-FFF2-40B4-BE49-F238E27FC236}">
                <a16:creationId xmlns:a16="http://schemas.microsoft.com/office/drawing/2014/main" id="{2AEAFA59-923A-4F54-8B49-44C970BCC3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Content Placeholder 4">
            <a:extLst>
              <a:ext uri="{FF2B5EF4-FFF2-40B4-BE49-F238E27FC236}">
                <a16:creationId xmlns:a16="http://schemas.microsoft.com/office/drawing/2014/main" id="{DD9E3D53-F13F-14DB-09BF-66F4F821CE8C}"/>
              </a:ext>
            </a:extLst>
          </p:cNvPr>
          <p:cNvPicPr>
            <a:picLocks noGrp="1" noChangeAspect="1"/>
          </p:cNvPicPr>
          <p:nvPr>
            <p:ph idx="1"/>
          </p:nvPr>
        </p:nvPicPr>
        <p:blipFill>
          <a:blip r:embed="rId2"/>
          <a:stretch>
            <a:fillRect/>
          </a:stretch>
        </p:blipFill>
        <p:spPr>
          <a:xfrm>
            <a:off x="1160732" y="918546"/>
            <a:ext cx="7349571" cy="4979334"/>
          </a:xfrm>
          <a:prstGeom prst="rect">
            <a:avLst/>
          </a:prstGeom>
        </p:spPr>
      </p:pic>
    </p:spTree>
    <p:extLst>
      <p:ext uri="{BB962C8B-B14F-4D97-AF65-F5344CB8AC3E}">
        <p14:creationId xmlns:p14="http://schemas.microsoft.com/office/powerpoint/2010/main" val="21298108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944CC-EB8C-26DA-5FC3-14C14F94A957}"/>
              </a:ext>
            </a:extLst>
          </p:cNvPr>
          <p:cNvSpPr>
            <a:spLocks noGrp="1"/>
          </p:cNvSpPr>
          <p:nvPr>
            <p:ph type="title"/>
          </p:nvPr>
        </p:nvSpPr>
        <p:spPr>
          <a:xfrm>
            <a:off x="0" y="68716"/>
            <a:ext cx="12192000" cy="592818"/>
          </a:xfrm>
        </p:spPr>
        <p:style>
          <a:lnRef idx="2">
            <a:schemeClr val="accent2"/>
          </a:lnRef>
          <a:fillRef idx="1">
            <a:schemeClr val="lt1"/>
          </a:fillRef>
          <a:effectRef idx="0">
            <a:schemeClr val="accent2"/>
          </a:effectRef>
          <a:fontRef idx="minor">
            <a:schemeClr val="dk1"/>
          </a:fontRef>
        </p:style>
        <p:txBody>
          <a:bodyPr>
            <a:normAutofit/>
          </a:bodyPr>
          <a:lstStyle/>
          <a:p>
            <a:r>
              <a:rPr lang="en-GB" sz="3600" b="1" dirty="0">
                <a:latin typeface="Segoe UI" panose="020B0502040204020203" pitchFamily="34" charset="0"/>
                <a:cs typeface="Segoe UI" panose="020B0502040204020203" pitchFamily="34" charset="0"/>
              </a:rPr>
              <a:t>Outcomes seen in the evidence base for these models</a:t>
            </a:r>
          </a:p>
        </p:txBody>
      </p:sp>
      <p:graphicFrame>
        <p:nvGraphicFramePr>
          <p:cNvPr id="7" name="Content Placeholder 6">
            <a:extLst>
              <a:ext uri="{FF2B5EF4-FFF2-40B4-BE49-F238E27FC236}">
                <a16:creationId xmlns:a16="http://schemas.microsoft.com/office/drawing/2014/main" id="{EB49FB79-3B75-3BA1-FBA4-6B297464ECE0}"/>
              </a:ext>
            </a:extLst>
          </p:cNvPr>
          <p:cNvGraphicFramePr>
            <a:graphicFrameLocks noGrp="1"/>
          </p:cNvGraphicFramePr>
          <p:nvPr>
            <p:ph idx="1"/>
            <p:extLst>
              <p:ext uri="{D42A27DB-BD31-4B8C-83A1-F6EECF244321}">
                <p14:modId xmlns:p14="http://schemas.microsoft.com/office/powerpoint/2010/main" val="1961850065"/>
              </p:ext>
            </p:extLst>
          </p:nvPr>
        </p:nvGraphicFramePr>
        <p:xfrm>
          <a:off x="994954" y="661534"/>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a:extLst>
              <a:ext uri="{FF2B5EF4-FFF2-40B4-BE49-F238E27FC236}">
                <a16:creationId xmlns:a16="http://schemas.microsoft.com/office/drawing/2014/main" id="{DDF9C361-70E0-BE41-70A9-DEFADBD08184}"/>
              </a:ext>
            </a:extLst>
          </p:cNvPr>
          <p:cNvSpPr txBox="1"/>
          <p:nvPr/>
        </p:nvSpPr>
        <p:spPr>
          <a:xfrm>
            <a:off x="994954" y="4782882"/>
            <a:ext cx="10515600" cy="1200329"/>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GB" sz="2400" dirty="0">
                <a:effectLst/>
                <a:latin typeface="Segoe UI" panose="020B0502040204020203" pitchFamily="34" charset="0"/>
                <a:ea typeface="Times New Roman" panose="02020603050405020304" pitchFamily="18" charset="0"/>
              </a:rPr>
              <a:t>Evidence is emergent around the </a:t>
            </a:r>
            <a:r>
              <a:rPr lang="en-GB" sz="2400" b="1" dirty="0">
                <a:effectLst/>
                <a:latin typeface="Segoe UI" panose="020B0502040204020203" pitchFamily="34" charset="0"/>
                <a:ea typeface="Times New Roman" panose="02020603050405020304" pitchFamily="18" charset="0"/>
              </a:rPr>
              <a:t>preventative effects</a:t>
            </a:r>
            <a:r>
              <a:rPr lang="en-GB" sz="2400" dirty="0">
                <a:effectLst/>
                <a:latin typeface="Segoe UI" panose="020B0502040204020203" pitchFamily="34" charset="0"/>
                <a:ea typeface="Times New Roman" panose="02020603050405020304" pitchFamily="18" charset="0"/>
              </a:rPr>
              <a:t> of these wrap-around services too and how their design is able to help individuals deal with the root causes of food insecurity</a:t>
            </a:r>
            <a:endParaRPr lang="en-GB" sz="2400" dirty="0"/>
          </a:p>
        </p:txBody>
      </p:sp>
    </p:spTree>
    <p:extLst>
      <p:ext uri="{BB962C8B-B14F-4D97-AF65-F5344CB8AC3E}">
        <p14:creationId xmlns:p14="http://schemas.microsoft.com/office/powerpoint/2010/main" val="37732615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8181FC64-B306-4821-98E2-780662EFC4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7" name="Freeform: Shape 16">
            <a:extLst>
              <a:ext uri="{FF2B5EF4-FFF2-40B4-BE49-F238E27FC236}">
                <a16:creationId xmlns:a16="http://schemas.microsoft.com/office/drawing/2014/main" id="{5871FC61-DD4E-47D4-81FD-8A7E7D12B3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986049" y="0"/>
            <a:ext cx="5205951" cy="6858000"/>
          </a:xfrm>
          <a:custGeom>
            <a:avLst/>
            <a:gdLst>
              <a:gd name="connsiteX0" fmla="*/ 0 w 5205951"/>
              <a:gd name="connsiteY0" fmla="*/ 0 h 6858000"/>
              <a:gd name="connsiteX1" fmla="*/ 1709529 w 5205951"/>
              <a:gd name="connsiteY1" fmla="*/ 0 h 6858000"/>
              <a:gd name="connsiteX2" fmla="*/ 2489695 w 5205951"/>
              <a:gd name="connsiteY2" fmla="*/ 0 h 6858000"/>
              <a:gd name="connsiteX3" fmla="*/ 3582928 w 5205951"/>
              <a:gd name="connsiteY3" fmla="*/ 0 h 6858000"/>
              <a:gd name="connsiteX4" fmla="*/ 3605052 w 5205951"/>
              <a:gd name="connsiteY4" fmla="*/ 14997 h 6858000"/>
              <a:gd name="connsiteX5" fmla="*/ 5205951 w 5205951"/>
              <a:gd name="connsiteY5" fmla="*/ 3621656 h 6858000"/>
              <a:gd name="connsiteX6" fmla="*/ 3331601 w 5205951"/>
              <a:gd name="connsiteY6" fmla="*/ 6374814 h 6858000"/>
              <a:gd name="connsiteX7" fmla="*/ 2814953 w 5205951"/>
              <a:gd name="connsiteY7" fmla="*/ 6780599 h 6858000"/>
              <a:gd name="connsiteX8" fmla="*/ 2703197 w 5205951"/>
              <a:gd name="connsiteY8" fmla="*/ 6858000 h 6858000"/>
              <a:gd name="connsiteX9" fmla="*/ 2489695 w 5205951"/>
              <a:gd name="connsiteY9" fmla="*/ 6858000 h 6858000"/>
              <a:gd name="connsiteX10" fmla="*/ 1709529 w 5205951"/>
              <a:gd name="connsiteY10" fmla="*/ 6858000 h 6858000"/>
              <a:gd name="connsiteX11" fmla="*/ 0 w 5205951"/>
              <a:gd name="connsiteY11"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205951" h="6858000">
                <a:moveTo>
                  <a:pt x="0" y="0"/>
                </a:moveTo>
                <a:lnTo>
                  <a:pt x="1709529" y="0"/>
                </a:lnTo>
                <a:lnTo>
                  <a:pt x="2489695" y="0"/>
                </a:lnTo>
                <a:lnTo>
                  <a:pt x="3582928" y="0"/>
                </a:lnTo>
                <a:lnTo>
                  <a:pt x="3605052" y="14997"/>
                </a:lnTo>
                <a:cubicBezTo>
                  <a:pt x="4632215" y="754641"/>
                  <a:pt x="5205951" y="2093192"/>
                  <a:pt x="5205951" y="3621656"/>
                </a:cubicBezTo>
                <a:cubicBezTo>
                  <a:pt x="5205951" y="4969131"/>
                  <a:pt x="4277226" y="5602839"/>
                  <a:pt x="3331601" y="6374814"/>
                </a:cubicBezTo>
                <a:cubicBezTo>
                  <a:pt x="3159398" y="6515397"/>
                  <a:pt x="2988771" y="6653108"/>
                  <a:pt x="2814953" y="6780599"/>
                </a:cubicBezTo>
                <a:lnTo>
                  <a:pt x="2703197" y="6858000"/>
                </a:lnTo>
                <a:lnTo>
                  <a:pt x="2489695" y="6858000"/>
                </a:lnTo>
                <a:lnTo>
                  <a:pt x="1709529"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useBgFill="1">
        <p:nvSpPr>
          <p:cNvPr id="19" name="Freeform: Shape 18">
            <a:extLst>
              <a:ext uri="{FF2B5EF4-FFF2-40B4-BE49-F238E27FC236}">
                <a16:creationId xmlns:a16="http://schemas.microsoft.com/office/drawing/2014/main" id="{F9EC3F91-A75C-4F74-867E-E4C28C135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48226" y="0"/>
            <a:ext cx="5043774" cy="6858000"/>
          </a:xfrm>
          <a:custGeom>
            <a:avLst/>
            <a:gdLst>
              <a:gd name="connsiteX0" fmla="*/ 1648981 w 5043774"/>
              <a:gd name="connsiteY0" fmla="*/ 0 h 6858000"/>
              <a:gd name="connsiteX1" fmla="*/ 2759699 w 5043774"/>
              <a:gd name="connsiteY1" fmla="*/ 0 h 6858000"/>
              <a:gd name="connsiteX2" fmla="*/ 3379301 w 5043774"/>
              <a:gd name="connsiteY2" fmla="*/ 0 h 6858000"/>
              <a:gd name="connsiteX3" fmla="*/ 3552342 w 5043774"/>
              <a:gd name="connsiteY3" fmla="*/ 0 h 6858000"/>
              <a:gd name="connsiteX4" fmla="*/ 4617166 w 5043774"/>
              <a:gd name="connsiteY4" fmla="*/ 0 h 6858000"/>
              <a:gd name="connsiteX5" fmla="*/ 4786130 w 5043774"/>
              <a:gd name="connsiteY5" fmla="*/ 0 h 6858000"/>
              <a:gd name="connsiteX6" fmla="*/ 4980168 w 5043774"/>
              <a:gd name="connsiteY6" fmla="*/ 0 h 6858000"/>
              <a:gd name="connsiteX7" fmla="*/ 5043774 w 5043774"/>
              <a:gd name="connsiteY7" fmla="*/ 0 h 6858000"/>
              <a:gd name="connsiteX8" fmla="*/ 5043774 w 5043774"/>
              <a:gd name="connsiteY8" fmla="*/ 6858000 h 6858000"/>
              <a:gd name="connsiteX9" fmla="*/ 4980168 w 5043774"/>
              <a:gd name="connsiteY9" fmla="*/ 6858000 h 6858000"/>
              <a:gd name="connsiteX10" fmla="*/ 4786130 w 5043774"/>
              <a:gd name="connsiteY10" fmla="*/ 6858000 h 6858000"/>
              <a:gd name="connsiteX11" fmla="*/ 4617166 w 5043774"/>
              <a:gd name="connsiteY11" fmla="*/ 6858000 h 6858000"/>
              <a:gd name="connsiteX12" fmla="*/ 3552342 w 5043774"/>
              <a:gd name="connsiteY12" fmla="*/ 6858000 h 6858000"/>
              <a:gd name="connsiteX13" fmla="*/ 3379301 w 5043774"/>
              <a:gd name="connsiteY13" fmla="*/ 6858000 h 6858000"/>
              <a:gd name="connsiteX14" fmla="*/ 2759699 w 5043774"/>
              <a:gd name="connsiteY14" fmla="*/ 6858000 h 6858000"/>
              <a:gd name="connsiteX15" fmla="*/ 2542782 w 5043774"/>
              <a:gd name="connsiteY15" fmla="*/ 6858000 h 6858000"/>
              <a:gd name="connsiteX16" fmla="*/ 2429239 w 5043774"/>
              <a:gd name="connsiteY16" fmla="*/ 6780599 h 6858000"/>
              <a:gd name="connsiteX17" fmla="*/ 1904328 w 5043774"/>
              <a:gd name="connsiteY17" fmla="*/ 6374814 h 6858000"/>
              <a:gd name="connsiteX18" fmla="*/ 0 w 5043774"/>
              <a:gd name="connsiteY18" fmla="*/ 3621656 h 6858000"/>
              <a:gd name="connsiteX19" fmla="*/ 1626503 w 5043774"/>
              <a:gd name="connsiteY19"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043774" h="6858000">
                <a:moveTo>
                  <a:pt x="1648981" y="0"/>
                </a:moveTo>
                <a:lnTo>
                  <a:pt x="2759699" y="0"/>
                </a:lnTo>
                <a:lnTo>
                  <a:pt x="3379301" y="0"/>
                </a:lnTo>
                <a:lnTo>
                  <a:pt x="3552342" y="0"/>
                </a:lnTo>
                <a:lnTo>
                  <a:pt x="4617166" y="0"/>
                </a:lnTo>
                <a:lnTo>
                  <a:pt x="4786130" y="0"/>
                </a:lnTo>
                <a:lnTo>
                  <a:pt x="4980168" y="0"/>
                </a:lnTo>
                <a:lnTo>
                  <a:pt x="5043774" y="0"/>
                </a:lnTo>
                <a:lnTo>
                  <a:pt x="5043774" y="6858000"/>
                </a:lnTo>
                <a:lnTo>
                  <a:pt x="4980168" y="6858000"/>
                </a:lnTo>
                <a:lnTo>
                  <a:pt x="4786130" y="6858000"/>
                </a:lnTo>
                <a:lnTo>
                  <a:pt x="4617166" y="6858000"/>
                </a:lnTo>
                <a:lnTo>
                  <a:pt x="3552342" y="6858000"/>
                </a:lnTo>
                <a:lnTo>
                  <a:pt x="3379301" y="6858000"/>
                </a:lnTo>
                <a:lnTo>
                  <a:pt x="2759699" y="6858000"/>
                </a:lnTo>
                <a:lnTo>
                  <a:pt x="2542782" y="6858000"/>
                </a:lnTo>
                <a:lnTo>
                  <a:pt x="2429239" y="6780599"/>
                </a:lnTo>
                <a:cubicBezTo>
                  <a:pt x="2252641" y="6653108"/>
                  <a:pt x="2079285" y="6515397"/>
                  <a:pt x="1904328" y="6374814"/>
                </a:cubicBezTo>
                <a:cubicBezTo>
                  <a:pt x="943579" y="5602839"/>
                  <a:pt x="0" y="4969131"/>
                  <a:pt x="0" y="3621656"/>
                </a:cubicBezTo>
                <a:cubicBezTo>
                  <a:pt x="0" y="2093192"/>
                  <a:pt x="582912" y="754641"/>
                  <a:pt x="1626503" y="14997"/>
                </a:cubicBezTo>
                <a:close/>
              </a:path>
            </a:pathLst>
          </a:custGeom>
          <a:solidFill>
            <a:schemeClr val="bg2">
              <a:tint val="95000"/>
              <a:satMod val="1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prstClr val="white"/>
              </a:solidFill>
              <a:latin typeface="Meiryo"/>
            </a:endParaRPr>
          </a:p>
        </p:txBody>
      </p:sp>
      <p:sp>
        <p:nvSpPr>
          <p:cNvPr id="21" name="Freeform: Shape 20">
            <a:extLst>
              <a:ext uri="{FF2B5EF4-FFF2-40B4-BE49-F238E27FC236}">
                <a16:creationId xmlns:a16="http://schemas.microsoft.com/office/drawing/2014/main" id="{829A1E2C-5AC8-40FC-99E9-832069D397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697013"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pic>
        <p:nvPicPr>
          <p:cNvPr id="7" name="Picture 6" descr="A picture containing text, outdoor, person, box&#10;&#10;Description automatically generated">
            <a:extLst>
              <a:ext uri="{FF2B5EF4-FFF2-40B4-BE49-F238E27FC236}">
                <a16:creationId xmlns:a16="http://schemas.microsoft.com/office/drawing/2014/main" id="{A853F05A-B422-1BD5-AF47-CCE68C8F012E}"/>
              </a:ext>
            </a:extLst>
          </p:cNvPr>
          <p:cNvPicPr>
            <a:picLocks noChangeAspect="1"/>
          </p:cNvPicPr>
          <p:nvPr/>
        </p:nvPicPr>
        <p:blipFill>
          <a:blip r:embed="rId3">
            <a:alphaModFix amt="50000"/>
            <a:extLst>
              <a:ext uri="{28A0092B-C50C-407E-A947-70E740481C1C}">
                <a14:useLocalDpi xmlns:a14="http://schemas.microsoft.com/office/drawing/2010/main" val="0"/>
              </a:ext>
            </a:extLst>
          </a:blip>
          <a:stretch>
            <a:fillRect/>
          </a:stretch>
        </p:blipFill>
        <p:spPr>
          <a:xfrm>
            <a:off x="0" y="274319"/>
            <a:ext cx="12191695" cy="8656824"/>
          </a:xfrm>
          <a:prstGeom prst="rect">
            <a:avLst/>
          </a:prstGeom>
        </p:spPr>
      </p:pic>
      <p:sp>
        <p:nvSpPr>
          <p:cNvPr id="4" name="TextBox 3">
            <a:extLst>
              <a:ext uri="{FF2B5EF4-FFF2-40B4-BE49-F238E27FC236}">
                <a16:creationId xmlns:a16="http://schemas.microsoft.com/office/drawing/2014/main" id="{69B7CC10-653A-4364-3332-D9AC3CAA51BD}"/>
              </a:ext>
            </a:extLst>
          </p:cNvPr>
          <p:cNvSpPr txBox="1"/>
          <p:nvPr/>
        </p:nvSpPr>
        <p:spPr>
          <a:xfrm>
            <a:off x="6232678" y="1085868"/>
            <a:ext cx="5838029" cy="5287153"/>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nSpc>
                <a:spcPct val="120000"/>
              </a:lnSpc>
              <a:spcAft>
                <a:spcPts val="1000"/>
              </a:spcAft>
            </a:pPr>
            <a:r>
              <a:rPr lang="en-GB" sz="1800" b="1" dirty="0">
                <a:effectLst/>
                <a:latin typeface="Segoe UI" panose="020B0502040204020203" pitchFamily="34" charset="0"/>
                <a:ea typeface="Times New Roman" panose="02020603050405020304" pitchFamily="18" charset="0"/>
                <a:cs typeface="Times New Roman" panose="02020603050405020304" pitchFamily="18" charset="0"/>
              </a:rPr>
              <a:t>7 recommendations from the evaluation</a:t>
            </a:r>
            <a:endParaRPr lang="en-GB" sz="18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20000"/>
              </a:lnSpc>
              <a:spcAft>
                <a:spcPts val="1000"/>
              </a:spcAft>
            </a:pPr>
            <a:r>
              <a:rPr lang="en-GB" sz="1800" dirty="0">
                <a:effectLst/>
                <a:latin typeface="Segoe UI" panose="020B0502040204020203" pitchFamily="34" charset="0"/>
                <a:ea typeface="Times New Roman" panose="02020603050405020304" pitchFamily="18" charset="0"/>
                <a:cs typeface="Times New Roman" panose="02020603050405020304" pitchFamily="18" charset="0"/>
              </a:rPr>
              <a:t>1. Essential the intervention has clear aims / objectives.</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20000"/>
              </a:lnSpc>
              <a:spcAft>
                <a:spcPts val="1000"/>
              </a:spcAft>
            </a:pPr>
            <a:r>
              <a:rPr lang="en-GB" sz="1800" dirty="0">
                <a:effectLst/>
                <a:latin typeface="Segoe UI" panose="020B0502040204020203" pitchFamily="34" charset="0"/>
                <a:ea typeface="Times New Roman" panose="02020603050405020304" pitchFamily="18" charset="0"/>
                <a:cs typeface="Times New Roman" panose="02020603050405020304" pitchFamily="18" charset="0"/>
              </a:rPr>
              <a:t>2. Objectives should be used to inform more practical volunteer training to build confidence.</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20000"/>
              </a:lnSpc>
              <a:spcAft>
                <a:spcPts val="1000"/>
              </a:spcAft>
            </a:pPr>
            <a:r>
              <a:rPr lang="en-GB" sz="1800" dirty="0">
                <a:effectLst/>
                <a:latin typeface="Segoe UI" panose="020B0502040204020203" pitchFamily="34" charset="0"/>
                <a:ea typeface="Times New Roman" panose="02020603050405020304" pitchFamily="18" charset="0"/>
                <a:cs typeface="Times New Roman" panose="02020603050405020304" pitchFamily="18" charset="0"/>
              </a:rPr>
              <a:t>3. Sufficient lead-in time is required to work toward developing a joined-up approach.</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20000"/>
              </a:lnSpc>
              <a:spcAft>
                <a:spcPts val="1000"/>
              </a:spcAft>
            </a:pPr>
            <a:r>
              <a:rPr lang="en-GB" sz="1800" dirty="0">
                <a:effectLst/>
                <a:latin typeface="Segoe UI" panose="020B0502040204020203" pitchFamily="34" charset="0"/>
                <a:ea typeface="Times New Roman" panose="02020603050405020304" pitchFamily="18" charset="0"/>
                <a:cs typeface="Times New Roman" panose="02020603050405020304" pitchFamily="18" charset="0"/>
              </a:rPr>
              <a:t>4. Advice workers would benefit from an orientation period within the food bank.</a:t>
            </a:r>
          </a:p>
          <a:p>
            <a:pPr>
              <a:lnSpc>
                <a:spcPct val="120000"/>
              </a:lnSpc>
              <a:spcAft>
                <a:spcPts val="1000"/>
              </a:spcAft>
            </a:pPr>
            <a:r>
              <a:rPr lang="en-GB" sz="1800" dirty="0">
                <a:effectLst/>
                <a:latin typeface="Segoe UI" panose="020B0502040204020203" pitchFamily="34" charset="0"/>
                <a:ea typeface="Times New Roman" panose="02020603050405020304" pitchFamily="18" charset="0"/>
                <a:cs typeface="Times New Roman" panose="02020603050405020304" pitchFamily="18" charset="0"/>
              </a:rPr>
              <a:t>5. Volunteers involved in client liaison have the opportunity to meet the advice worker.</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20000"/>
              </a:lnSpc>
              <a:spcAft>
                <a:spcPts val="1000"/>
              </a:spcAft>
            </a:pPr>
            <a:r>
              <a:rPr lang="en-GB" sz="1800" dirty="0">
                <a:effectLst/>
                <a:latin typeface="Segoe UI" panose="020B0502040204020203" pitchFamily="34" charset="0"/>
                <a:ea typeface="Times New Roman" panose="02020603050405020304" pitchFamily="18" charset="0"/>
                <a:cs typeface="Times New Roman" panose="02020603050405020304" pitchFamily="18" charset="0"/>
              </a:rPr>
              <a:t>6. </a:t>
            </a:r>
            <a:r>
              <a:rPr lang="en-GB" dirty="0">
                <a:latin typeface="Segoe UI" panose="020B0502040204020203" pitchFamily="34" charset="0"/>
                <a:ea typeface="Times New Roman" panose="02020603050405020304" pitchFamily="18" charset="0"/>
                <a:cs typeface="Times New Roman" panose="02020603050405020304" pitchFamily="18" charset="0"/>
              </a:rPr>
              <a:t>C</a:t>
            </a:r>
            <a:r>
              <a:rPr lang="en-GB" sz="1800" dirty="0">
                <a:effectLst/>
                <a:latin typeface="Segoe UI" panose="020B0502040204020203" pitchFamily="34" charset="0"/>
                <a:ea typeface="Times New Roman" panose="02020603050405020304" pitchFamily="18" charset="0"/>
                <a:cs typeface="Times New Roman" panose="02020603050405020304" pitchFamily="18" charset="0"/>
              </a:rPr>
              <a:t>onsider the positioning of the advice worker service.</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20000"/>
              </a:lnSpc>
              <a:spcAft>
                <a:spcPts val="1000"/>
              </a:spcAft>
            </a:pPr>
            <a:r>
              <a:rPr lang="en-GB" sz="1800" dirty="0">
                <a:effectLst/>
                <a:latin typeface="Segoe UI" panose="020B0502040204020203" pitchFamily="34" charset="0"/>
                <a:ea typeface="Times New Roman" panose="02020603050405020304" pitchFamily="18" charset="0"/>
                <a:cs typeface="Times New Roman" panose="02020603050405020304" pitchFamily="18" charset="0"/>
              </a:rPr>
              <a:t>7. Acknowledge that additional costs may be incurred in terms of room hire.</a:t>
            </a:r>
            <a:endParaRPr lang="en-GB" dirty="0"/>
          </a:p>
        </p:txBody>
      </p:sp>
      <p:sp>
        <p:nvSpPr>
          <p:cNvPr id="3" name="Content Placeholder 2">
            <a:extLst>
              <a:ext uri="{FF2B5EF4-FFF2-40B4-BE49-F238E27FC236}">
                <a16:creationId xmlns:a16="http://schemas.microsoft.com/office/drawing/2014/main" id="{A148EC48-EF38-D980-A5AB-A20BFB7E5931}"/>
              </a:ext>
            </a:extLst>
          </p:cNvPr>
          <p:cNvSpPr>
            <a:spLocks noGrp="1"/>
          </p:cNvSpPr>
          <p:nvPr>
            <p:ph idx="1"/>
          </p:nvPr>
        </p:nvSpPr>
        <p:spPr>
          <a:xfrm>
            <a:off x="446798" y="1094661"/>
            <a:ext cx="5512526" cy="5269568"/>
          </a:xfrm>
        </p:spPr>
        <p:style>
          <a:lnRef idx="2">
            <a:schemeClr val="accent2"/>
          </a:lnRef>
          <a:fillRef idx="1">
            <a:schemeClr val="lt1"/>
          </a:fillRef>
          <a:effectRef idx="0">
            <a:schemeClr val="accent2"/>
          </a:effectRef>
          <a:fontRef idx="minor">
            <a:schemeClr val="dk1"/>
          </a:fontRef>
        </p:style>
        <p:txBody>
          <a:bodyPr>
            <a:normAutofit/>
          </a:bodyPr>
          <a:lstStyle/>
          <a:p>
            <a:pPr>
              <a:lnSpc>
                <a:spcPct val="120000"/>
              </a:lnSpc>
              <a:spcAft>
                <a:spcPts val="1000"/>
              </a:spcAft>
            </a:pPr>
            <a:r>
              <a:rPr lang="en-GB" sz="1800" dirty="0">
                <a:effectLst/>
                <a:latin typeface="Segoe UI" panose="020B0502040204020203" pitchFamily="34" charset="0"/>
                <a:ea typeface="Times New Roman" panose="02020603050405020304" pitchFamily="18" charset="0"/>
                <a:cs typeface="Times New Roman" panose="02020603050405020304" pitchFamily="18" charset="0"/>
              </a:rPr>
              <a:t>This pilot project in 2015 comprised a food bank and advice worker integrated model.</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20000"/>
              </a:lnSpc>
              <a:spcAft>
                <a:spcPts val="1000"/>
              </a:spcAft>
            </a:pPr>
            <a:r>
              <a:rPr lang="en-GB" sz="1800" dirty="0">
                <a:effectLst/>
                <a:latin typeface="Segoe UI" panose="020B0502040204020203" pitchFamily="34" charset="0"/>
                <a:ea typeface="Times New Roman" panose="02020603050405020304" pitchFamily="18" charset="0"/>
                <a:cs typeface="Times New Roman" panose="02020603050405020304" pitchFamily="18" charset="0"/>
              </a:rPr>
              <a:t>Specifically, it sought to work with clients to address their advice needs, including support in accessing their full benefit entitlement and dealing with benefit sanctions, as well as addressing the impact of other pressures such as debt, housing, employment and low pay.  </a:t>
            </a:r>
          </a:p>
          <a:p>
            <a:pPr>
              <a:lnSpc>
                <a:spcPct val="120000"/>
              </a:lnSpc>
              <a:spcAft>
                <a:spcPts val="1000"/>
              </a:spcAft>
            </a:pPr>
            <a:r>
              <a:rPr lang="en-GB" sz="1800" dirty="0">
                <a:latin typeface="Segoe UI" panose="020B0502040204020203" pitchFamily="34" charset="0"/>
                <a:ea typeface="Times New Roman" panose="02020603050405020304" pitchFamily="18" charset="0"/>
              </a:rPr>
              <a:t>T</a:t>
            </a:r>
            <a:r>
              <a:rPr lang="en-GB" sz="1800" dirty="0">
                <a:effectLst/>
                <a:latin typeface="Segoe UI" panose="020B0502040204020203" pitchFamily="34" charset="0"/>
                <a:ea typeface="Times New Roman" panose="02020603050405020304" pitchFamily="18" charset="0"/>
              </a:rPr>
              <a:t>he project had the additional aim of building capacity within the food bank volunteer community by equipping them with the knowledge, skills and confidence required to undertake a thorough initial assessment of social care need.</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2" name="Title 1">
            <a:extLst>
              <a:ext uri="{FF2B5EF4-FFF2-40B4-BE49-F238E27FC236}">
                <a16:creationId xmlns:a16="http://schemas.microsoft.com/office/drawing/2014/main" id="{F57E1268-64A0-40AE-130D-4FD3E112D839}"/>
              </a:ext>
            </a:extLst>
          </p:cNvPr>
          <p:cNvSpPr>
            <a:spLocks noGrp="1"/>
          </p:cNvSpPr>
          <p:nvPr>
            <p:ph type="title"/>
          </p:nvPr>
        </p:nvSpPr>
        <p:spPr>
          <a:xfrm>
            <a:off x="446798" y="1"/>
            <a:ext cx="11623909" cy="794216"/>
          </a:xfrm>
        </p:spPr>
        <p:style>
          <a:lnRef idx="2">
            <a:schemeClr val="accent2"/>
          </a:lnRef>
          <a:fillRef idx="1">
            <a:schemeClr val="lt1"/>
          </a:fillRef>
          <a:effectRef idx="0">
            <a:schemeClr val="accent2"/>
          </a:effectRef>
          <a:fontRef idx="minor">
            <a:schemeClr val="dk1"/>
          </a:fontRef>
        </p:style>
        <p:txBody>
          <a:bodyPr anchor="b">
            <a:noAutofit/>
          </a:bodyPr>
          <a:lstStyle/>
          <a:p>
            <a:r>
              <a:rPr lang="en-GB" sz="3700" b="1" dirty="0">
                <a:latin typeface="Segoe UI" panose="020B0502040204020203" pitchFamily="34" charset="0"/>
                <a:cs typeface="Times New Roman" panose="02020603050405020304" pitchFamily="18" charset="0"/>
              </a:rPr>
              <a:t>Example: Sheffield </a:t>
            </a:r>
            <a:r>
              <a:rPr lang="en-GB" sz="3700" b="1" dirty="0">
                <a:effectLst/>
                <a:latin typeface="Segoe UI" panose="020B0502040204020203" pitchFamily="34" charset="0"/>
                <a:ea typeface="Times New Roman" panose="02020603050405020304" pitchFamily="18" charset="0"/>
                <a:cs typeface="Times New Roman" panose="02020603050405020304" pitchFamily="18" charset="0"/>
              </a:rPr>
              <a:t>Advice and Food Banks Pilot</a:t>
            </a:r>
            <a:endParaRPr lang="en-GB" sz="3700" b="1" dirty="0"/>
          </a:p>
        </p:txBody>
      </p:sp>
    </p:spTree>
    <p:extLst>
      <p:ext uri="{BB962C8B-B14F-4D97-AF65-F5344CB8AC3E}">
        <p14:creationId xmlns:p14="http://schemas.microsoft.com/office/powerpoint/2010/main" val="19403238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E1268-64A0-40AE-130D-4FD3E112D839}"/>
              </a:ext>
            </a:extLst>
          </p:cNvPr>
          <p:cNvSpPr>
            <a:spLocks noGrp="1"/>
          </p:cNvSpPr>
          <p:nvPr>
            <p:ph type="title"/>
          </p:nvPr>
        </p:nvSpPr>
        <p:spPr>
          <a:xfrm>
            <a:off x="839788" y="136613"/>
            <a:ext cx="10515600" cy="729897"/>
          </a:xfrm>
        </p:spPr>
        <p:style>
          <a:lnRef idx="2">
            <a:schemeClr val="accent2"/>
          </a:lnRef>
          <a:fillRef idx="1">
            <a:schemeClr val="lt1"/>
          </a:fillRef>
          <a:effectRef idx="0">
            <a:schemeClr val="accent2"/>
          </a:effectRef>
          <a:fontRef idx="minor">
            <a:schemeClr val="dk1"/>
          </a:fontRef>
        </p:style>
        <p:txBody>
          <a:bodyPr>
            <a:normAutofit/>
          </a:bodyPr>
          <a:lstStyle/>
          <a:p>
            <a:r>
              <a:rPr lang="en-GB" dirty="0">
                <a:latin typeface="Segoe UI" panose="020B0502040204020203" pitchFamily="34" charset="0"/>
                <a:cs typeface="Times New Roman" panose="02020603050405020304" pitchFamily="18" charset="0"/>
              </a:rPr>
              <a:t>Examples in Scotland</a:t>
            </a:r>
            <a:endParaRPr lang="en-GB" dirty="0"/>
          </a:p>
        </p:txBody>
      </p:sp>
      <p:sp>
        <p:nvSpPr>
          <p:cNvPr id="4" name="Text Placeholder 3">
            <a:extLst>
              <a:ext uri="{FF2B5EF4-FFF2-40B4-BE49-F238E27FC236}">
                <a16:creationId xmlns:a16="http://schemas.microsoft.com/office/drawing/2014/main" id="{A84566AF-FE77-9F15-7D1D-2C0F0E2B17CA}"/>
              </a:ext>
            </a:extLst>
          </p:cNvPr>
          <p:cNvSpPr>
            <a:spLocks noGrp="1"/>
          </p:cNvSpPr>
          <p:nvPr>
            <p:ph type="body" idx="1"/>
          </p:nvPr>
        </p:nvSpPr>
        <p:spPr>
          <a:xfrm>
            <a:off x="839788" y="994172"/>
            <a:ext cx="5157787" cy="593460"/>
          </a:xfrm>
        </p:spPr>
        <p:txBody>
          <a:bodyPr>
            <a:normAutofit fontScale="92500" lnSpcReduction="20000"/>
          </a:bodyPr>
          <a:lstStyle/>
          <a:p>
            <a:r>
              <a:rPr lang="en-GB" dirty="0">
                <a:effectLst/>
                <a:latin typeface="Segoe UI" panose="020B0502040204020203" pitchFamily="34" charset="0"/>
                <a:ea typeface="Times New Roman" panose="02020603050405020304" pitchFamily="18" charset="0"/>
                <a:cs typeface="Times New Roman" panose="02020603050405020304" pitchFamily="18" charset="0"/>
              </a:rPr>
              <a:t>Community Food Initiatives North East (CFINE)</a:t>
            </a:r>
            <a:endParaRPr lang="en-GB" dirty="0"/>
          </a:p>
        </p:txBody>
      </p:sp>
      <p:sp>
        <p:nvSpPr>
          <p:cNvPr id="3" name="Content Placeholder 2">
            <a:extLst>
              <a:ext uri="{FF2B5EF4-FFF2-40B4-BE49-F238E27FC236}">
                <a16:creationId xmlns:a16="http://schemas.microsoft.com/office/drawing/2014/main" id="{A148EC48-EF38-D980-A5AB-A20BFB7E5931}"/>
              </a:ext>
            </a:extLst>
          </p:cNvPr>
          <p:cNvSpPr>
            <a:spLocks noGrp="1"/>
          </p:cNvSpPr>
          <p:nvPr>
            <p:ph sz="half" idx="2"/>
          </p:nvPr>
        </p:nvSpPr>
        <p:spPr>
          <a:xfrm>
            <a:off x="839788" y="1636889"/>
            <a:ext cx="5157787" cy="4855986"/>
          </a:xfrm>
        </p:spPr>
        <p:style>
          <a:lnRef idx="2">
            <a:schemeClr val="accent2"/>
          </a:lnRef>
          <a:fillRef idx="1">
            <a:schemeClr val="lt1"/>
          </a:fillRef>
          <a:effectRef idx="0">
            <a:schemeClr val="accent2"/>
          </a:effectRef>
          <a:fontRef idx="minor">
            <a:schemeClr val="dk1"/>
          </a:fontRef>
        </p:style>
        <p:txBody>
          <a:bodyPr>
            <a:noAutofit/>
          </a:bodyPr>
          <a:lstStyle/>
          <a:p>
            <a:pPr marL="0" indent="0">
              <a:spcAft>
                <a:spcPts val="1000"/>
              </a:spcAft>
              <a:buNone/>
            </a:pPr>
            <a:endParaRPr lang="en-GB" sz="1700" dirty="0">
              <a:latin typeface="Segoe UI" panose="020B0502040204020203" pitchFamily="34" charset="0"/>
              <a:ea typeface="Times New Roman" panose="02020603050405020304" pitchFamily="18" charset="0"/>
            </a:endParaRPr>
          </a:p>
          <a:p>
            <a:pPr marL="0" indent="0">
              <a:spcAft>
                <a:spcPts val="1000"/>
              </a:spcAft>
              <a:buNone/>
            </a:pPr>
            <a:r>
              <a:rPr lang="en-GB" sz="1700" dirty="0">
                <a:latin typeface="Segoe UI" panose="020B0502040204020203" pitchFamily="34" charset="0"/>
                <a:ea typeface="Times New Roman" panose="02020603050405020304" pitchFamily="18" charset="0"/>
              </a:rPr>
              <a:t>CFINE both provide emergency food aid, develop employment capabilities and opportunities and provide education, skills development and training.</a:t>
            </a:r>
          </a:p>
          <a:p>
            <a:pPr marL="0" indent="0">
              <a:spcAft>
                <a:spcPts val="1000"/>
              </a:spcAft>
              <a:buNone/>
            </a:pPr>
            <a:r>
              <a:rPr lang="en-GB" sz="1700" dirty="0">
                <a:effectLst/>
                <a:latin typeface="Segoe UI" panose="020B0502040204020203" pitchFamily="34" charset="0"/>
                <a:ea typeface="Times New Roman" panose="02020603050405020304" pitchFamily="18" charset="0"/>
                <a:cs typeface="Times New Roman" panose="02020603050405020304" pitchFamily="18" charset="0"/>
              </a:rPr>
              <a:t>Evaluation concluded that CFINE’s work has been found to empower people and communities by promoting the  consumption of healthy food, building financial capabilities and building confidence through supported volunteering and employment.</a:t>
            </a:r>
          </a:p>
          <a:p>
            <a:pPr marL="0" indent="0" algn="ctr">
              <a:spcAft>
                <a:spcPts val="1000"/>
              </a:spcAft>
              <a:buNone/>
            </a:pPr>
            <a:r>
              <a:rPr lang="en-GB" sz="1700" i="1" dirty="0">
                <a:effectLst/>
                <a:latin typeface="Segoe UI" panose="020B0502040204020203" pitchFamily="34" charset="0"/>
                <a:ea typeface="Times New Roman" panose="02020603050405020304" pitchFamily="18" charset="0"/>
                <a:cs typeface="Times New Roman" panose="02020603050405020304" pitchFamily="18" charset="0"/>
              </a:rPr>
              <a:t>“Food can be an effective, accessible way to engage people in activities and develop  capabilities that improve their quality of life, such as when food-related activities provide an  entry point for health and social service referrals, for training, supported volunteering and  employment. “</a:t>
            </a:r>
            <a:endParaRPr lang="en-GB" sz="1700" i="1"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GB" sz="1700" dirty="0"/>
          </a:p>
        </p:txBody>
      </p:sp>
      <p:sp>
        <p:nvSpPr>
          <p:cNvPr id="5" name="Text Placeholder 4">
            <a:extLst>
              <a:ext uri="{FF2B5EF4-FFF2-40B4-BE49-F238E27FC236}">
                <a16:creationId xmlns:a16="http://schemas.microsoft.com/office/drawing/2014/main" id="{308EFF9C-64DC-2E4F-187A-415A2D0B1EA9}"/>
              </a:ext>
            </a:extLst>
          </p:cNvPr>
          <p:cNvSpPr>
            <a:spLocks noGrp="1"/>
          </p:cNvSpPr>
          <p:nvPr>
            <p:ph type="body" sz="quarter" idx="3"/>
          </p:nvPr>
        </p:nvSpPr>
        <p:spPr>
          <a:xfrm>
            <a:off x="6169024" y="994172"/>
            <a:ext cx="5183188" cy="444368"/>
          </a:xfrm>
        </p:spPr>
        <p:txBody>
          <a:bodyPr>
            <a:normAutofit fontScale="92500" lnSpcReduction="20000"/>
          </a:bodyPr>
          <a:lstStyle/>
          <a:p>
            <a:r>
              <a:rPr lang="en-GB" dirty="0">
                <a:latin typeface="Segoe UI" panose="020B0502040204020203" pitchFamily="34" charset="0"/>
                <a:cs typeface="Times New Roman" panose="02020603050405020304" pitchFamily="18" charset="0"/>
              </a:rPr>
              <a:t>Social Bites</a:t>
            </a:r>
            <a:endParaRPr lang="en-GB" dirty="0"/>
          </a:p>
        </p:txBody>
      </p:sp>
      <p:sp>
        <p:nvSpPr>
          <p:cNvPr id="7" name="Content Placeholder 6">
            <a:extLst>
              <a:ext uri="{FF2B5EF4-FFF2-40B4-BE49-F238E27FC236}">
                <a16:creationId xmlns:a16="http://schemas.microsoft.com/office/drawing/2014/main" id="{46F496C8-2529-B873-DA1B-EC4DDDA59710}"/>
              </a:ext>
            </a:extLst>
          </p:cNvPr>
          <p:cNvSpPr>
            <a:spLocks noGrp="1"/>
          </p:cNvSpPr>
          <p:nvPr>
            <p:ph sz="quarter" idx="4"/>
          </p:nvPr>
        </p:nvSpPr>
        <p:spPr>
          <a:xfrm>
            <a:off x="6172200" y="1636887"/>
            <a:ext cx="5183188" cy="4855986"/>
          </a:xfrm>
        </p:spPr>
        <p:style>
          <a:lnRef idx="2">
            <a:schemeClr val="accent2"/>
          </a:lnRef>
          <a:fillRef idx="1">
            <a:schemeClr val="lt1"/>
          </a:fillRef>
          <a:effectRef idx="0">
            <a:schemeClr val="accent2"/>
          </a:effectRef>
          <a:fontRef idx="minor">
            <a:schemeClr val="dk1"/>
          </a:fontRef>
        </p:style>
        <p:txBody>
          <a:bodyPr>
            <a:noAutofit/>
          </a:bodyPr>
          <a:lstStyle/>
          <a:p>
            <a:pPr marL="0" indent="0">
              <a:buNone/>
            </a:pPr>
            <a:endParaRPr lang="en-GB" sz="1700" dirty="0">
              <a:latin typeface="Segoe UI" panose="020B0502040204020203" pitchFamily="34" charset="0"/>
              <a:ea typeface="Calibri" panose="020F0502020204030204" pitchFamily="34" charset="0"/>
              <a:cs typeface="Segoe UI" panose="020B0502040204020203" pitchFamily="34" charset="0"/>
              <a:hlinkClick r:id="rId3"/>
            </a:endParaRPr>
          </a:p>
          <a:p>
            <a:pPr marL="0" indent="0">
              <a:buNone/>
            </a:pPr>
            <a:r>
              <a:rPr lang="en-GB" sz="1700" dirty="0">
                <a:latin typeface="Segoe UI" panose="020B0502040204020203" pitchFamily="34" charset="0"/>
                <a:ea typeface="Calibri" panose="020F0502020204030204" pitchFamily="34" charset="0"/>
                <a:cs typeface="Segoe UI" panose="020B0502040204020203" pitchFamily="34" charset="0"/>
                <a:hlinkClick r:id="rId3"/>
              </a:rPr>
              <a:t>Social Bite’s </a:t>
            </a:r>
            <a:r>
              <a:rPr lang="en-GB" sz="1700" dirty="0">
                <a:latin typeface="Segoe UI" panose="020B0502040204020203" pitchFamily="34" charset="0"/>
                <a:ea typeface="Calibri" panose="020F0502020204030204" pitchFamily="34" charset="0"/>
                <a:cs typeface="Segoe UI" panose="020B0502040204020203" pitchFamily="34" charset="0"/>
              </a:rPr>
              <a:t>work uses food as a lever to tackle a wider issue of homelessness. </a:t>
            </a:r>
            <a:r>
              <a:rPr lang="en-GB" sz="1700" dirty="0">
                <a:effectLst/>
                <a:latin typeface="Segoe UI" panose="020B0502040204020203" pitchFamily="34" charset="0"/>
                <a:ea typeface="Times New Roman" panose="02020603050405020304" pitchFamily="18" charset="0"/>
                <a:cs typeface="Segoe UI" panose="020B0502040204020203" pitchFamily="34" charset="0"/>
              </a:rPr>
              <a:t>Their Aberdeen cafe is used as a social space where people in various stages of homelessness can come in for a sit-down meal after the shop has closed for the day. Termed </a:t>
            </a:r>
            <a:r>
              <a:rPr lang="en-GB" sz="1700" b="1" dirty="0">
                <a:effectLst/>
                <a:latin typeface="Segoe UI" panose="020B0502040204020203" pitchFamily="34" charset="0"/>
                <a:ea typeface="Times New Roman" panose="02020603050405020304" pitchFamily="18" charset="0"/>
                <a:cs typeface="Segoe UI" panose="020B0502040204020203" pitchFamily="34" charset="0"/>
              </a:rPr>
              <a:t>'social suppers',</a:t>
            </a:r>
            <a:r>
              <a:rPr lang="en-GB" sz="1700" dirty="0">
                <a:effectLst/>
                <a:latin typeface="Segoe UI" panose="020B0502040204020203" pitchFamily="34" charset="0"/>
                <a:ea typeface="Times New Roman" panose="02020603050405020304" pitchFamily="18" charset="0"/>
                <a:cs typeface="Segoe UI" panose="020B0502040204020203" pitchFamily="34" charset="0"/>
              </a:rPr>
              <a:t> it offers counselling and other support for housing, </a:t>
            </a:r>
            <a:r>
              <a:rPr lang="en-GB" sz="1700" dirty="0">
                <a:latin typeface="Segoe UI" panose="020B0502040204020203" pitchFamily="34" charset="0"/>
                <a:cs typeface="Segoe UI" panose="020B0502040204020203" pitchFamily="34" charset="0"/>
              </a:rPr>
              <a:t>healthcare in addition to food. </a:t>
            </a:r>
          </a:p>
          <a:p>
            <a:pPr marL="0" indent="0">
              <a:buNone/>
            </a:pPr>
            <a:r>
              <a:rPr lang="en-GB" sz="1700" dirty="0">
                <a:latin typeface="Segoe UI" panose="020B0502040204020203" pitchFamily="34" charset="0"/>
                <a:cs typeface="Segoe UI" panose="020B0502040204020203" pitchFamily="34" charset="0"/>
              </a:rPr>
              <a:t>Suppers encourage conversations about politics, addiction, legal struggles, grief, racism, violence, boredom, frustrations with bureaucracy, family estrangement and job hunting. </a:t>
            </a:r>
          </a:p>
          <a:p>
            <a:pPr marL="0" indent="0">
              <a:buNone/>
            </a:pPr>
            <a:r>
              <a:rPr lang="en-GB" sz="1700" dirty="0">
                <a:latin typeface="Segoe UI" panose="020B0502040204020203" pitchFamily="34" charset="0"/>
                <a:cs typeface="Segoe UI" panose="020B0502040204020203" pitchFamily="34" charset="0"/>
              </a:rPr>
              <a:t>Suppers link people with homeless charities and a multi-ethnic housing project, information from mental health services, financial advice and food security support groups, among others.</a:t>
            </a:r>
          </a:p>
          <a:p>
            <a:endParaRPr lang="en-GB" sz="17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5388853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E1268-64A0-40AE-130D-4FD3E112D839}"/>
              </a:ext>
            </a:extLst>
          </p:cNvPr>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rmAutofit/>
          </a:bodyPr>
          <a:lstStyle/>
          <a:p>
            <a:r>
              <a:rPr lang="en-GB" sz="4400" dirty="0">
                <a:effectLst/>
                <a:latin typeface="Segoe UI" panose="020B0502040204020203" pitchFamily="34" charset="0"/>
                <a:ea typeface="Times New Roman" panose="02020603050405020304" pitchFamily="18" charset="0"/>
                <a:cs typeface="Times New Roman" panose="02020603050405020304" pitchFamily="18" charset="0"/>
              </a:rPr>
              <a:t>Food pantry model with advice: </a:t>
            </a:r>
            <a:br>
              <a:rPr lang="en-GB" sz="4400" dirty="0">
                <a:effectLst/>
                <a:latin typeface="Segoe UI" panose="020B0502040204020203" pitchFamily="34" charset="0"/>
                <a:ea typeface="Times New Roman" panose="02020603050405020304" pitchFamily="18" charset="0"/>
                <a:cs typeface="Times New Roman" panose="02020603050405020304" pitchFamily="18" charset="0"/>
              </a:rPr>
            </a:br>
            <a:r>
              <a:rPr lang="en-GB" sz="4400" dirty="0">
                <a:effectLst/>
                <a:latin typeface="Segoe UI" panose="020B0502040204020203" pitchFamily="34" charset="0"/>
                <a:ea typeface="Times New Roman" panose="02020603050405020304" pitchFamily="18" charset="0"/>
                <a:cs typeface="Times New Roman" panose="02020603050405020304" pitchFamily="18" charset="0"/>
              </a:rPr>
              <a:t>A random control study in Hartford (USA)</a:t>
            </a:r>
            <a:endParaRPr lang="en-GB" dirty="0"/>
          </a:p>
        </p:txBody>
      </p:sp>
      <p:sp>
        <p:nvSpPr>
          <p:cNvPr id="3" name="Content Placeholder 2">
            <a:extLst>
              <a:ext uri="{FF2B5EF4-FFF2-40B4-BE49-F238E27FC236}">
                <a16:creationId xmlns:a16="http://schemas.microsoft.com/office/drawing/2014/main" id="{A148EC48-EF38-D980-A5AB-A20BFB7E5931}"/>
              </a:ext>
            </a:extLst>
          </p:cNvPr>
          <p:cNvSpPr>
            <a:spLocks noGrp="1"/>
          </p:cNvSpPr>
          <p:nvPr>
            <p:ph sz="half" idx="1"/>
          </p:nvPr>
        </p:nvSpPr>
        <p:spPr/>
        <p:style>
          <a:lnRef idx="2">
            <a:schemeClr val="accent2"/>
          </a:lnRef>
          <a:fillRef idx="1">
            <a:schemeClr val="lt1"/>
          </a:fillRef>
          <a:effectRef idx="0">
            <a:schemeClr val="accent2"/>
          </a:effectRef>
          <a:fontRef idx="minor">
            <a:schemeClr val="dk1"/>
          </a:fontRef>
        </p:style>
        <p:txBody>
          <a:bodyPr>
            <a:normAutofit fontScale="55000" lnSpcReduction="20000"/>
          </a:bodyPr>
          <a:lstStyle/>
          <a:p>
            <a:pPr marL="0" indent="0">
              <a:lnSpc>
                <a:spcPct val="120000"/>
              </a:lnSpc>
              <a:spcAft>
                <a:spcPts val="1000"/>
              </a:spcAft>
              <a:buNone/>
            </a:pPr>
            <a:endParaRPr lang="en-GB" sz="2200" dirty="0">
              <a:latin typeface="Segoe UI" panose="020B0502040204020203" pitchFamily="34" charset="0"/>
              <a:ea typeface="Times New Roman" panose="02020603050405020304" pitchFamily="18" charset="0"/>
              <a:cs typeface="Times New Roman" panose="02020603050405020304" pitchFamily="18" charset="0"/>
            </a:endParaRPr>
          </a:p>
          <a:p>
            <a:pPr marL="0" indent="0">
              <a:lnSpc>
                <a:spcPct val="120000"/>
              </a:lnSpc>
              <a:spcAft>
                <a:spcPts val="1000"/>
              </a:spcAft>
              <a:buNone/>
            </a:pPr>
            <a:r>
              <a:rPr lang="en-GB" sz="2700" dirty="0">
                <a:latin typeface="Segoe UI" panose="020B0502040204020203" pitchFamily="34" charset="0"/>
                <a:ea typeface="Times New Roman" panose="02020603050405020304" pitchFamily="18" charset="0"/>
                <a:cs typeface="Times New Roman" panose="02020603050405020304" pitchFamily="18" charset="0"/>
              </a:rPr>
              <a:t>In this model clients were likely to experience very low confidence in their ability to become self-sufficient often dealing with unemployment, low levels of income and education with high housing and heating costs, lack of access to transport, poor mental health and low social capital. The model purposely adopted a goal based behaviour change approach with an aim to help residents acquire long-term food security and self-sufficiency. </a:t>
            </a:r>
          </a:p>
          <a:p>
            <a:pPr marL="0" indent="0">
              <a:lnSpc>
                <a:spcPct val="120000"/>
              </a:lnSpc>
              <a:spcAft>
                <a:spcPts val="1000"/>
              </a:spcAft>
              <a:buNone/>
            </a:pPr>
            <a:r>
              <a:rPr lang="en-GB" sz="2700" dirty="0">
                <a:latin typeface="Segoe UI" panose="020B0502040204020203" pitchFamily="34" charset="0"/>
                <a:ea typeface="Times New Roman" panose="02020603050405020304" pitchFamily="18" charset="0"/>
                <a:cs typeface="Times New Roman" panose="02020603050405020304" pitchFamily="18" charset="0"/>
              </a:rPr>
              <a:t>Members attended monthly meetings with the Project Manager who oversaw the co-ordination of case management, motivational interviewing and wrap-around services. Dignity was improved by offering appointment times rather than anyone having to wait in lines; and individuals having a choice of shopping in the food banks. </a:t>
            </a:r>
          </a:p>
          <a:p>
            <a:endParaRPr lang="en-GB" sz="2400" dirty="0"/>
          </a:p>
        </p:txBody>
      </p:sp>
      <p:sp>
        <p:nvSpPr>
          <p:cNvPr id="4" name="Content Placeholder 3">
            <a:extLst>
              <a:ext uri="{FF2B5EF4-FFF2-40B4-BE49-F238E27FC236}">
                <a16:creationId xmlns:a16="http://schemas.microsoft.com/office/drawing/2014/main" id="{31489B28-BFF4-9E09-17E8-F62800BB011D}"/>
              </a:ext>
            </a:extLst>
          </p:cNvPr>
          <p:cNvSpPr>
            <a:spLocks noGrp="1"/>
          </p:cNvSpPr>
          <p:nvPr>
            <p:ph sz="half" idx="2"/>
          </p:nvPr>
        </p:nvSpPr>
        <p:spPr/>
        <p:txBody>
          <a:bodyPr>
            <a:normAutofit fontScale="55000" lnSpcReduction="20000"/>
          </a:bodyPr>
          <a:lstStyle/>
          <a:p>
            <a:pPr marL="0" indent="0">
              <a:lnSpc>
                <a:spcPct val="120000"/>
              </a:lnSpc>
              <a:spcAft>
                <a:spcPts val="1000"/>
              </a:spcAft>
              <a:buNone/>
            </a:pPr>
            <a:endParaRPr lang="en-GB" dirty="0">
              <a:latin typeface="Segoe UI" panose="020B0502040204020203" pitchFamily="34" charset="0"/>
              <a:ea typeface="Times New Roman" panose="02020603050405020304" pitchFamily="18" charset="0"/>
              <a:cs typeface="Times New Roman" panose="02020603050405020304" pitchFamily="18" charset="0"/>
            </a:endParaRPr>
          </a:p>
          <a:p>
            <a:pPr marL="0" indent="0">
              <a:lnSpc>
                <a:spcPct val="120000"/>
              </a:lnSpc>
              <a:spcAft>
                <a:spcPts val="1000"/>
              </a:spcAft>
              <a:buNone/>
            </a:pPr>
            <a:r>
              <a:rPr lang="en-GB" dirty="0">
                <a:latin typeface="Segoe UI" panose="020B0502040204020203" pitchFamily="34" charset="0"/>
                <a:ea typeface="Times New Roman" panose="02020603050405020304" pitchFamily="18" charset="0"/>
                <a:cs typeface="Times New Roman" panose="02020603050405020304" pitchFamily="18" charset="0"/>
              </a:rPr>
              <a:t>The evaluation found increases in self-efficacy which included:-planning meals ahead of time; making food money last all month; making a shopping list before grocery store visit; comparing prices before buying food to get the best deal; making low-cost meals; buying foods that you think are healthy for your family. </a:t>
            </a:r>
          </a:p>
          <a:p>
            <a:pPr marL="0" indent="0">
              <a:lnSpc>
                <a:spcPct val="120000"/>
              </a:lnSpc>
              <a:spcAft>
                <a:spcPts val="1000"/>
              </a:spcAft>
              <a:buNone/>
            </a:pPr>
            <a:r>
              <a:rPr lang="en-GB" dirty="0">
                <a:latin typeface="Segoe UI" panose="020B0502040204020203" pitchFamily="34" charset="0"/>
                <a:ea typeface="Times New Roman" panose="02020603050405020304" pitchFamily="18" charset="0"/>
                <a:cs typeface="Times New Roman" panose="02020603050405020304" pitchFamily="18" charset="0"/>
              </a:rPr>
              <a:t>The study is an example of how to programmatically design in the ambition NOT to create a cycle of dependency.</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20000"/>
              </a:lnSpc>
              <a:spcAft>
                <a:spcPts val="1000"/>
              </a:spcAft>
              <a:buNone/>
            </a:pPr>
            <a:r>
              <a:rPr lang="en-GB" dirty="0">
                <a:latin typeface="Segoe UI" panose="020B0502040204020203" pitchFamily="34" charset="0"/>
                <a:ea typeface="Times New Roman" panose="02020603050405020304" pitchFamily="18" charset="0"/>
                <a:cs typeface="Times New Roman" panose="02020603050405020304" pitchFamily="18" charset="0"/>
              </a:rPr>
              <a:t>This study concluded that ‘a food pantry model with </a:t>
            </a:r>
            <a:r>
              <a:rPr lang="en-GB" b="1" dirty="0">
                <a:latin typeface="Segoe UI" panose="020B0502040204020203" pitchFamily="34" charset="0"/>
                <a:ea typeface="Times New Roman" panose="02020603050405020304" pitchFamily="18" charset="0"/>
                <a:cs typeface="Times New Roman" panose="02020603050405020304" pitchFamily="18" charset="0"/>
              </a:rPr>
              <a:t>client-choice</a:t>
            </a:r>
            <a:r>
              <a:rPr lang="en-GB" dirty="0">
                <a:latin typeface="Segoe UI" panose="020B0502040204020203" pitchFamily="34" charset="0"/>
                <a:ea typeface="Times New Roman" panose="02020603050405020304" pitchFamily="18" charset="0"/>
                <a:cs typeface="Times New Roman" panose="02020603050405020304" pitchFamily="18" charset="0"/>
              </a:rPr>
              <a:t>, </a:t>
            </a:r>
            <a:r>
              <a:rPr lang="en-GB" b="1" dirty="0">
                <a:latin typeface="Segoe UI" panose="020B0502040204020203" pitchFamily="34" charset="0"/>
                <a:ea typeface="Times New Roman" panose="02020603050405020304" pitchFamily="18" charset="0"/>
                <a:cs typeface="Times New Roman" panose="02020603050405020304" pitchFamily="18" charset="0"/>
              </a:rPr>
              <a:t>motivational interviewing</a:t>
            </a:r>
            <a:r>
              <a:rPr lang="en-GB" dirty="0">
                <a:latin typeface="Segoe UI" panose="020B0502040204020203" pitchFamily="34" charset="0"/>
                <a:ea typeface="Times New Roman" panose="02020603050405020304" pitchFamily="18" charset="0"/>
                <a:cs typeface="Times New Roman" panose="02020603050405020304" pitchFamily="18" charset="0"/>
              </a:rPr>
              <a:t> and </a:t>
            </a:r>
            <a:r>
              <a:rPr lang="en-GB" b="1" dirty="0">
                <a:latin typeface="Segoe UI" panose="020B0502040204020203" pitchFamily="34" charset="0"/>
                <a:ea typeface="Times New Roman" panose="02020603050405020304" pitchFamily="18" charset="0"/>
                <a:cs typeface="Times New Roman" panose="02020603050405020304" pitchFamily="18" charset="0"/>
              </a:rPr>
              <a:t>targeted referral services</a:t>
            </a:r>
            <a:r>
              <a:rPr lang="en-GB" dirty="0">
                <a:latin typeface="Segoe UI" panose="020B0502040204020203" pitchFamily="34" charset="0"/>
                <a:ea typeface="Times New Roman" panose="02020603050405020304" pitchFamily="18" charset="0"/>
                <a:cs typeface="Times New Roman" panose="02020603050405020304" pitchFamily="18" charset="0"/>
              </a:rPr>
              <a:t> can increase self-efficacy of clients. </a:t>
            </a:r>
            <a:endParaRPr lang="en-GB" i="1" dirty="0">
              <a:latin typeface="Calibri" panose="020F0502020204030204" pitchFamily="34" charset="0"/>
              <a:ea typeface="Times New Roman" panose="02020603050405020304" pitchFamily="18" charset="0"/>
              <a:cs typeface="Times New Roman" panose="02020603050405020304" pitchFamily="18" charset="0"/>
            </a:endParaRPr>
          </a:p>
          <a:p>
            <a:endParaRPr lang="en-GB" dirty="0"/>
          </a:p>
        </p:txBody>
      </p:sp>
    </p:spTree>
    <p:extLst>
      <p:ext uri="{BB962C8B-B14F-4D97-AF65-F5344CB8AC3E}">
        <p14:creationId xmlns:p14="http://schemas.microsoft.com/office/powerpoint/2010/main" val="23886395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 name="Rectangle 30">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B7F5D78-16C1-227E-E5D7-F9E574036E3B}"/>
              </a:ext>
            </a:extLst>
          </p:cNvPr>
          <p:cNvSpPr>
            <a:spLocks noGrp="1"/>
          </p:cNvSpPr>
          <p:nvPr>
            <p:ph type="title"/>
          </p:nvPr>
        </p:nvSpPr>
        <p:spPr>
          <a:xfrm>
            <a:off x="686834" y="1153572"/>
            <a:ext cx="3200400" cy="4461163"/>
          </a:xfrm>
        </p:spPr>
        <p:txBody>
          <a:bodyPr>
            <a:normAutofit/>
          </a:bodyPr>
          <a:lstStyle/>
          <a:p>
            <a:r>
              <a:rPr lang="en-GB" b="1">
                <a:solidFill>
                  <a:srgbClr val="FFFFFF"/>
                </a:solidFill>
                <a:effectLst/>
                <a:latin typeface="Calibri" panose="020F0502020204030204" pitchFamily="34" charset="0"/>
                <a:ea typeface="Calibri" panose="020F0502020204030204" pitchFamily="34" charset="0"/>
                <a:cs typeface="Calibri" panose="020F0502020204030204" pitchFamily="34" charset="0"/>
              </a:rPr>
              <a:t>Questions Arising </a:t>
            </a:r>
            <a:endParaRPr lang="en-GB">
              <a:solidFill>
                <a:srgbClr val="FFFFFF"/>
              </a:solidFill>
            </a:endParaRPr>
          </a:p>
        </p:txBody>
      </p:sp>
      <p:sp>
        <p:nvSpPr>
          <p:cNvPr id="35" name="Arc 34">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EED76F4D-F3F3-C9F9-2A96-7600E53224A4}"/>
              </a:ext>
            </a:extLst>
          </p:cNvPr>
          <p:cNvSpPr>
            <a:spLocks noGrp="1"/>
          </p:cNvSpPr>
          <p:nvPr>
            <p:ph idx="1"/>
          </p:nvPr>
        </p:nvSpPr>
        <p:spPr>
          <a:xfrm>
            <a:off x="4447308" y="319088"/>
            <a:ext cx="6906491" cy="5857875"/>
          </a:xfrm>
        </p:spPr>
        <p:txBody>
          <a:bodyPr anchor="ctr">
            <a:normAutofit/>
          </a:bodyPr>
          <a:lstStyle/>
          <a:p>
            <a:pPr marL="0" indent="0">
              <a:lnSpc>
                <a:spcPct val="120000"/>
              </a:lnSpc>
              <a:spcAft>
                <a:spcPts val="1000"/>
              </a:spcAft>
              <a:buNone/>
            </a:pPr>
            <a:r>
              <a:rPr lang="en-GB" sz="1800" dirty="0">
                <a:effectLst/>
                <a:latin typeface="Segoe UI" panose="020B0502040204020203" pitchFamily="34" charset="0"/>
                <a:ea typeface="Times New Roman" panose="02020603050405020304" pitchFamily="18" charset="0"/>
                <a:cs typeface="Times New Roman" panose="02020603050405020304" pitchFamily="18" charset="0"/>
              </a:rPr>
              <a:t>1: What is the most dignified way to offer wrap-around services to someone presenting at a food venue with very low or low food security?</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20000"/>
              </a:lnSpc>
              <a:spcAft>
                <a:spcPts val="1000"/>
              </a:spcAft>
              <a:buNone/>
            </a:pPr>
            <a:r>
              <a:rPr lang="en-GB" sz="1800" dirty="0">
                <a:effectLst/>
                <a:latin typeface="Segoe UI" panose="020B0502040204020203" pitchFamily="34" charset="0"/>
                <a:ea typeface="Times New Roman" panose="02020603050405020304" pitchFamily="18" charset="0"/>
                <a:cs typeface="Times New Roman" panose="02020603050405020304" pitchFamily="18" charset="0"/>
              </a:rPr>
              <a:t>2: Deploy qualified advice workers in situ as part of an integrated model? Does this work or is it off-putting and awkward for people? Would they see it as ‘authority’ leaning into their lives ‘knowing what’s best for them’ or welcomed support? What can we learn from ‘food &amp; advice’ pilots in York &amp; North Yorkshire and lived experience on this topic?</a:t>
            </a:r>
          </a:p>
          <a:p>
            <a:pPr marL="0" indent="0">
              <a:lnSpc>
                <a:spcPct val="120000"/>
              </a:lnSpc>
              <a:spcAft>
                <a:spcPts val="1000"/>
              </a:spcAft>
              <a:buNone/>
            </a:pPr>
            <a:r>
              <a:rPr lang="en-GB" sz="1800" dirty="0">
                <a:effectLst/>
                <a:latin typeface="Segoe UI" panose="020B0502040204020203" pitchFamily="34" charset="0"/>
                <a:ea typeface="Times New Roman" panose="02020603050405020304" pitchFamily="18" charset="0"/>
                <a:cs typeface="Times New Roman" panose="02020603050405020304" pitchFamily="18" charset="0"/>
              </a:rPr>
              <a:t>3: How important is that these qualified advice workers are also capable in motivational interviewing?</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20000"/>
              </a:lnSpc>
              <a:spcAft>
                <a:spcPts val="1000"/>
              </a:spcAft>
              <a:buNone/>
            </a:pPr>
            <a:r>
              <a:rPr lang="en-GB" sz="1800" dirty="0">
                <a:effectLst/>
                <a:latin typeface="Segoe UI" panose="020B0502040204020203" pitchFamily="34" charset="0"/>
                <a:ea typeface="Times New Roman" panose="02020603050405020304" pitchFamily="18" charset="0"/>
                <a:cs typeface="Times New Roman" panose="02020603050405020304" pitchFamily="18" charset="0"/>
              </a:rPr>
              <a:t>4: Would models to train up volunteers in food settings be more likely to succeed and / or how could they integrate with professionals in the advice sector to provide a dignified pathway for individuals towards a more secure situation in their lives?</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357955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948</TotalTime>
  <Words>1957</Words>
  <Application>Microsoft Office PowerPoint</Application>
  <PresentationFormat>Widescreen</PresentationFormat>
  <Paragraphs>111</Paragraphs>
  <Slides>9</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Meiryo</vt:lpstr>
      <vt:lpstr>Arial</vt:lpstr>
      <vt:lpstr>Calibri</vt:lpstr>
      <vt:lpstr>Calibri Light</vt:lpstr>
      <vt:lpstr>Segoe UI</vt:lpstr>
      <vt:lpstr>Symbol</vt:lpstr>
      <vt:lpstr>Office Theme</vt:lpstr>
      <vt:lpstr>Food with Wrap Around Support </vt:lpstr>
      <vt:lpstr>Definition</vt:lpstr>
      <vt:lpstr>Typologies of wrap around support</vt:lpstr>
      <vt:lpstr>PowerPoint Presentation</vt:lpstr>
      <vt:lpstr>Outcomes seen in the evidence base for these models</vt:lpstr>
      <vt:lpstr>Example: Sheffield Advice and Food Banks Pilot</vt:lpstr>
      <vt:lpstr>Examples in Scotland</vt:lpstr>
      <vt:lpstr>Food pantry model with advice:  A random control study in Hartford (USA)</vt:lpstr>
      <vt:lpstr>Questions Arising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 Rhodes</dc:creator>
  <cp:lastModifiedBy>Alan Graver</cp:lastModifiedBy>
  <cp:revision>53</cp:revision>
  <dcterms:created xsi:type="dcterms:W3CDTF">2022-10-06T10:00:05Z</dcterms:created>
  <dcterms:modified xsi:type="dcterms:W3CDTF">2022-12-06T21:45:57Z</dcterms:modified>
</cp:coreProperties>
</file>