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6" r:id="rId4"/>
    <p:sldId id="265" r:id="rId5"/>
    <p:sldId id="268" r:id="rId6"/>
    <p:sldId id="264" r:id="rId7"/>
    <p:sldId id="261" r:id="rId8"/>
    <p:sldId id="257" r:id="rId9"/>
    <p:sldId id="272" r:id="rId10"/>
    <p:sldId id="263"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613" autoAdjust="0"/>
  </p:normalViewPr>
  <p:slideViewPr>
    <p:cSldViewPr snapToGrid="0">
      <p:cViewPr varScale="1">
        <p:scale>
          <a:sx n="63" d="100"/>
          <a:sy n="63" d="100"/>
        </p:scale>
        <p:origin x="24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88669-F95E-4319-B5D1-20E8F386A04A}" type="datetimeFigureOut">
              <a:rPr lang="en-GB" smtClean="0"/>
              <a:t>31/01/2023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0E3EE-DBD9-4289-BA20-35F783F12CE8}" type="slidenum">
              <a:rPr lang="en-GB" smtClean="0"/>
              <a:t>‹#›</a:t>
            </a:fld>
            <a:endParaRPr lang="en-GB"/>
          </a:p>
        </p:txBody>
      </p:sp>
    </p:spTree>
    <p:extLst>
      <p:ext uri="{BB962C8B-B14F-4D97-AF65-F5344CB8AC3E}">
        <p14:creationId xmlns:p14="http://schemas.microsoft.com/office/powerpoint/2010/main" val="3774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https://www.facebook.com/SelbyCommunityFridge/photos</a:t>
            </a:r>
          </a:p>
        </p:txBody>
      </p:sp>
      <p:sp>
        <p:nvSpPr>
          <p:cNvPr id="4" name="Slide Number Placeholder 3"/>
          <p:cNvSpPr>
            <a:spLocks noGrp="1"/>
          </p:cNvSpPr>
          <p:nvPr>
            <p:ph type="sldNum" sz="quarter" idx="5"/>
          </p:nvPr>
        </p:nvSpPr>
        <p:spPr/>
        <p:txBody>
          <a:bodyPr/>
          <a:lstStyle/>
          <a:p>
            <a:fld id="{DAD0E3EE-DBD9-4289-BA20-35F783F12CE8}" type="slidenum">
              <a:rPr lang="en-GB" smtClean="0"/>
              <a:t>1</a:t>
            </a:fld>
            <a:endParaRPr lang="en-GB"/>
          </a:p>
        </p:txBody>
      </p:sp>
    </p:spTree>
    <p:extLst>
      <p:ext uri="{BB962C8B-B14F-4D97-AF65-F5344CB8AC3E}">
        <p14:creationId xmlns:p14="http://schemas.microsoft.com/office/powerpoint/2010/main" val="11332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https://www.facebook.com/photo/?fbid=472501024911169&amp;set=a.472501031577835</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for case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Food Insecurity: Understanding local delivery, impact and innovation in the North East Riding (2021)</a:t>
            </a: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10</a:t>
            </a:fld>
            <a:endParaRPr lang="en-GB"/>
          </a:p>
        </p:txBody>
      </p:sp>
    </p:spTree>
    <p:extLst>
      <p:ext uri="{BB962C8B-B14F-4D97-AF65-F5344CB8AC3E}">
        <p14:creationId xmlns:p14="http://schemas.microsoft.com/office/powerpoint/2010/main" val="246265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11</a:t>
            </a:fld>
            <a:endParaRPr lang="en-GB"/>
          </a:p>
        </p:txBody>
      </p:sp>
    </p:spTree>
    <p:extLst>
      <p:ext uri="{BB962C8B-B14F-4D97-AF65-F5344CB8AC3E}">
        <p14:creationId xmlns:p14="http://schemas.microsoft.com/office/powerpoint/2010/main" val="248283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12</a:t>
            </a:fld>
            <a:endParaRPr lang="en-GB"/>
          </a:p>
        </p:txBody>
      </p:sp>
    </p:spTree>
    <p:extLst>
      <p:ext uri="{BB962C8B-B14F-4D97-AF65-F5344CB8AC3E}">
        <p14:creationId xmlns:p14="http://schemas.microsoft.com/office/powerpoint/2010/main" val="365965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D2B9708-FD8E-4CCA-BCA6-A06015ED0904}" type="slidenum">
              <a:rPr lang="en-GB" smtClean="0"/>
              <a:t>13</a:t>
            </a:fld>
            <a:endParaRPr lang="en-GB" dirty="0"/>
          </a:p>
        </p:txBody>
      </p:sp>
    </p:spTree>
    <p:extLst>
      <p:ext uri="{BB962C8B-B14F-4D97-AF65-F5344CB8AC3E}">
        <p14:creationId xmlns:p14="http://schemas.microsoft.com/office/powerpoint/2010/main" val="243440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This review is based on 18 of the most relevant studies.</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Sources for this slide</a:t>
            </a:r>
          </a:p>
          <a:p>
            <a:r>
              <a:rPr lang="en-GB" sz="1800" dirty="0">
                <a:effectLst/>
                <a:latin typeface="Calibri" panose="020F0502020204030204" pitchFamily="34" charset="0"/>
                <a:ea typeface="Calibri" panose="020F0502020204030204" pitchFamily="34" charset="0"/>
                <a:cs typeface="Calibri" panose="020F0502020204030204" pitchFamily="34" charset="0"/>
              </a:rPr>
              <a:t>Estimate</a:t>
            </a:r>
            <a:r>
              <a:rPr lang="en-GB" sz="1800" baseline="0" dirty="0">
                <a:effectLst/>
                <a:latin typeface="Calibri" panose="020F0502020204030204" pitchFamily="34" charset="0"/>
                <a:ea typeface="Calibri" panose="020F0502020204030204" pitchFamily="34" charset="0"/>
                <a:cs typeface="Calibri" panose="020F0502020204030204" pitchFamily="34" charset="0"/>
              </a:rPr>
              <a:t> of food banks (TT and IFAN): </a:t>
            </a:r>
            <a:r>
              <a:rPr lang="en-GB" sz="1200" kern="1200" dirty="0">
                <a:solidFill>
                  <a:schemeClr val="tx1"/>
                </a:solidFill>
                <a:effectLst/>
                <a:latin typeface="+mn-lt"/>
                <a:ea typeface="+mn-ea"/>
                <a:cs typeface="+mn-cs"/>
              </a:rPr>
              <a:t>April 2021 estimates, House of Commons Briefing</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Feeding the food insecure in Britain: learning from the 2020 COVID-19 crisis - May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The role of food banks in addressing food insecurity: a systematic review. 2016</a:t>
            </a: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Holiday Hunger Project, a report on the holiday food and activity clubs monitored and supported by York Food Poverty Alliance June 2018-April 2019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‘Almost half (47%) of people referred to Trussell Trust food banks are in debt to the Department of Work and Pensions (DWP)’. Trussell Trust, Emergency food parcel distribution in the United Kingdom: April – September 2022</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main reasons for food bank use (in descending order), from the 2019 review of independent food banks cited: Awaiting outcome of a benefit application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dirty="0">
                <a:effectLst/>
                <a:latin typeface="Calibri" panose="020F0502020204030204" pitchFamily="34" charset="0"/>
                <a:ea typeface="Calibri" panose="020F0502020204030204" pitchFamily="34" charset="0"/>
                <a:cs typeface="Times New Roman" panose="02020603050405020304" pitchFamily="18" charset="0"/>
              </a:rPr>
              <a:t> payment or decision), Benefit payment interrupted or reduced due to re-assessment, loan repayment, or other reason, High rates of debt meaning income insufficient to cover basic needs, Benefits currently stopped due to a sanction, Regular income insufficient to meet basic needs (e.g. food, housing, utilities), Inability to manage money due to issues such as gambling, addiction, or other problems, Unexpected outgoings (e.g. repairs, accident, funeral, relocation, help for family member), No recourse to public funds and ‘Other reasons’.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2</a:t>
            </a:fld>
            <a:endParaRPr lang="en-GB"/>
          </a:p>
        </p:txBody>
      </p:sp>
    </p:spTree>
    <p:extLst>
      <p:ext uri="{BB962C8B-B14F-4D97-AF65-F5344CB8AC3E}">
        <p14:creationId xmlns:p14="http://schemas.microsoft.com/office/powerpoint/2010/main" val="196643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This review is based on 18 of the most relevant studies.</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Sources for this slide</a:t>
            </a:r>
          </a:p>
          <a:p>
            <a:r>
              <a:rPr lang="en-GB" sz="1800" dirty="0">
                <a:effectLst/>
                <a:latin typeface="Calibri" panose="020F0502020204030204" pitchFamily="34" charset="0"/>
                <a:ea typeface="Calibri" panose="020F0502020204030204" pitchFamily="34" charset="0"/>
                <a:cs typeface="Calibri" panose="020F0502020204030204" pitchFamily="34" charset="0"/>
              </a:rPr>
              <a:t>Feeding the food insecure in Britain: learning from the 2020 COVID-19 crisis - May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The role of food banks in addressing food insecurity: a systematic review. 2016</a:t>
            </a: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Holiday Hunger Project, a report on the holiday food and activity clubs monitored and supported by York Food Poverty Alliance June 2018-April 2019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3</a:t>
            </a:fld>
            <a:endParaRPr lang="en-GB"/>
          </a:p>
        </p:txBody>
      </p:sp>
    </p:spTree>
    <p:extLst>
      <p:ext uri="{BB962C8B-B14F-4D97-AF65-F5344CB8AC3E}">
        <p14:creationId xmlns:p14="http://schemas.microsoft.com/office/powerpoint/2010/main" val="191174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r>
              <a:rPr lang="en-GB" b="0" dirty="0"/>
              <a:t>) </a:t>
            </a:r>
            <a:r>
              <a:rPr lang="en-GB" sz="1800" b="0" dirty="0">
                <a:effectLst/>
                <a:latin typeface="Calibri" panose="020F0502020204030204" pitchFamily="34" charset="0"/>
                <a:ea typeface="Calibri" panose="020F0502020204030204" pitchFamily="34" charset="0"/>
                <a:cs typeface="Calibri" panose="020F0502020204030204" pitchFamily="34" charset="0"/>
              </a:rPr>
              <a:t>Evaluation: Pilot Project. Advice and Food Banks making a difference to people in food poverty. 2015</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a:t>
            </a:r>
            <a:r>
              <a:rPr lang="en-GB" sz="1800" b="0" dirty="0">
                <a:effectLst/>
                <a:latin typeface="Calibri" panose="020F0502020204030204" pitchFamily="34" charset="0"/>
                <a:ea typeface="Calibri" panose="020F0502020204030204" pitchFamily="34" charset="0"/>
                <a:cs typeface="Calibri" panose="020F0502020204030204" pitchFamily="34" charset="0"/>
              </a:rPr>
              <a:t>Hungry? Food Insecurity, Social Stigma and Embarrassment in the UK. 2015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a:t>
            </a:r>
            <a:r>
              <a:rPr lang="en-GB" sz="1800" b="0" dirty="0">
                <a:effectLst/>
                <a:latin typeface="Calibri" panose="020F0502020204030204" pitchFamily="34" charset="0"/>
                <a:ea typeface="Calibri" panose="020F0502020204030204" pitchFamily="34" charset="0"/>
                <a:cs typeface="Calibri" panose="020F0502020204030204" pitchFamily="34" charset="0"/>
              </a:rPr>
              <a:t>The role of food banks in addressing food insecurity: a systematic review. 2016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4) </a:t>
            </a:r>
            <a:r>
              <a:rPr lang="en-GB" sz="1800" b="0" dirty="0">
                <a:effectLst/>
                <a:latin typeface="Calibri" panose="020F0502020204030204" pitchFamily="34" charset="0"/>
                <a:ea typeface="Calibri" panose="020F0502020204030204" pitchFamily="34" charset="0"/>
              </a:rPr>
              <a:t>A survey of food banks operating independently of The Trussell Trust food bank network. December 2019</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5)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Food Insecurity: Understanding local delivery, impact and innovation in the North East Riding (2021)</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6) Food bank use surged during the pandemic but they can rarely provide all the help people need (2021)</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4</a:t>
            </a:fld>
            <a:endParaRPr lang="en-GB"/>
          </a:p>
        </p:txBody>
      </p:sp>
    </p:spTree>
    <p:extLst>
      <p:ext uri="{BB962C8B-B14F-4D97-AF65-F5344CB8AC3E}">
        <p14:creationId xmlns:p14="http://schemas.microsoft.com/office/powerpoint/2010/main" val="355388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r>
              <a:rPr lang="en-GB" b="0" dirty="0"/>
              <a:t>) </a:t>
            </a:r>
            <a:r>
              <a:rPr lang="en-GB" sz="1800" b="0" dirty="0">
                <a:effectLst/>
                <a:latin typeface="Calibri" panose="020F0502020204030204" pitchFamily="34" charset="0"/>
                <a:ea typeface="Calibri" panose="020F0502020204030204" pitchFamily="34" charset="0"/>
                <a:cs typeface="Calibri" panose="020F0502020204030204" pitchFamily="34" charset="0"/>
              </a:rPr>
              <a:t>Evaluation: Pilot Project. Advice and Food Banks making a difference to people in food poverty. 2015</a:t>
            </a:r>
            <a:r>
              <a:rPr lang="en-GB" sz="1800" b="0" dirty="0">
                <a:effectLst/>
                <a:latin typeface="Calibri" panose="020F0502020204030204" pitchFamily="34" charset="0"/>
                <a:ea typeface="Calibri" panose="020F0502020204030204" pitchFamily="34" charset="0"/>
                <a:cs typeface="Times New Roman" panose="02020603050405020304" pitchFamily="18" charset="0"/>
              </a:rPr>
              <a: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a:t>
            </a:r>
            <a:r>
              <a:rPr lang="en-GB" sz="1800" b="0" dirty="0">
                <a:effectLst/>
                <a:latin typeface="Calibri" panose="020F0502020204030204" pitchFamily="34" charset="0"/>
                <a:ea typeface="Calibri" panose="020F0502020204030204" pitchFamily="34" charset="0"/>
                <a:cs typeface="Calibri" panose="020F0502020204030204" pitchFamily="34" charset="0"/>
              </a:rPr>
              <a:t>Hungry? Food Insecurity, Social Stigma and Embarrassment in the UK. 2015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a:t>
            </a:r>
            <a:r>
              <a:rPr lang="en-GB" sz="1800" b="0" dirty="0">
                <a:effectLst/>
                <a:latin typeface="Calibri" panose="020F0502020204030204" pitchFamily="34" charset="0"/>
                <a:ea typeface="Calibri" panose="020F0502020204030204" pitchFamily="34" charset="0"/>
                <a:cs typeface="Calibri" panose="020F0502020204030204" pitchFamily="34" charset="0"/>
              </a:rPr>
              <a:t>The role of food banks in addressing food insecurity: a systematic review. 2016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4) </a:t>
            </a:r>
            <a:r>
              <a:rPr lang="en-GB" sz="1800" b="0" dirty="0">
                <a:effectLst/>
                <a:latin typeface="Calibri" panose="020F0502020204030204" pitchFamily="34" charset="0"/>
                <a:ea typeface="Calibri" panose="020F0502020204030204" pitchFamily="34" charset="0"/>
              </a:rPr>
              <a:t>A survey of food banks operating independently of The Trussell Trust food bank network. December 2019</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5)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Food Insecurity: Understanding local delivery, impact and innovation in the North East Riding (2021)</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6) Food bank use surged during the pandemic but they can rarely provide all the help people need (2021)</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5</a:t>
            </a:fld>
            <a:endParaRPr lang="en-GB"/>
          </a:p>
        </p:txBody>
      </p:sp>
    </p:spTree>
    <p:extLst>
      <p:ext uri="{BB962C8B-B14F-4D97-AF65-F5344CB8AC3E}">
        <p14:creationId xmlns:p14="http://schemas.microsoft.com/office/powerpoint/2010/main" val="192515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https://onlinelibrary.wiley.com/doi/epdf/10.1111/jhn.12994</a:t>
            </a:r>
          </a:p>
          <a:p>
            <a:r>
              <a:rPr lang="en-GB" dirty="0"/>
              <a:t>Page 18</a:t>
            </a:r>
          </a:p>
          <a:p>
            <a:r>
              <a:rPr lang="en-GB" dirty="0"/>
              <a:t>FIGURE 2 </a:t>
            </a:r>
          </a:p>
          <a:p>
            <a:r>
              <a:rPr lang="en-GB" dirty="0"/>
              <a:t>The 12 descriptive themes (blue) and codes derived by line‐by‐line coding of the 10 qualitative studies included in the systematic review. </a:t>
            </a:r>
          </a:p>
          <a:p>
            <a:r>
              <a:rPr lang="en-GB" dirty="0"/>
              <a:t>The themes and codes are reflective of the views of food bank clients regarding whether food banks meet their nutritional needs</a:t>
            </a:r>
          </a:p>
          <a:p>
            <a:r>
              <a:rPr lang="en-GB" dirty="0"/>
              <a:t>EFFECTIVENESS OF FOOD BANKS AT REDUCING FOOD INSECURITY</a:t>
            </a:r>
          </a:p>
          <a:p>
            <a:endParaRPr lang="en-GB" dirty="0"/>
          </a:p>
          <a:p>
            <a:r>
              <a:rPr lang="en-GB" dirty="0"/>
              <a:t>Source for the diagram: The nutritional quality of food parcels provided by food banks and the effectiveness of food banks at reducing food insecurity in developed countries: a mixed‐method systematic review</a:t>
            </a:r>
          </a:p>
          <a:p>
            <a:r>
              <a:rPr lang="en-GB" dirty="0"/>
              <a:t>Lucy Oldroyd1|Fatemeh Eskandari1,2|Charlotte Pratt1|Amelia A. Lake1,</a:t>
            </a:r>
          </a:p>
        </p:txBody>
      </p:sp>
      <p:sp>
        <p:nvSpPr>
          <p:cNvPr id="4" name="Slide Number Placeholder 3"/>
          <p:cNvSpPr>
            <a:spLocks noGrp="1"/>
          </p:cNvSpPr>
          <p:nvPr>
            <p:ph type="sldNum" sz="quarter" idx="5"/>
          </p:nvPr>
        </p:nvSpPr>
        <p:spPr/>
        <p:txBody>
          <a:bodyPr/>
          <a:lstStyle/>
          <a:p>
            <a:fld id="{DAD0E3EE-DBD9-4289-BA20-35F783F12CE8}" type="slidenum">
              <a:rPr lang="en-GB" smtClean="0"/>
              <a:t>6</a:t>
            </a:fld>
            <a:endParaRPr lang="en-GB"/>
          </a:p>
        </p:txBody>
      </p:sp>
    </p:spTree>
    <p:extLst>
      <p:ext uri="{BB962C8B-B14F-4D97-AF65-F5344CB8AC3E}">
        <p14:creationId xmlns:p14="http://schemas.microsoft.com/office/powerpoint/2010/main" val="32720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*The primacy of community fridges is to reduce food waste – with supermarkets the prime focus. Despite the huge quantities of food that passthrough community fridges it is useful to be aware that the level of food waste from retailers - which makes up most of the fridge's contents - only counts for 2% of the total food waste figure for the UK. The majority of food that is wasted in the UK (69%) is wasted by households, who make up only around 5% of fridge</a:t>
            </a:r>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7</a:t>
            </a:fld>
            <a:endParaRPr lang="en-GB"/>
          </a:p>
        </p:txBody>
      </p:sp>
    </p:spTree>
    <p:extLst>
      <p:ext uri="{BB962C8B-B14F-4D97-AF65-F5344CB8AC3E}">
        <p14:creationId xmlns:p14="http://schemas.microsoft.com/office/powerpoint/2010/main" val="385088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Source: https://www.trusselltrust.org/what-we-do/more-than-food/</a:t>
            </a:r>
          </a:p>
          <a:p>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 evidence was found in the literature to substantiate this</a:t>
            </a:r>
            <a:r>
              <a:rPr lang="en-GB" sz="1200" dirty="0">
                <a:effectLst/>
                <a:latin typeface="Calibri" panose="020F0502020204030204" pitchFamily="34" charset="0"/>
                <a:ea typeface="Calibri" panose="020F0502020204030204" pitchFamily="34" charset="0"/>
                <a:cs typeface="Times New Roman" panose="02020603050405020304" pitchFamily="18" charset="0"/>
              </a:rPr>
              <a:t>. https://www.trusselltrust.org/get-involved/campaigns/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Leeds Food Insecurity Taskforce brought together  Leeds City Council including Financial Inclusion Team, Catering Leeds, Children &amp; Families and Adults and Health.  Food Partnerships and wider food systems representatives such as Leeds Food Aid Network,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Fareshare</a:t>
            </a:r>
            <a:r>
              <a:rPr lang="en-GB" sz="1200" dirty="0">
                <a:effectLst/>
                <a:latin typeface="Calibri" panose="020F0502020204030204" pitchFamily="34" charset="0"/>
                <a:ea typeface="Calibri" panose="020F0502020204030204" pitchFamily="34" charset="0"/>
                <a:cs typeface="Times New Roman" panose="02020603050405020304" pitchFamily="18" charset="0"/>
              </a:rPr>
              <a:t> Yorkshire, Rethink Food, Trussell Trust, Foodwise,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Foodcycle</a:t>
            </a:r>
            <a:r>
              <a:rPr lang="en-GB" sz="1200" dirty="0">
                <a:effectLst/>
                <a:latin typeface="Calibri" panose="020F0502020204030204" pitchFamily="34" charset="0"/>
                <a:ea typeface="Calibri" panose="020F0502020204030204" pitchFamily="34" charset="0"/>
                <a:cs typeface="Times New Roman" panose="02020603050405020304" pitchFamily="18" charset="0"/>
              </a:rPr>
              <a:t>.  Academic partners including University of Leeds   Voluntary and community sector organisations including Voluntary Action Leeds   City Council Food Champion   Ad hoc members identified as relevant to the work programme or of interest to specific agenda items.   Feeds into the Food Wise Leeds and the Financial Inclusion Steering Group, will support the work of the Leeds Food Aid Network</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The Trussell Trust made headlines in 2022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thanks to a deal with Deliveroo</a:t>
            </a:r>
            <a:r>
              <a:rPr lang="en-GB" sz="1200" dirty="0">
                <a:effectLst/>
                <a:latin typeface="Calibri" panose="020F0502020204030204" pitchFamily="34" charset="0"/>
                <a:ea typeface="Calibri" panose="020F0502020204030204" pitchFamily="34" charset="0"/>
                <a:cs typeface="Times New Roman" panose="02020603050405020304" pitchFamily="18" charset="0"/>
              </a:rPr>
              <a:t>. Customers were able to donate to the charity by rounding up their bills. However, due to Deliveroo’s own payment practices, the deal was controversial. https://www.heraldscotland.com/politics/20081956.trussell-trust-slammed-deal-deliveroo/</a:t>
            </a:r>
          </a:p>
          <a:p>
            <a:endParaRPr lang="en-GB" dirty="0"/>
          </a:p>
          <a:p>
            <a:r>
              <a:rPr lang="en-GB" dirty="0"/>
              <a:t>Pop group Squeeze also raised money and awareness by promoting food banks on their 2022 tour: https://www.squeezeofficial.com/2022/03/14/squeeze-food-for-thought-tour-2022/</a:t>
            </a:r>
          </a:p>
        </p:txBody>
      </p:sp>
      <p:sp>
        <p:nvSpPr>
          <p:cNvPr id="4" name="Slide Number Placeholder 3"/>
          <p:cNvSpPr>
            <a:spLocks noGrp="1"/>
          </p:cNvSpPr>
          <p:nvPr>
            <p:ph type="sldNum" sz="quarter" idx="5"/>
          </p:nvPr>
        </p:nvSpPr>
        <p:spPr/>
        <p:txBody>
          <a:bodyPr/>
          <a:lstStyle/>
          <a:p>
            <a:fld id="{DAD0E3EE-DBD9-4289-BA20-35F783F12CE8}" type="slidenum">
              <a:rPr lang="en-GB" smtClean="0"/>
              <a:t>8</a:t>
            </a:fld>
            <a:endParaRPr lang="en-GB"/>
          </a:p>
        </p:txBody>
      </p:sp>
    </p:spTree>
    <p:extLst>
      <p:ext uri="{BB962C8B-B14F-4D97-AF65-F5344CB8AC3E}">
        <p14:creationId xmlns:p14="http://schemas.microsoft.com/office/powerpoint/2010/main" val="14403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IFAN, Isle of Wight Food Waste and Food Poverty Conference, 18th November 2022, The growing need for charitable food aid and a cash first approach to food insecurity </a:t>
            </a:r>
            <a:endParaRPr lang="en-GB" dirty="0"/>
          </a:p>
        </p:txBody>
      </p:sp>
      <p:sp>
        <p:nvSpPr>
          <p:cNvPr id="4" name="Slide Number Placeholder 3"/>
          <p:cNvSpPr>
            <a:spLocks noGrp="1"/>
          </p:cNvSpPr>
          <p:nvPr>
            <p:ph type="sldNum" sz="quarter" idx="10"/>
          </p:nvPr>
        </p:nvSpPr>
        <p:spPr/>
        <p:txBody>
          <a:bodyPr/>
          <a:lstStyle/>
          <a:p>
            <a:fld id="{DAD0E3EE-DBD9-4289-BA20-35F783F12CE8}" type="slidenum">
              <a:rPr lang="en-GB" smtClean="0"/>
              <a:t>9</a:t>
            </a:fld>
            <a:endParaRPr lang="en-GB"/>
          </a:p>
        </p:txBody>
      </p:sp>
    </p:spTree>
    <p:extLst>
      <p:ext uri="{BB962C8B-B14F-4D97-AF65-F5344CB8AC3E}">
        <p14:creationId xmlns:p14="http://schemas.microsoft.com/office/powerpoint/2010/main" val="277658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74CA-B15B-8230-1634-813954096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2E6529-E653-8DB7-622D-23DA1B81E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5A039D-BF44-2540-025B-9F6453F69CFD}"/>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5" name="Footer Placeholder 4">
            <a:extLst>
              <a:ext uri="{FF2B5EF4-FFF2-40B4-BE49-F238E27FC236}">
                <a16:creationId xmlns:a16="http://schemas.microsoft.com/office/drawing/2014/main" id="{964D88EE-C641-7E36-C8A8-BEB9121A9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95BBB-B52A-E1B5-90A9-B2892FABFB01}"/>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129499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7468-76D1-B512-77ED-C634E10C1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B931E-1A48-E641-E237-F6376F085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6218-613D-A1E4-9188-0871F898C80F}"/>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5" name="Footer Placeholder 4">
            <a:extLst>
              <a:ext uri="{FF2B5EF4-FFF2-40B4-BE49-F238E27FC236}">
                <a16:creationId xmlns:a16="http://schemas.microsoft.com/office/drawing/2014/main" id="{A353951A-6C90-D648-99D5-95579B5A8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6038-E85F-B31F-30A8-7BABAC572182}"/>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8442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BFB63-ED8F-9774-6C4B-9A2A40B19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AC628F-2F05-C03B-78FF-DDDC2D38E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D1244-AF9B-54D2-9C5A-EA06EE900A29}"/>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5" name="Footer Placeholder 4">
            <a:extLst>
              <a:ext uri="{FF2B5EF4-FFF2-40B4-BE49-F238E27FC236}">
                <a16:creationId xmlns:a16="http://schemas.microsoft.com/office/drawing/2014/main" id="{6167B2C4-4CB7-14F2-9314-DB25C166D8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C1B0C-CD50-03FF-E4E1-7746B89C0601}"/>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6973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5FF2-8B9F-5792-870D-D3D7C3D117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0BDB-9C90-3461-7FF9-917508954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3010D-B81E-802A-DCE1-EC0B3D6963A7}"/>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5" name="Footer Placeholder 4">
            <a:extLst>
              <a:ext uri="{FF2B5EF4-FFF2-40B4-BE49-F238E27FC236}">
                <a16:creationId xmlns:a16="http://schemas.microsoft.com/office/drawing/2014/main" id="{22E05DA0-14C3-BD0A-76FB-DA669F51C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72C2F-D0B7-7E07-DEB1-A3AA34DA7E2A}"/>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267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F81D-7666-1896-A720-FA0DB91C6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AA3ED6-759E-D4E4-AD2E-6CCD36262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D1155-A5A5-A28A-4130-74502B3AC16F}"/>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5" name="Footer Placeholder 4">
            <a:extLst>
              <a:ext uri="{FF2B5EF4-FFF2-40B4-BE49-F238E27FC236}">
                <a16:creationId xmlns:a16="http://schemas.microsoft.com/office/drawing/2014/main" id="{BA8A1B58-3E34-4A48-3AA9-2D29C03D8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83DC0E-37DA-0B52-6215-5317B3A6AF59}"/>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24363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D077-DF41-88CE-14F4-ABDB31EEC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5455EA-FD21-2AA3-0C8F-64FB0C526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FFB11C-2421-7945-9295-F8F62860F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325C8E-E338-6D00-5120-0C51A5E7EEA8}"/>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6" name="Footer Placeholder 5">
            <a:extLst>
              <a:ext uri="{FF2B5EF4-FFF2-40B4-BE49-F238E27FC236}">
                <a16:creationId xmlns:a16="http://schemas.microsoft.com/office/drawing/2014/main" id="{831BF93C-1DCD-39F1-4D6E-53B63A239A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228B27-9515-D30B-48F2-4A2B3CF1FA38}"/>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7567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12F4-4DCA-EB1D-0D43-9A86D1C08E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2F3F8-0ADC-7E9A-3E8F-25C9AC63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9A3D0-8B11-372F-2911-CADA63D40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7695F9-47F8-6A0A-E34C-02A3A0B08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798E5-0275-ECDD-1F91-E54E66A0F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D9A1DD-227A-9E7F-EF92-C88C6B08CF3C}"/>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8" name="Footer Placeholder 7">
            <a:extLst>
              <a:ext uri="{FF2B5EF4-FFF2-40B4-BE49-F238E27FC236}">
                <a16:creationId xmlns:a16="http://schemas.microsoft.com/office/drawing/2014/main" id="{A2B07C06-27D0-BCE4-EBF1-0291287926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6232E8-8504-1B42-C6C9-1BD1E05F8808}"/>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211732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CAF7-98CE-B50F-2D45-53D72BA3A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C6D7F-9EA8-99B6-6A72-FAB3EE10EBEB}"/>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4" name="Footer Placeholder 3">
            <a:extLst>
              <a:ext uri="{FF2B5EF4-FFF2-40B4-BE49-F238E27FC236}">
                <a16:creationId xmlns:a16="http://schemas.microsoft.com/office/drawing/2014/main" id="{FCD6C7D6-4D2E-64AD-7743-B0660954A5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2A3069-F60A-997E-F701-FFB0080A425B}"/>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6455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87474-59AC-AA28-5687-486ED092AC25}"/>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3" name="Footer Placeholder 2">
            <a:extLst>
              <a:ext uri="{FF2B5EF4-FFF2-40B4-BE49-F238E27FC236}">
                <a16:creationId xmlns:a16="http://schemas.microsoft.com/office/drawing/2014/main" id="{F201BF8C-AC9B-B485-70A7-01AF263F73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7EB301-8769-64B7-286A-FEF1BBB1AE34}"/>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5332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1767-8CDA-6A4D-328E-628A3E826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CB3C1B-9453-41E1-6E37-EABA86D27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1E6EA7-4D16-452A-ABF0-465FB9FC0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73591-941E-35C1-ECFB-2EE7CA26D8EE}"/>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6" name="Footer Placeholder 5">
            <a:extLst>
              <a:ext uri="{FF2B5EF4-FFF2-40B4-BE49-F238E27FC236}">
                <a16:creationId xmlns:a16="http://schemas.microsoft.com/office/drawing/2014/main" id="{433368C5-6F5B-025B-8CB5-502C0EBFDF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0406D0-1E33-0566-B4F8-5BB46A364131}"/>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357483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5D0E-1C8E-2D43-0DE5-701B7386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0D7173-6A8D-9AD5-343D-80BE8DE6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030E8B-1B83-3F16-0DD9-A43F5C29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16F3D-FDE2-CE47-C1BC-4DBB5B635D5E}"/>
              </a:ext>
            </a:extLst>
          </p:cNvPr>
          <p:cNvSpPr>
            <a:spLocks noGrp="1"/>
          </p:cNvSpPr>
          <p:nvPr>
            <p:ph type="dt" sz="half" idx="10"/>
          </p:nvPr>
        </p:nvSpPr>
        <p:spPr/>
        <p:txBody>
          <a:bodyPr/>
          <a:lstStyle/>
          <a:p>
            <a:fld id="{B2AAF183-0574-422B-9CDA-FC94D56A6499}" type="datetimeFigureOut">
              <a:rPr lang="en-GB" smtClean="0"/>
              <a:t>31/01/2023</a:t>
            </a:fld>
            <a:endParaRPr lang="en-GB"/>
          </a:p>
        </p:txBody>
      </p:sp>
      <p:sp>
        <p:nvSpPr>
          <p:cNvPr id="6" name="Footer Placeholder 5">
            <a:extLst>
              <a:ext uri="{FF2B5EF4-FFF2-40B4-BE49-F238E27FC236}">
                <a16:creationId xmlns:a16="http://schemas.microsoft.com/office/drawing/2014/main" id="{2A51B236-E84B-21B3-1969-C4DC7414A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A2160-AC65-1FFE-F8D2-E27D89E404F0}"/>
              </a:ext>
            </a:extLst>
          </p:cNvPr>
          <p:cNvSpPr>
            <a:spLocks noGrp="1"/>
          </p:cNvSpPr>
          <p:nvPr>
            <p:ph type="sldNum" sz="quarter" idx="12"/>
          </p:nvPr>
        </p:nvSpPr>
        <p:spPr/>
        <p:txBody>
          <a:bodyPr/>
          <a:lstStyle/>
          <a:p>
            <a:fld id="{0C9927F3-2DF3-4C76-B31A-B196B8A3EE00}" type="slidenum">
              <a:rPr lang="en-GB" smtClean="0"/>
              <a:t>‹#›</a:t>
            </a:fld>
            <a:endParaRPr lang="en-GB"/>
          </a:p>
        </p:txBody>
      </p:sp>
    </p:spTree>
    <p:extLst>
      <p:ext uri="{BB962C8B-B14F-4D97-AF65-F5344CB8AC3E}">
        <p14:creationId xmlns:p14="http://schemas.microsoft.com/office/powerpoint/2010/main" val="155603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D20CE-BAB0-5BCA-CC7C-06CB72EB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6D29FC-AAB2-19EB-288A-1CD32B869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D06C4-7B9F-FDB4-784A-49DCDF319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AF183-0574-422B-9CDA-FC94D56A6499}" type="datetimeFigureOut">
              <a:rPr lang="en-GB" smtClean="0"/>
              <a:t>31/01/2023</a:t>
            </a:fld>
            <a:endParaRPr lang="en-GB"/>
          </a:p>
        </p:txBody>
      </p:sp>
      <p:sp>
        <p:nvSpPr>
          <p:cNvPr id="5" name="Footer Placeholder 4">
            <a:extLst>
              <a:ext uri="{FF2B5EF4-FFF2-40B4-BE49-F238E27FC236}">
                <a16:creationId xmlns:a16="http://schemas.microsoft.com/office/drawing/2014/main" id="{C7280DC4-B778-47B3-71FB-4701E3971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D0B4A5-58C8-85D1-19CC-D8C6F731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27F3-2DF3-4C76-B31A-B196B8A3EE00}" type="slidenum">
              <a:rPr lang="en-GB" smtClean="0"/>
              <a:t>‹#›</a:t>
            </a:fld>
            <a:endParaRPr lang="en-GB"/>
          </a:p>
        </p:txBody>
      </p:sp>
    </p:spTree>
    <p:extLst>
      <p:ext uri="{BB962C8B-B14F-4D97-AF65-F5344CB8AC3E}">
        <p14:creationId xmlns:p14="http://schemas.microsoft.com/office/powerpoint/2010/main" val="8223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earing face masks&#10;&#10;Description automatically generated with medium confidence">
            <a:extLst>
              <a:ext uri="{FF2B5EF4-FFF2-40B4-BE49-F238E27FC236}">
                <a16:creationId xmlns:a16="http://schemas.microsoft.com/office/drawing/2014/main" id="{CC34EA13-A69A-5527-444F-77683EA4A9F0}"/>
              </a:ext>
            </a:extLst>
          </p:cNvPr>
          <p:cNvPicPr>
            <a:picLocks noChangeAspect="1"/>
          </p:cNvPicPr>
          <p:nvPr/>
        </p:nvPicPr>
        <p:blipFill rotWithShape="1">
          <a:blip r:embed="rId3">
            <a:extLst>
              <a:ext uri="{28A0092B-C50C-407E-A947-70E740481C1C}">
                <a14:useLocalDpi xmlns:a14="http://schemas.microsoft.com/office/drawing/2010/main" val="0"/>
              </a:ext>
            </a:extLst>
          </a:blip>
          <a:srcRect t="4188" r="2" b="4795"/>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pic>
        <p:nvPicPr>
          <p:cNvPr id="5" name="Picture 4" descr="A picture containing text&#10;&#10;Description automatically generated">
            <a:extLst>
              <a:ext uri="{FF2B5EF4-FFF2-40B4-BE49-F238E27FC236}">
                <a16:creationId xmlns:a16="http://schemas.microsoft.com/office/drawing/2014/main" id="{E60E59F3-103A-7DEC-BDCF-13505F1764B8}"/>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r="6069" b="3"/>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6" name="Content Placeholder 4" descr="Logo, company name&#10;&#10;Description automatically generated">
            <a:extLst>
              <a:ext uri="{FF2B5EF4-FFF2-40B4-BE49-F238E27FC236}">
                <a16:creationId xmlns:a16="http://schemas.microsoft.com/office/drawing/2014/main" id="{CB5BCDF9-7D67-2B93-B44C-BB49901AA65A}"/>
              </a:ext>
            </a:extLst>
          </p:cNvPr>
          <p:cNvPicPr>
            <a:picLocks noChangeAspect="1"/>
          </p:cNvPicPr>
          <p:nvPr/>
        </p:nvPicPr>
        <p:blipFill>
          <a:blip r:embed="rId5"/>
          <a:stretch>
            <a:fillRect/>
          </a:stretch>
        </p:blipFill>
        <p:spPr>
          <a:xfrm>
            <a:off x="10158985" y="5652809"/>
            <a:ext cx="1860223" cy="1010239"/>
          </a:xfrm>
          <a:prstGeom prst="rect">
            <a:avLst/>
          </a:prstGeom>
        </p:spPr>
      </p:pic>
      <p:sp>
        <p:nvSpPr>
          <p:cNvPr id="9" name="Title 1">
            <a:extLst>
              <a:ext uri="{FF2B5EF4-FFF2-40B4-BE49-F238E27FC236}">
                <a16:creationId xmlns:a16="http://schemas.microsoft.com/office/drawing/2014/main" id="{172C1902-E256-A95B-5ACB-26EE970B6C41}"/>
              </a:ext>
            </a:extLst>
          </p:cNvPr>
          <p:cNvSpPr txBox="1">
            <a:spLocks/>
          </p:cNvSpPr>
          <p:nvPr/>
        </p:nvSpPr>
        <p:spPr>
          <a:xfrm>
            <a:off x="6009752" y="3417509"/>
            <a:ext cx="3852041" cy="26950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panose="020B0502040204020203" pitchFamily="34" charset="0"/>
                <a:ea typeface="Cambria" panose="02040503050406030204" pitchFamily="18" charset="0"/>
                <a:cs typeface="Segoe UI" panose="020B0502040204020203" pitchFamily="34" charset="0"/>
              </a:rPr>
              <a:t>Covid Recovery Insight Project: Food Insecurity</a:t>
            </a:r>
            <a:br>
              <a:rPr lang="en-US" sz="4000" dirty="0">
                <a:latin typeface="Segoe UI" panose="020B0502040204020203" pitchFamily="34" charset="0"/>
                <a:ea typeface="Cambria" panose="02040503050406030204" pitchFamily="18" charset="0"/>
                <a:cs typeface="Segoe UI" panose="020B0502040204020203" pitchFamily="34" charset="0"/>
              </a:rPr>
            </a:br>
            <a:r>
              <a:rPr lang="en-GB" sz="3600" dirty="0">
                <a:latin typeface="Segoe UI" panose="020B0502040204020203" pitchFamily="34" charset="0"/>
                <a:ea typeface="Cambria" panose="02040503050406030204" pitchFamily="18" charset="0"/>
                <a:cs typeface="Segoe UI" panose="020B0502040204020203" pitchFamily="34" charset="0"/>
              </a:rPr>
              <a:t>Free Food Models</a:t>
            </a:r>
          </a:p>
        </p:txBody>
      </p:sp>
    </p:spTree>
    <p:extLst>
      <p:ext uri="{BB962C8B-B14F-4D97-AF65-F5344CB8AC3E}">
        <p14:creationId xmlns:p14="http://schemas.microsoft.com/office/powerpoint/2010/main" val="10751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arrow&#10;&#10;Description automatically generated with medium confidence">
            <a:extLst>
              <a:ext uri="{FF2B5EF4-FFF2-40B4-BE49-F238E27FC236}">
                <a16:creationId xmlns:a16="http://schemas.microsoft.com/office/drawing/2014/main" id="{8EF218D0-90A7-0934-580E-FA42BA1BF85A}"/>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9896" y="0"/>
            <a:ext cx="12172208" cy="6858000"/>
          </a:xfrm>
          <a:prstGeom prst="rect">
            <a:avLst/>
          </a:prstGeom>
        </p:spPr>
      </p:pic>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334964" y="2095500"/>
            <a:ext cx="3031444" cy="2452687"/>
          </a:xfrm>
        </p:spPr>
        <p:txBody>
          <a:bodyPr anchor="ctr">
            <a:normAutofit/>
          </a:bodyPr>
          <a:lstStyle/>
          <a:p>
            <a:r>
              <a:rPr lang="en-GB" sz="3600" b="1" dirty="0">
                <a:effectLst/>
                <a:latin typeface="Segoe UI" panose="020B0502040204020203" pitchFamily="34" charset="0"/>
                <a:ea typeface="Segoe UI" panose="020B0502040204020203" pitchFamily="34" charset="0"/>
                <a:cs typeface="Segoe UI" panose="020B0502040204020203" pitchFamily="34" charset="0"/>
              </a:rPr>
              <a:t>Selby Community Fridge Case study</a:t>
            </a:r>
            <a:endParaRPr lang="en-GB" sz="36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2523444" y="119742"/>
            <a:ext cx="9390742" cy="6618515"/>
          </a:xfrm>
        </p:spPr>
        <p:txBody>
          <a:bodyPr anchor="ctr">
            <a:normAutofit fontScale="92500" lnSpcReduction="20000"/>
          </a:bodyPr>
          <a:lstStyle/>
          <a:p>
            <a:r>
              <a:rPr lang="en-GB" dirty="0">
                <a:effectLst/>
                <a:latin typeface="Segoe UI" panose="020B0502040204020203" pitchFamily="34" charset="0"/>
                <a:ea typeface="Segoe UI" panose="020B0502040204020203" pitchFamily="34" charset="0"/>
                <a:cs typeface="Segoe UI" panose="020B0502040204020203" pitchFamily="34" charset="0"/>
              </a:rPr>
              <a:t>Selby Community Fridge opened during the pandemic, and in its first 6 months , distributed 2435 bags (as of 18th June 2021) of surplus food to around 650 local people. </a:t>
            </a:r>
          </a:p>
          <a:p>
            <a:r>
              <a:rPr lang="en-GB" dirty="0">
                <a:latin typeface="Segoe UI" panose="020B0502040204020203" pitchFamily="34" charset="0"/>
                <a:ea typeface="Segoe UI" panose="020B0502040204020203" pitchFamily="34" charset="0"/>
                <a:cs typeface="Segoe UI" panose="020B0502040204020203" pitchFamily="34" charset="0"/>
              </a:rPr>
              <a:t>Developed by Selby Big Local with start-up funding from the Defra Food Projects Fund and support provided by Selby District AVS, Selby Community Fridge was conceptualised through consultations with residents</a:t>
            </a:r>
          </a:p>
          <a:p>
            <a:pPr marL="0" indent="0">
              <a:buNone/>
            </a:pPr>
            <a:endParaRPr lang="en-GB" dirty="0">
              <a:effectLst/>
              <a:latin typeface="Segoe UI" panose="020B0502040204020203" pitchFamily="34" charset="0"/>
              <a:ea typeface="Segoe UI" panose="020B0502040204020203" pitchFamily="34" charset="0"/>
              <a:cs typeface="Segoe UI" panose="020B0502040204020203" pitchFamily="34" charset="0"/>
            </a:endParaRPr>
          </a:p>
          <a:p>
            <a:pPr lvl="1" indent="0">
              <a:buNone/>
            </a:pPr>
            <a:r>
              <a:rPr lang="en-GB" sz="2800" i="1" dirty="0">
                <a:effectLst/>
                <a:latin typeface="Segoe UI" panose="020B0502040204020203" pitchFamily="34" charset="0"/>
                <a:ea typeface="Segoe UI" panose="020B0502040204020203" pitchFamily="34" charset="0"/>
                <a:cs typeface="Segoe UI" panose="020B0502040204020203" pitchFamily="34" charset="0"/>
              </a:rPr>
              <a:t>“Despite COVID-19, the Community Fridge has been a resounding success, allowing those struggling with food insecurity to access free, fresh food, no questions asked.”</a:t>
            </a:r>
          </a:p>
          <a:p>
            <a:endParaRPr lang="en-GB" dirty="0">
              <a:effectLst/>
              <a:latin typeface="Segoe UI" panose="020B0502040204020203" pitchFamily="34" charset="0"/>
              <a:ea typeface="Segoe UI" panose="020B0502040204020203" pitchFamily="34" charset="0"/>
              <a:cs typeface="Segoe UI" panose="020B0502040204020203" pitchFamily="34" charset="0"/>
            </a:endParaRPr>
          </a:p>
          <a:p>
            <a:r>
              <a:rPr lang="en-GB" dirty="0">
                <a:effectLst/>
                <a:latin typeface="Segoe UI" panose="020B0502040204020203" pitchFamily="34" charset="0"/>
                <a:ea typeface="Segoe UI" panose="020B0502040204020203" pitchFamily="34" charset="0"/>
                <a:cs typeface="Segoe UI" panose="020B0502040204020203" pitchFamily="34" charset="0"/>
              </a:rPr>
              <a:t>Day to day running is largely carried out by a group of c10 passionate volunteers. The Fridge’s social media presence is a vital part of the project’s continued success</a:t>
            </a:r>
          </a:p>
          <a:p>
            <a:r>
              <a:rPr lang="en-GB" dirty="0">
                <a:effectLst/>
                <a:latin typeface="Segoe UI" panose="020B0502040204020203" pitchFamily="34" charset="0"/>
                <a:ea typeface="Segoe UI" panose="020B0502040204020203" pitchFamily="34" charset="0"/>
                <a:cs typeface="Segoe UI" panose="020B0502040204020203" pitchFamily="34" charset="0"/>
              </a:rPr>
              <a:t>Feedback from users of the Community Fridge has been overwhelmingly positive, highlighting the importance of the non-judgemental attitudes of our volunteers and just how critical the service provided by the Fridge is.</a:t>
            </a:r>
          </a:p>
          <a:p>
            <a:pPr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64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ea typeface="Segoe UI" panose="020B0502040204020203" pitchFamily="34" charset="0"/>
                <a:cs typeface="Segoe UI" panose="020B0502040204020203" pitchFamily="34" charset="0"/>
              </a:rPr>
              <a:t>Trussell Trust Yorkshire and Humber</a:t>
            </a:r>
          </a:p>
        </p:txBody>
      </p:sp>
      <p:sp>
        <p:nvSpPr>
          <p:cNvPr id="3" name="Content Placeholder 2"/>
          <p:cNvSpPr>
            <a:spLocks noGrp="1"/>
          </p:cNvSpPr>
          <p:nvPr>
            <p:ph sz="half" idx="1"/>
          </p:nvPr>
        </p:nvSpPr>
        <p:spPr>
          <a:xfrm>
            <a:off x="838200" y="1825625"/>
            <a:ext cx="5181600" cy="3944554"/>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lvl="0" indent="0">
              <a:buNone/>
            </a:pPr>
            <a:r>
              <a:rPr lang="en-GB" b="1" dirty="0">
                <a:latin typeface="Segoe UI" panose="020B0502040204020203" pitchFamily="34" charset="0"/>
                <a:ea typeface="Segoe UI" panose="020B0502040204020203" pitchFamily="34" charset="0"/>
                <a:cs typeface="Segoe UI" panose="020B0502040204020203" pitchFamily="34" charset="0"/>
              </a:rPr>
              <a:t>Positive effects of foodbanks</a:t>
            </a:r>
          </a:p>
          <a:p>
            <a:pPr marL="0" lv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a:p>
            <a:pPr lvl="0"/>
            <a:r>
              <a:rPr lang="en-GB" dirty="0">
                <a:latin typeface="Segoe UI" panose="020B0502040204020203" pitchFamily="34" charset="0"/>
                <a:ea typeface="Segoe UI" panose="020B0502040204020203" pitchFamily="34" charset="0"/>
                <a:cs typeface="Segoe UI" panose="020B0502040204020203" pitchFamily="34" charset="0"/>
              </a:rPr>
              <a:t>Project Managers were previously foodbank users so in these instances their lives have been changed</a:t>
            </a:r>
          </a:p>
          <a:p>
            <a:pPr lvl="0"/>
            <a:r>
              <a:rPr lang="en-GB" dirty="0">
                <a:latin typeface="Segoe UI" panose="020B0502040204020203" pitchFamily="34" charset="0"/>
                <a:ea typeface="Segoe UI" panose="020B0502040204020203" pitchFamily="34" charset="0"/>
                <a:cs typeface="Segoe UI" panose="020B0502040204020203" pitchFamily="34" charset="0"/>
              </a:rPr>
              <a:t>The Trust’s model ‘pushes participation’ around food, mental health and suicide prevention </a:t>
            </a:r>
          </a:p>
          <a:p>
            <a:pPr lvl="0"/>
            <a:r>
              <a:rPr lang="en-GB" dirty="0">
                <a:latin typeface="Segoe UI" panose="020B0502040204020203" pitchFamily="34" charset="0"/>
                <a:ea typeface="Segoe UI" panose="020B0502040204020203" pitchFamily="34" charset="0"/>
                <a:cs typeface="Segoe UI" panose="020B0502040204020203" pitchFamily="34" charset="0"/>
              </a:rPr>
              <a:t>Some foodbanks – and / or the charities that operate them - are seen as cornerstones of their communities thus providing safe spaces to attend / visit</a:t>
            </a:r>
          </a:p>
          <a:p>
            <a:pPr lvl="0"/>
            <a:r>
              <a:rPr lang="en-GB" dirty="0">
                <a:latin typeface="Segoe UI" panose="020B0502040204020203" pitchFamily="34" charset="0"/>
                <a:ea typeface="Segoe UI" panose="020B0502040204020203" pitchFamily="34" charset="0"/>
                <a:cs typeface="Segoe UI" panose="020B0502040204020203" pitchFamily="34" charset="0"/>
              </a:rPr>
              <a:t>Volunteers and foodbank managers are in the front line collecting stories from people using the facilities providing valuable data and insights to help shape the Trust’s strategy</a:t>
            </a:r>
          </a:p>
          <a:p>
            <a:endParaRPr lang="en-GB" dirty="0"/>
          </a:p>
        </p:txBody>
      </p:sp>
      <p:sp>
        <p:nvSpPr>
          <p:cNvPr id="4" name="Content Placeholder 3"/>
          <p:cNvSpPr>
            <a:spLocks noGrp="1"/>
          </p:cNvSpPr>
          <p:nvPr>
            <p:ph sz="half" idx="2"/>
          </p:nvPr>
        </p:nvSpPr>
        <p:spPr>
          <a:xfrm>
            <a:off x="6172200" y="1825625"/>
            <a:ext cx="5181600" cy="3944554"/>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indent="0" algn="ctr">
              <a:buNone/>
            </a:pPr>
            <a:endParaRPr lang="en-GB" i="1" dirty="0">
              <a:latin typeface="Segoe UI" panose="020B0502040204020203" pitchFamily="34" charset="0"/>
              <a:ea typeface="Segoe UI" panose="020B0502040204020203" pitchFamily="34" charset="0"/>
              <a:cs typeface="Segoe UI" panose="020B0502040204020203" pitchFamily="34" charset="0"/>
            </a:endParaRPr>
          </a:p>
          <a:p>
            <a:pPr marL="0" indent="0" algn="ctr">
              <a:buNone/>
            </a:pPr>
            <a:r>
              <a:rPr lang="en-GB" i="1" dirty="0">
                <a:latin typeface="Segoe UI" panose="020B0502040204020203" pitchFamily="34" charset="0"/>
                <a:ea typeface="Segoe UI" panose="020B0502040204020203" pitchFamily="34" charset="0"/>
                <a:cs typeface="Segoe UI" panose="020B0502040204020203" pitchFamily="34" charset="0"/>
              </a:rPr>
              <a:t>“The referral process is there to start an initial intervention to help. We encourage referrers to use their discretion. If they feel someone they know well, someone they have been working with long-term, who has a need, then the food is there for them. If that person has a need for multiple uses – such as 3 vouchers in a 6-month period – we would regard that as a point, a flag, of escalation and we’d be back in contact with the referrer to see why the person is still having these needs.  We recognise that a food parcel doesn’t solve anything in of itself, its part of someone working with families. We want to be part of a holistic package of support. The referrers are so important as they are someone to go back to if an individual has been to a foodbank multiple times. We signpost people back to referral agencies.”</a:t>
            </a:r>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dirty="0"/>
          </a:p>
        </p:txBody>
      </p:sp>
    </p:spTree>
    <p:extLst>
      <p:ext uri="{BB962C8B-B14F-4D97-AF65-F5344CB8AC3E}">
        <p14:creationId xmlns:p14="http://schemas.microsoft.com/office/powerpoint/2010/main" val="288631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ea typeface="Segoe UI" panose="020B0502040204020203" pitchFamily="34" charset="0"/>
                <a:cs typeface="Segoe UI" panose="020B0502040204020203" pitchFamily="34" charset="0"/>
              </a:rPr>
              <a:t>Foodbank Financial Inclusion Projects</a:t>
            </a:r>
          </a:p>
        </p:txBody>
      </p:sp>
      <p:sp>
        <p:nvSpPr>
          <p:cNvPr id="3" name="Content Placeholder 2"/>
          <p:cNvSpPr>
            <a:spLocks noGrp="1"/>
          </p:cNvSpPr>
          <p:nvPr>
            <p:ph sz="half" idx="1"/>
          </p:nvPr>
        </p:nvSpPr>
        <p:spPr>
          <a:xfrm>
            <a:off x="838200" y="1825625"/>
            <a:ext cx="5181600" cy="3944554"/>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spcAft>
                <a:spcPts val="0"/>
              </a:spcAft>
              <a:buNone/>
            </a:pPr>
            <a:r>
              <a:rPr lang="en-GB" dirty="0">
                <a:latin typeface="Segoe UI" panose="020B0502040204020203" pitchFamily="34" charset="0"/>
                <a:ea typeface="Calibri" panose="020F0502020204030204" pitchFamily="34" charset="0"/>
                <a:cs typeface="Times New Roman" panose="02020603050405020304" pitchFamily="18" charset="0"/>
              </a:rPr>
              <a:t>In a recent development the Trussell Trust has been focusing on financial inclusion, and has made significant investment in three year Project  available for any foodbank to access via its national strategy and funding.</a:t>
            </a:r>
          </a:p>
          <a:p>
            <a:pPr marL="0" indent="0">
              <a:spcAft>
                <a:spcPts val="0"/>
              </a:spcAft>
              <a:buNone/>
            </a:pPr>
            <a:r>
              <a:rPr lang="en-GB" dirty="0">
                <a:latin typeface="Segoe UI" panose="020B0502040204020203" pitchFamily="34" charset="0"/>
                <a:ea typeface="Calibri" panose="020F0502020204030204" pitchFamily="34" charset="0"/>
                <a:cs typeface="Times New Roman" panose="02020603050405020304" pitchFamily="18" charset="0"/>
              </a:rPr>
              <a:t>This is enabling a local safety net of advice and support to be put in place at each foodbank. </a:t>
            </a:r>
          </a:p>
          <a:p>
            <a:pPr marL="0" indent="0">
              <a:spcAft>
                <a:spcPts val="0"/>
              </a:spcAft>
              <a:buNone/>
            </a:pPr>
            <a:r>
              <a:rPr lang="en-GB" dirty="0">
                <a:latin typeface="Segoe UI" panose="020B0502040204020203" pitchFamily="34" charset="0"/>
                <a:ea typeface="Calibri" panose="020F0502020204030204" pitchFamily="34" charset="0"/>
                <a:cs typeface="Times New Roman" panose="02020603050405020304" pitchFamily="18" charset="0"/>
              </a:rPr>
              <a:t>More generally, the Trust advocates for a Cash-First approach to tackle the causes of food insecurity in preference to grants for food provision which can temporarily alleviate the symptoms.</a:t>
            </a:r>
          </a:p>
          <a:p>
            <a:pPr>
              <a:spcAft>
                <a:spcPts val="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Content Placeholder 3"/>
          <p:cNvSpPr>
            <a:spLocks noGrp="1"/>
          </p:cNvSpPr>
          <p:nvPr>
            <p:ph sz="half" idx="2"/>
          </p:nvPr>
        </p:nvSpPr>
        <p:spPr>
          <a:xfrm>
            <a:off x="6172200" y="1825625"/>
            <a:ext cx="5181600" cy="3944554"/>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buNone/>
            </a:pPr>
            <a:r>
              <a:rPr lang="en-GB" dirty="0">
                <a:latin typeface="Segoe UI" panose="020B0502040204020203" pitchFamily="34" charset="0"/>
                <a:ea typeface="Calibri" panose="020F0502020204030204" pitchFamily="34" charset="0"/>
              </a:rPr>
              <a:t>All but 2 of the foodbanks in Yorkshire and Humber have a Financial Inclusion Project, mostly enabling them to buy in the time of qualified Citizens Advice staff or alternative </a:t>
            </a:r>
            <a:r>
              <a:rPr lang="en-GB">
                <a:latin typeface="Segoe UI" panose="020B0502040204020203" pitchFamily="34" charset="0"/>
                <a:ea typeface="Calibri" panose="020F0502020204030204" pitchFamily="34" charset="0"/>
              </a:rPr>
              <a:t>local equivalents.</a:t>
            </a:r>
            <a:endParaRPr lang="en-GB" dirty="0">
              <a:latin typeface="Segoe UI" panose="020B0502040204020203" pitchFamily="34" charset="0"/>
              <a:ea typeface="Calibri" panose="020F0502020204030204" pitchFamily="34" charset="0"/>
            </a:endParaRPr>
          </a:p>
          <a:p>
            <a:pPr marL="0" indent="0">
              <a:buNone/>
            </a:pPr>
            <a:endParaRPr lang="en-GB" dirty="0">
              <a:latin typeface="Segoe UI" panose="020B0502040204020203" pitchFamily="34" charset="0"/>
            </a:endParaRPr>
          </a:p>
          <a:p>
            <a:pPr marL="0" indent="0">
              <a:buNone/>
            </a:pPr>
            <a:r>
              <a:rPr lang="en-GB" i="1" dirty="0"/>
              <a:t>“This investment started in 2022 and data so far suggests that the model is empowering for those foodbanks taking advantage of the opportunity.”</a:t>
            </a:r>
          </a:p>
          <a:p>
            <a:pPr marL="0" indent="0">
              <a:buNone/>
            </a:pPr>
            <a:endParaRPr lang="en-GB" i="1" dirty="0"/>
          </a:p>
          <a:p>
            <a:pPr marL="0" indent="0">
              <a:buNone/>
            </a:pPr>
            <a:r>
              <a:rPr lang="en-GB" i="1" dirty="0"/>
              <a:t>Laura Chalmers, Trussell Trust Yorkshire and Humber Area Manager</a:t>
            </a:r>
            <a:endParaRPr lang="en-GB" dirty="0"/>
          </a:p>
          <a:p>
            <a:endParaRPr lang="en-GB" dirty="0"/>
          </a:p>
        </p:txBody>
      </p:sp>
    </p:spTree>
    <p:extLst>
      <p:ext uri="{BB962C8B-B14F-4D97-AF65-F5344CB8AC3E}">
        <p14:creationId xmlns:p14="http://schemas.microsoft.com/office/powerpoint/2010/main" val="125030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4DF5016-1109-4C53-B2F0-033C8C3AEA2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Segoe UI" panose="020B0502040204020203" pitchFamily="34" charset="0"/>
                <a:cs typeface="Segoe UI" panose="020B0502040204020203" pitchFamily="34" charset="0"/>
              </a:rPr>
              <a:t>Questions arising</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1321834-ADC3-61D7-3023-CBB1DED91A71}"/>
              </a:ext>
            </a:extLst>
          </p:cNvPr>
          <p:cNvSpPr>
            <a:spLocks noGrp="1"/>
          </p:cNvSpPr>
          <p:nvPr>
            <p:ph sz="half" idx="2"/>
          </p:nvPr>
        </p:nvSpPr>
        <p:spPr>
          <a:xfrm>
            <a:off x="4447308" y="0"/>
            <a:ext cx="6906491" cy="6747641"/>
          </a:xfrm>
        </p:spPr>
        <p:txBody>
          <a:bodyPr vert="horz" lIns="91440" tIns="45720" rIns="91440" bIns="45720" rtlCol="0" anchor="ctr">
            <a:normAutofit fontScale="77500" lnSpcReduction="20000"/>
          </a:bodyPr>
          <a:lstStyle/>
          <a:p>
            <a:endParaRPr lang="en-US" sz="2000" dirty="0">
              <a:effectLst/>
            </a:endParaRPr>
          </a:p>
          <a:p>
            <a:pPr lvl="0"/>
            <a:r>
              <a:rPr lang="en-GB" sz="2500" dirty="0">
                <a:latin typeface="Segoe UI" panose="020B0502040204020203" pitchFamily="34" charset="0"/>
                <a:ea typeface="Segoe UI" panose="020B0502040204020203" pitchFamily="34" charset="0"/>
                <a:cs typeface="Segoe UI" panose="020B0502040204020203" pitchFamily="34" charset="0"/>
              </a:rPr>
              <a:t>Rather than reducing their role, to what extent can partners make better use of the expertise from the Trussell Trust and independent food banks to enhance provision, </a:t>
            </a:r>
            <a:r>
              <a:rPr lang="en-GB" sz="2500" i="1" dirty="0">
                <a:latin typeface="Segoe UI" panose="020B0502040204020203" pitchFamily="34" charset="0"/>
                <a:ea typeface="Segoe UI" panose="020B0502040204020203" pitchFamily="34" charset="0"/>
                <a:cs typeface="Segoe UI" panose="020B0502040204020203" pitchFamily="34" charset="0"/>
              </a:rPr>
              <a:t>better still, to develop person-centred ways of tackling the root causes of food insecurity</a:t>
            </a:r>
            <a:r>
              <a:rPr lang="en-GB" sz="2500" dirty="0">
                <a:latin typeface="Segoe UI" panose="020B0502040204020203" pitchFamily="34" charset="0"/>
                <a:ea typeface="Segoe UI" panose="020B0502040204020203" pitchFamily="34" charset="0"/>
                <a:cs typeface="Segoe UI" panose="020B0502040204020203" pitchFamily="34" charset="0"/>
              </a:rPr>
              <a:t>?</a:t>
            </a:r>
          </a:p>
          <a:p>
            <a:pPr lvl="0"/>
            <a:r>
              <a:rPr lang="en-GB" sz="2500" dirty="0">
                <a:latin typeface="Segoe UI" panose="020B0502040204020203" pitchFamily="34" charset="0"/>
                <a:ea typeface="Segoe UI" panose="020B0502040204020203" pitchFamily="34" charset="0"/>
                <a:cs typeface="Segoe UI" panose="020B0502040204020203" pitchFamily="34" charset="0"/>
              </a:rPr>
              <a:t>Partners may wish to commission further research to first identify, then consider in detail whether outcomes in areas without food banks are different from where this type of support is in place?</a:t>
            </a:r>
          </a:p>
          <a:p>
            <a:pPr lvl="0"/>
            <a:r>
              <a:rPr lang="en-GB" sz="2500" dirty="0">
                <a:latin typeface="Segoe UI" panose="020B0502040204020203" pitchFamily="34" charset="0"/>
                <a:ea typeface="Segoe UI" panose="020B0502040204020203" pitchFamily="34" charset="0"/>
                <a:cs typeface="Segoe UI" panose="020B0502040204020203" pitchFamily="34" charset="0"/>
              </a:rPr>
              <a:t>How to explore the efficacy of the Trussell Trust’s new Financial Inclusion Strategy approach which has seen national investment to enable advice work to be more formally connected to the food bank centres (i.e. evaluation of any pilots in York and North Yorkshire?) </a:t>
            </a:r>
          </a:p>
          <a:p>
            <a:pPr lvl="0"/>
            <a:r>
              <a:rPr lang="en-GB" sz="2500" dirty="0">
                <a:latin typeface="Segoe UI" panose="020B0502040204020203" pitchFamily="34" charset="0"/>
                <a:ea typeface="Segoe UI" panose="020B0502040204020203" pitchFamily="34" charset="0"/>
                <a:cs typeface="Segoe UI" panose="020B0502040204020203" pitchFamily="34" charset="0"/>
              </a:rPr>
              <a:t>How to understand, and support, any food bank to be connected into a wider system of support in York and North Yorkshire places, resulting in better preventative and wrap around interventions that help individuals towards a pathway of ‘good help’.</a:t>
            </a:r>
          </a:p>
          <a:p>
            <a:pPr lvl="0"/>
            <a:r>
              <a:rPr lang="en-GB" sz="2500" dirty="0">
                <a:latin typeface="Segoe UI" panose="020B0502040204020203" pitchFamily="34" charset="0"/>
                <a:ea typeface="Segoe UI" panose="020B0502040204020203" pitchFamily="34" charset="0"/>
                <a:cs typeface="Segoe UI" panose="020B0502040204020203" pitchFamily="34" charset="0"/>
              </a:rPr>
              <a:t>The extent to which the sponsorship model that the Trussell Trust uses, and which has both admirers and detractors, is one that other food models could include.</a:t>
            </a:r>
          </a:p>
          <a:p>
            <a:pPr lvl="0"/>
            <a:r>
              <a:rPr lang="en-GB" sz="2500" dirty="0">
                <a:latin typeface="Segoe UI" panose="020B0502040204020203" pitchFamily="34" charset="0"/>
                <a:ea typeface="Segoe UI" panose="020B0502040204020203" pitchFamily="34" charset="0"/>
                <a:cs typeface="Segoe UI" panose="020B0502040204020203" pitchFamily="34" charset="0"/>
              </a:rPr>
              <a:t>What is the role, if any, of local authorities in supporting any further expansion of community fridges in communities of York and North Yorkshire given Co-op’s planned investment with Hubbub - how can we identify what these plans mean for Y&amp;NY?</a:t>
            </a:r>
          </a:p>
        </p:txBody>
      </p:sp>
    </p:spTree>
    <p:extLst>
      <p:ext uri="{BB962C8B-B14F-4D97-AF65-F5344CB8AC3E}">
        <p14:creationId xmlns:p14="http://schemas.microsoft.com/office/powerpoint/2010/main" val="154565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304800" y="9805"/>
            <a:ext cx="11669486" cy="710640"/>
          </a:xfrm>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ea typeface="Segoe UI" panose="020B0502040204020203" pitchFamily="34" charset="0"/>
                <a:cs typeface="Segoe UI" panose="020B0502040204020203" pitchFamily="34" charset="0"/>
              </a:rPr>
              <a:t>Definition (Food Banks)</a:t>
            </a:r>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304800" y="720445"/>
            <a:ext cx="11669486" cy="5930527"/>
          </a:xfrm>
        </p:spPr>
        <p:txBody>
          <a:bodyPr>
            <a:normAutofit lnSpcReduction="10000"/>
          </a:bodyPr>
          <a:lstStyle/>
          <a:p>
            <a:r>
              <a:rPr lang="en-GB" sz="2200" dirty="0">
                <a:effectLst/>
                <a:latin typeface="Segoe UI" panose="020B0502040204020203" pitchFamily="34" charset="0"/>
                <a:ea typeface="Segoe UI" panose="020B0502040204020203" pitchFamily="34" charset="0"/>
                <a:cs typeface="Segoe UI" panose="020B0502040204020203" pitchFamily="34" charset="0"/>
              </a:rPr>
              <a:t>Food banks source food from public donation at local collection points, surplus food donated by businesses and redistribution community schemes, as well as procurement via their own funds. Food banks largely depend on philanthropy from individuals, local businesses, charitable trusts and foundations, but also raise monies through fundraising initiatives</a:t>
            </a:r>
            <a:r>
              <a:rPr lang="en-GB" sz="2200" b="1" dirty="0">
                <a:effectLst/>
                <a:latin typeface="Segoe UI" panose="020B0502040204020203" pitchFamily="34" charset="0"/>
                <a:ea typeface="Segoe UI" panose="020B0502040204020203" pitchFamily="34" charset="0"/>
                <a:cs typeface="Segoe UI" panose="020B0502040204020203" pitchFamily="34" charset="0"/>
              </a:rPr>
              <a:t>.</a:t>
            </a:r>
          </a:p>
          <a:p>
            <a:endParaRPr lang="en-GB" sz="1000" b="1" dirty="0">
              <a:latin typeface="Segoe UI" panose="020B0502040204020203" pitchFamily="34" charset="0"/>
              <a:ea typeface="Segoe UI" panose="020B0502040204020203" pitchFamily="34" charset="0"/>
              <a:cs typeface="Segoe UI" panose="020B0502040204020203" pitchFamily="34" charset="0"/>
            </a:endParaRPr>
          </a:p>
          <a:p>
            <a:r>
              <a:rPr lang="en-GB" sz="2200" dirty="0">
                <a:effectLst/>
                <a:latin typeface="Segoe UI" panose="020B0502040204020203" pitchFamily="34" charset="0"/>
                <a:ea typeface="Segoe UI" panose="020B0502040204020203" pitchFamily="34" charset="0"/>
                <a:cs typeface="Segoe UI" panose="020B0502040204020203" pitchFamily="34" charset="0"/>
              </a:rPr>
              <a:t>There are around 1,300 Trussell Trust food banks and 1,034 Independent Food Aid Network (IFAN) food banks in the UK. </a:t>
            </a:r>
            <a:r>
              <a:rPr lang="en-GB" sz="2400" dirty="0"/>
              <a:t>In 2020-21 the Trussell Trust supplied more than 2.5 million three-day emergency food parcels, an increase of 33% on the previous year. Around 40% of these went to children. IFAN, meantime, reported a 126% increase in the number of emergency food parcels distributed between February 2020 and May 2020. </a:t>
            </a:r>
          </a:p>
          <a:p>
            <a:endParaRPr lang="en-GB" sz="2200" dirty="0">
              <a:effectLst/>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The majority of food banks have some form of eligibility criteria to target those most in need (</a:t>
            </a:r>
            <a:r>
              <a:rPr lang="en-GB" sz="2200" dirty="0" err="1">
                <a:latin typeface="Segoe UI" panose="020B0502040204020203" pitchFamily="34" charset="0"/>
                <a:ea typeface="Segoe UI" panose="020B0502040204020203" pitchFamily="34" charset="0"/>
                <a:cs typeface="Segoe UI" panose="020B0502040204020203" pitchFamily="34" charset="0"/>
              </a:rPr>
              <a:t>e.g</a:t>
            </a:r>
            <a:r>
              <a:rPr lang="en-GB" sz="2200" dirty="0">
                <a:latin typeface="Segoe UI" panose="020B0502040204020203" pitchFamily="34" charset="0"/>
                <a:ea typeface="Segoe UI" panose="020B0502040204020203" pitchFamily="34" charset="0"/>
                <a:cs typeface="Segoe UI" panose="020B0502040204020203" pitchFamily="34" charset="0"/>
              </a:rPr>
              <a:t> ,proof of benefit entitlement), while Trussell Trust food banks usually ask referrals from a third party (a professional). Eligibility and application processes vary between foodbanks and discretion can be applied.</a:t>
            </a:r>
          </a:p>
          <a:p>
            <a:endParaRPr lang="en-GB" sz="1000" dirty="0">
              <a:effectLst/>
              <a:latin typeface="Segoe UI" panose="020B0502040204020203" pitchFamily="34" charset="0"/>
              <a:ea typeface="Segoe UI" panose="020B0502040204020203" pitchFamily="34" charset="0"/>
              <a:cs typeface="Segoe UI" panose="020B0502040204020203" pitchFamily="34" charset="0"/>
            </a:endParaRPr>
          </a:p>
          <a:p>
            <a:r>
              <a:rPr lang="en-GB" sz="2200" dirty="0">
                <a:effectLst/>
                <a:latin typeface="Segoe UI" panose="020B0502040204020203" pitchFamily="34" charset="0"/>
                <a:ea typeface="Segoe UI" panose="020B0502040204020203" pitchFamily="34" charset="0"/>
                <a:cs typeface="Segoe UI" panose="020B0502040204020203" pitchFamily="34" charset="0"/>
              </a:rPr>
              <a:t>The term 'food bank' can refer to one of two types of service: here we use it to mean ‘a service that provides grocery items directly to clients’.</a:t>
            </a:r>
          </a:p>
        </p:txBody>
      </p:sp>
    </p:spTree>
    <p:extLst>
      <p:ext uri="{BB962C8B-B14F-4D97-AF65-F5344CB8AC3E}">
        <p14:creationId xmlns:p14="http://schemas.microsoft.com/office/powerpoint/2010/main" val="388952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304800" y="9805"/>
            <a:ext cx="11669486" cy="710640"/>
          </a:xfrm>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ea typeface="Segoe UI" panose="020B0502040204020203" pitchFamily="34" charset="0"/>
                <a:cs typeface="Segoe UI" panose="020B0502040204020203" pitchFamily="34" charset="0"/>
              </a:rPr>
              <a:t>Definition (Community fridges)</a:t>
            </a:r>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304800" y="720445"/>
            <a:ext cx="11669486" cy="5772430"/>
          </a:xfrm>
        </p:spPr>
        <p:txBody>
          <a:bodyPr>
            <a:normAutofit/>
          </a:bodyPr>
          <a:lstStyle/>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Segoe UI" panose="020B0502040204020203" pitchFamily="34" charset="0"/>
                <a:ea typeface="Segoe UI" panose="020B0502040204020203" pitchFamily="34" charset="0"/>
                <a:cs typeface="Segoe UI" panose="020B0502040204020203" pitchFamily="34" charset="0"/>
              </a:rPr>
              <a:t>Community fridges are independent community assets, set up, owned and managed by not for profit and community organisations. </a:t>
            </a:r>
          </a:p>
          <a:p>
            <a:pPr marL="0" indent="0">
              <a:buNone/>
            </a:pPr>
            <a:r>
              <a:rPr lang="en-GB" sz="2400" dirty="0">
                <a:effectLst/>
                <a:latin typeface="Segoe UI" panose="020B0502040204020203" pitchFamily="34" charset="0"/>
                <a:ea typeface="Segoe UI" panose="020B0502040204020203" pitchFamily="34" charset="0"/>
                <a:cs typeface="Segoe UI" panose="020B0502040204020203" pitchFamily="34" charset="0"/>
              </a:rPr>
              <a:t> </a:t>
            </a:r>
          </a:p>
          <a:p>
            <a:r>
              <a:rPr lang="en-GB" sz="2400" dirty="0">
                <a:effectLst/>
                <a:latin typeface="Segoe UI" panose="020B0502040204020203" pitchFamily="34" charset="0"/>
                <a:ea typeface="Segoe UI" panose="020B0502040204020203" pitchFamily="34" charset="0"/>
                <a:cs typeface="Segoe UI" panose="020B0502040204020203" pitchFamily="34" charset="0"/>
              </a:rPr>
              <a:t>Typically a publicly accessible fridge is for the use of the whole community. </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effectLst/>
                <a:latin typeface="Segoe UI" panose="020B0502040204020203" pitchFamily="34" charset="0"/>
                <a:ea typeface="Segoe UI" panose="020B0502040204020203" pitchFamily="34" charset="0"/>
                <a:cs typeface="Segoe UI" panose="020B0502040204020203" pitchFamily="34" charset="0"/>
              </a:rPr>
              <a:t>The primary focus is on reducing food waste. </a:t>
            </a:r>
          </a:p>
          <a:p>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effectLst/>
                <a:latin typeface="Segoe UI" panose="020B0502040204020203" pitchFamily="34" charset="0"/>
                <a:ea typeface="Segoe UI" panose="020B0502040204020203" pitchFamily="34" charset="0"/>
                <a:cs typeface="Segoe UI" panose="020B0502040204020203" pitchFamily="34" charset="0"/>
              </a:rPr>
              <a:t>In practice, community fridges have become an important source of food, particularly fresh food, for those in need.</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42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7909-0DF9-1CA9-8448-AE5AF2DA2E83}"/>
              </a:ext>
            </a:extLst>
          </p:cNvPr>
          <p:cNvSpPr>
            <a:spLocks noGrp="1"/>
          </p:cNvSpPr>
          <p:nvPr>
            <p:ph type="title"/>
          </p:nvPr>
        </p:nvSpPr>
        <p:spPr>
          <a:xfrm>
            <a:off x="242047" y="55171"/>
            <a:ext cx="11707906" cy="698420"/>
          </a:xfrm>
        </p:spPr>
        <p:style>
          <a:lnRef idx="2">
            <a:schemeClr val="accent2"/>
          </a:lnRef>
          <a:fillRef idx="1">
            <a:schemeClr val="lt1"/>
          </a:fillRef>
          <a:effectRef idx="0">
            <a:schemeClr val="accent2"/>
          </a:effectRef>
          <a:fontRef idx="minor">
            <a:schemeClr val="dk1"/>
          </a:fontRef>
        </p:style>
        <p:txBody>
          <a:bodyPr>
            <a:noAutofit/>
          </a:bodyPr>
          <a:lstStyle/>
          <a:p>
            <a:r>
              <a:rPr lang="en-GB" dirty="0">
                <a:latin typeface="Segoe UI" panose="020B0502040204020203" pitchFamily="34" charset="0"/>
                <a:ea typeface="Segoe UI" panose="020B0502040204020203" pitchFamily="34" charset="0"/>
                <a:cs typeface="Segoe UI" panose="020B0502040204020203" pitchFamily="34" charset="0"/>
              </a:rPr>
              <a:t>Evidence </a:t>
            </a:r>
          </a:p>
        </p:txBody>
      </p:sp>
      <p:graphicFrame>
        <p:nvGraphicFramePr>
          <p:cNvPr id="5" name="Table 5">
            <a:extLst>
              <a:ext uri="{FF2B5EF4-FFF2-40B4-BE49-F238E27FC236}">
                <a16:creationId xmlns:a16="http://schemas.microsoft.com/office/drawing/2014/main" id="{5B73CA5C-3AD4-6D5D-60C7-135FD90B8C85}"/>
              </a:ext>
            </a:extLst>
          </p:cNvPr>
          <p:cNvGraphicFramePr>
            <a:graphicFrameLocks noGrp="1"/>
          </p:cNvGraphicFramePr>
          <p:nvPr>
            <p:ph idx="1"/>
            <p:extLst>
              <p:ext uri="{D42A27DB-BD31-4B8C-83A1-F6EECF244321}">
                <p14:modId xmlns:p14="http://schemas.microsoft.com/office/powerpoint/2010/main" val="771321081"/>
              </p:ext>
            </p:extLst>
          </p:nvPr>
        </p:nvGraphicFramePr>
        <p:xfrm>
          <a:off x="242047" y="753591"/>
          <a:ext cx="11707906" cy="5883692"/>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1250671785"/>
                    </a:ext>
                  </a:extLst>
                </a:gridCol>
                <a:gridCol w="5764306">
                  <a:extLst>
                    <a:ext uri="{9D8B030D-6E8A-4147-A177-3AD203B41FA5}">
                      <a16:colId xmlns:a16="http://schemas.microsoft.com/office/drawing/2014/main" val="3529607192"/>
                    </a:ext>
                  </a:extLst>
                </a:gridCol>
              </a:tblGrid>
              <a:tr h="256956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n-GB" sz="2200" kern="1200" dirty="0">
                        <a:effectLst/>
                      </a:endParaRPr>
                    </a:p>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2200" kern="1200" dirty="0">
                          <a:effectLst/>
                        </a:rPr>
                        <a:t>Most food bank users were facing an immediate, acute income crisis either a complete loss of income or a very significant reduction in their income - which had left them at crisis point, with little or no money to buy food.</a:t>
                      </a:r>
                      <a:endParaRPr lang="en-GB" sz="2200" b="0" dirty="0"/>
                    </a:p>
                  </a:txBody>
                  <a:tcPr/>
                </a:tc>
                <a:tc>
                  <a:txBody>
                    <a:bodyPr/>
                    <a:lstStyle/>
                    <a:p>
                      <a:pPr marL="0" indent="0" algn="ctr">
                        <a:buFont typeface="+mj-lt"/>
                        <a:buNone/>
                      </a:pPr>
                      <a:r>
                        <a:rPr lang="en-GB" sz="2200" kern="1200" dirty="0">
                          <a:effectLst/>
                        </a:rPr>
                        <a:t>44% of independent food banks imposed no restriction on how often people could receive food. Over 60% of food banks offered other services in addition to food parcel distribution.</a:t>
                      </a:r>
                      <a:r>
                        <a:rPr lang="en-GB" sz="2200" kern="1200" baseline="0" dirty="0">
                          <a:effectLst/>
                        </a:rPr>
                        <a:t> </a:t>
                      </a:r>
                      <a:r>
                        <a:rPr lang="en-GB" sz="2200" kern="1200" dirty="0">
                          <a:effectLst/>
                        </a:rPr>
                        <a:t>39.5% of food banks did not require referrals from third-party agencies (i.e. accepted self-referrals)</a:t>
                      </a:r>
                      <a:endParaRPr lang="en-GB" sz="2200" b="0" kern="1200" dirty="0">
                        <a:solidFill>
                          <a:schemeClr val="lt1"/>
                        </a:solidFill>
                        <a:effectLst/>
                        <a:latin typeface="+mn-lt"/>
                        <a:ea typeface="+mn-ea"/>
                        <a:cs typeface="+mn-cs"/>
                      </a:endParaRPr>
                    </a:p>
                  </a:txBody>
                  <a:tcPr/>
                </a:tc>
                <a:extLst>
                  <a:ext uri="{0D108BD9-81ED-4DB2-BD59-A6C34878D82A}">
                    <a16:rowId xmlns:a16="http://schemas.microsoft.com/office/drawing/2014/main" val="2354670181"/>
                  </a:ext>
                </a:extLst>
              </a:tr>
              <a:tr h="1509620">
                <a:tc>
                  <a:txBody>
                    <a:bodyPr/>
                    <a:lstStyle/>
                    <a:p>
                      <a:pPr marL="0" indent="0" algn="ctr">
                        <a:buFont typeface="+mj-lt"/>
                        <a:buNone/>
                      </a:pPr>
                      <a:r>
                        <a:rPr lang="en-GB" sz="2200" kern="1200" dirty="0">
                          <a:effectLst/>
                        </a:rPr>
                        <a:t>The language used to describe food bank users seems predominantly located in a discourse of blame</a:t>
                      </a:r>
                      <a:endParaRPr lang="en-GB" sz="2200" dirty="0"/>
                    </a:p>
                  </a:txBody>
                  <a:tcPr/>
                </a:tc>
                <a:tc>
                  <a:txBody>
                    <a:bodyPr/>
                    <a:lstStyle/>
                    <a:p>
                      <a:pPr marL="0" lvl="0" indent="0" algn="ctr">
                        <a:buFont typeface="+mj-lt"/>
                        <a:buNone/>
                      </a:pPr>
                      <a:r>
                        <a:rPr lang="en-GB" sz="2200" kern="1200" dirty="0">
                          <a:effectLst/>
                        </a:rPr>
                        <a:t>Community Fridge use increases stigma free access to food; and provided some solid volunteering experience for those at some distance from employment</a:t>
                      </a:r>
                      <a:endParaRPr lang="en-GB" sz="2200" kern="1200" dirty="0">
                        <a:solidFill>
                          <a:schemeClr val="dk1"/>
                        </a:solidFill>
                        <a:effectLst/>
                        <a:latin typeface="+mn-lt"/>
                        <a:ea typeface="+mn-ea"/>
                        <a:cs typeface="+mn-cs"/>
                      </a:endParaRPr>
                    </a:p>
                  </a:txBody>
                  <a:tcPr/>
                </a:tc>
                <a:extLst>
                  <a:ext uri="{0D108BD9-81ED-4DB2-BD59-A6C34878D82A}">
                    <a16:rowId xmlns:a16="http://schemas.microsoft.com/office/drawing/2014/main" val="1106868108"/>
                  </a:ext>
                </a:extLst>
              </a:tr>
              <a:tr h="180450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2200" kern="1200" dirty="0">
                          <a:effectLst/>
                        </a:rPr>
                        <a:t>Because of limited choice, and poor nutritional quality and quantity of donated food, there is some concern relating to the ability of food banks to prevent or remedy food insecurity and hunger </a:t>
                      </a:r>
                      <a:endParaRPr lang="en-GB" sz="22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2200" kern="1200" dirty="0">
                          <a:effectLst/>
                        </a:rPr>
                        <a:t>There was little evidence of these services effectively reducing food insecurity. Cash transfers and food subsidies were far more effective</a:t>
                      </a:r>
                      <a:endParaRPr lang="en-GB" sz="2200" dirty="0"/>
                    </a:p>
                  </a:txBody>
                  <a:tcPr/>
                </a:tc>
                <a:extLst>
                  <a:ext uri="{0D108BD9-81ED-4DB2-BD59-A6C34878D82A}">
                    <a16:rowId xmlns:a16="http://schemas.microsoft.com/office/drawing/2014/main" val="652415320"/>
                  </a:ext>
                </a:extLst>
              </a:tr>
            </a:tbl>
          </a:graphicData>
        </a:graphic>
      </p:graphicFrame>
    </p:spTree>
    <p:extLst>
      <p:ext uri="{BB962C8B-B14F-4D97-AF65-F5344CB8AC3E}">
        <p14:creationId xmlns:p14="http://schemas.microsoft.com/office/powerpoint/2010/main" val="279124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7909-0DF9-1CA9-8448-AE5AF2DA2E83}"/>
              </a:ext>
            </a:extLst>
          </p:cNvPr>
          <p:cNvSpPr>
            <a:spLocks noGrp="1"/>
          </p:cNvSpPr>
          <p:nvPr>
            <p:ph type="title"/>
          </p:nvPr>
        </p:nvSpPr>
        <p:spPr>
          <a:xfrm>
            <a:off x="242047" y="55171"/>
            <a:ext cx="11707906" cy="698420"/>
          </a:xfrm>
        </p:spPr>
        <p:style>
          <a:lnRef idx="2">
            <a:schemeClr val="accent2"/>
          </a:lnRef>
          <a:fillRef idx="1">
            <a:schemeClr val="lt1"/>
          </a:fillRef>
          <a:effectRef idx="0">
            <a:schemeClr val="accent2"/>
          </a:effectRef>
          <a:fontRef idx="minor">
            <a:schemeClr val="dk1"/>
          </a:fontRef>
        </p:style>
        <p:txBody>
          <a:bodyPr>
            <a:noAutofit/>
          </a:bodyPr>
          <a:lstStyle/>
          <a:p>
            <a:r>
              <a:rPr lang="en-GB" dirty="0">
                <a:latin typeface="Segoe UI" panose="020B0502040204020203" pitchFamily="34" charset="0"/>
                <a:ea typeface="Segoe UI" panose="020B0502040204020203" pitchFamily="34" charset="0"/>
                <a:cs typeface="Segoe UI" panose="020B0502040204020203" pitchFamily="34" charset="0"/>
              </a:rPr>
              <a:t>Evidence </a:t>
            </a:r>
          </a:p>
        </p:txBody>
      </p:sp>
      <p:graphicFrame>
        <p:nvGraphicFramePr>
          <p:cNvPr id="5" name="Table 5">
            <a:extLst>
              <a:ext uri="{FF2B5EF4-FFF2-40B4-BE49-F238E27FC236}">
                <a16:creationId xmlns:a16="http://schemas.microsoft.com/office/drawing/2014/main" id="{5B73CA5C-3AD4-6D5D-60C7-135FD90B8C85}"/>
              </a:ext>
            </a:extLst>
          </p:cNvPr>
          <p:cNvGraphicFramePr>
            <a:graphicFrameLocks noGrp="1"/>
          </p:cNvGraphicFramePr>
          <p:nvPr>
            <p:ph idx="1"/>
            <p:extLst>
              <p:ext uri="{D42A27DB-BD31-4B8C-83A1-F6EECF244321}">
                <p14:modId xmlns:p14="http://schemas.microsoft.com/office/powerpoint/2010/main" val="350449591"/>
              </p:ext>
            </p:extLst>
          </p:nvPr>
        </p:nvGraphicFramePr>
        <p:xfrm>
          <a:off x="242047" y="1258087"/>
          <a:ext cx="11707906" cy="5007966"/>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1250671785"/>
                    </a:ext>
                  </a:extLst>
                </a:gridCol>
                <a:gridCol w="5764306">
                  <a:extLst>
                    <a:ext uri="{9D8B030D-6E8A-4147-A177-3AD203B41FA5}">
                      <a16:colId xmlns:a16="http://schemas.microsoft.com/office/drawing/2014/main" val="3529607192"/>
                    </a:ext>
                  </a:extLst>
                </a:gridCol>
              </a:tblGrid>
              <a:tr h="2569566">
                <a:tc>
                  <a:txBody>
                    <a:bodyPr/>
                    <a:lstStyle/>
                    <a:p>
                      <a:pPr marL="0" lvl="0" indent="0" algn="ctr">
                        <a:buFont typeface="+mj-lt"/>
                        <a:buNone/>
                      </a:pPr>
                      <a:r>
                        <a:rPr lang="en-GB" sz="2200" b="0" dirty="0">
                          <a:effectLst/>
                          <a:latin typeface="+mn-lt"/>
                          <a:ea typeface="Calibri" panose="020F0502020204030204" pitchFamily="34" charset="0"/>
                          <a:cs typeface="Times New Roman" panose="02020603050405020304" pitchFamily="18" charset="0"/>
                        </a:rPr>
                        <a:t>Cooking classes or events such as picnics for the whole community increase footfall and value/benefit</a:t>
                      </a:r>
                    </a:p>
                  </a:txBody>
                  <a:tcPr anchor="ctr"/>
                </a:tc>
                <a:tc>
                  <a:txBody>
                    <a:bodyPr/>
                    <a:lstStyle/>
                    <a:p>
                      <a:pPr marL="0" lvl="0" indent="0" algn="ctr">
                        <a:buFont typeface="+mj-lt"/>
                        <a:buNone/>
                      </a:pPr>
                      <a:r>
                        <a:rPr lang="en-GB" sz="2200" b="0" dirty="0">
                          <a:effectLst/>
                          <a:latin typeface="+mn-lt"/>
                          <a:ea typeface="Calibri" panose="020F0502020204030204" pitchFamily="34" charset="0"/>
                          <a:cs typeface="Times New Roman" panose="02020603050405020304" pitchFamily="18" charset="0"/>
                        </a:rPr>
                        <a:t>Emphasising the environmental angle was felt to normalise community fridge use</a:t>
                      </a:r>
                    </a:p>
                  </a:txBody>
                  <a:tcPr anchor="ctr"/>
                </a:tc>
                <a:extLst>
                  <a:ext uri="{0D108BD9-81ED-4DB2-BD59-A6C34878D82A}">
                    <a16:rowId xmlns:a16="http://schemas.microsoft.com/office/drawing/2014/main" val="2354670181"/>
                  </a:ext>
                </a:extLst>
              </a:tr>
              <a:tr h="1509620">
                <a:tc>
                  <a:txBody>
                    <a:bodyPr/>
                    <a:lstStyle/>
                    <a:p>
                      <a:pPr marL="0" lvl="0" indent="0" algn="ctr">
                        <a:buFont typeface="+mj-lt"/>
                        <a:buNone/>
                      </a:pPr>
                      <a:r>
                        <a:rPr lang="en-GB" sz="2200" b="0" dirty="0">
                          <a:effectLst/>
                          <a:latin typeface="+mn-lt"/>
                          <a:ea typeface="Calibri" panose="020F0502020204030204" pitchFamily="34" charset="0"/>
                          <a:cs typeface="Times New Roman" panose="02020603050405020304" pitchFamily="18" charset="0"/>
                        </a:rPr>
                        <a:t>Key is the notion of enfranchisement, ensuring that everyone feels that they 'own' it as a part of the community. By existing in a public space and being open to public use, the fridge breaks down the clear-cut relation between 'business' and 'consumer’</a:t>
                      </a:r>
                    </a:p>
                    <a:p>
                      <a:pPr marL="0" lvl="0" indent="0" algn="ctr">
                        <a:buFont typeface="+mj-lt"/>
                        <a:buNone/>
                      </a:pPr>
                      <a:endParaRPr lang="en-GB" sz="2200" b="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2200" kern="1200" dirty="0">
                          <a:solidFill>
                            <a:schemeClr val="dk1"/>
                          </a:solidFill>
                          <a:effectLst/>
                          <a:latin typeface="+mn-lt"/>
                          <a:ea typeface="+mn-ea"/>
                          <a:cs typeface="+mn-cs"/>
                        </a:rPr>
                        <a:t>Investment needed to enable community-led change: evidence of success of community projects, yet instability in short-term project funding and an over reliance on volunteers and small VCSE organisations that struggle to access appropriate support when required</a:t>
                      </a:r>
                    </a:p>
                  </a:txBody>
                  <a:tcPr anchor="ctr"/>
                </a:tc>
                <a:extLst>
                  <a:ext uri="{0D108BD9-81ED-4DB2-BD59-A6C34878D82A}">
                    <a16:rowId xmlns:a16="http://schemas.microsoft.com/office/drawing/2014/main" val="1106868108"/>
                  </a:ext>
                </a:extLst>
              </a:tr>
            </a:tbl>
          </a:graphicData>
        </a:graphic>
      </p:graphicFrame>
    </p:spTree>
    <p:extLst>
      <p:ext uri="{BB962C8B-B14F-4D97-AF65-F5344CB8AC3E}">
        <p14:creationId xmlns:p14="http://schemas.microsoft.com/office/powerpoint/2010/main" val="104754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E2C8C-D638-C52F-EF76-611BB48834CC}"/>
              </a:ext>
            </a:extLst>
          </p:cNvPr>
          <p:cNvSpPr>
            <a:spLocks noGrp="1"/>
          </p:cNvSpPr>
          <p:nvPr>
            <p:ph type="title"/>
          </p:nvPr>
        </p:nvSpPr>
        <p:spPr>
          <a:xfrm>
            <a:off x="6096000" y="127131"/>
            <a:ext cx="6092951" cy="189991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4000" dirty="0">
                <a:latin typeface="Segoe UI" panose="020B0502040204020203" pitchFamily="34" charset="0"/>
                <a:ea typeface="Segoe UI" panose="020B0502040204020203" pitchFamily="34" charset="0"/>
                <a:cs typeface="Segoe UI" panose="020B0502040204020203" pitchFamily="34" charset="0"/>
              </a:rPr>
              <a:t>Measuring the effectiveness of food banks at reducing food insecurity</a:t>
            </a:r>
          </a:p>
        </p:txBody>
      </p:sp>
      <p:sp>
        <p:nvSpPr>
          <p:cNvPr id="11" name="Content Placeholder 10">
            <a:extLst>
              <a:ext uri="{FF2B5EF4-FFF2-40B4-BE49-F238E27FC236}">
                <a16:creationId xmlns:a16="http://schemas.microsoft.com/office/drawing/2014/main" id="{52EA608F-82AE-FA04-8164-46C98522B8CC}"/>
              </a:ext>
            </a:extLst>
          </p:cNvPr>
          <p:cNvSpPr>
            <a:spLocks noGrp="1"/>
          </p:cNvSpPr>
          <p:nvPr>
            <p:ph idx="1"/>
          </p:nvPr>
        </p:nvSpPr>
        <p:spPr>
          <a:xfrm>
            <a:off x="6140324" y="2230622"/>
            <a:ext cx="5858231" cy="4423799"/>
          </a:xfrm>
        </p:spPr>
        <p:txBody>
          <a:bodyPr>
            <a:normAutofit/>
          </a:bodyPr>
          <a:lstStyle/>
          <a:p>
            <a:r>
              <a:rPr lang="en-GB" sz="1800" dirty="0">
                <a:effectLst/>
                <a:latin typeface="Segoe UI" panose="020B0502040204020203" pitchFamily="34" charset="0"/>
                <a:ea typeface="Segoe UI" panose="020B0502040204020203" pitchFamily="34" charset="0"/>
                <a:cs typeface="Segoe UI" panose="020B0502040204020203" pitchFamily="34" charset="0"/>
              </a:rPr>
              <a:t>Food banks struggle to meet individual health, social, and cultural dietary needs in socially acceptable ways. </a:t>
            </a:r>
            <a:r>
              <a:rPr lang="en-GB" sz="1800" b="1" dirty="0">
                <a:effectLst/>
                <a:latin typeface="Segoe UI" panose="020B0502040204020203" pitchFamily="34" charset="0"/>
                <a:ea typeface="Segoe UI" panose="020B0502040204020203" pitchFamily="34" charset="0"/>
                <a:cs typeface="Segoe UI" panose="020B0502040204020203" pitchFamily="34" charset="0"/>
              </a:rPr>
              <a:t>Positive outcomes from diabetes-specific food parcels highlight the advantages of tailoring parcels to meet individual needs and preferences.</a:t>
            </a:r>
            <a:r>
              <a:rPr lang="en-GB" sz="1800" dirty="0">
                <a:effectLst/>
                <a:latin typeface="Segoe UI" panose="020B0502040204020203" pitchFamily="34" charset="0"/>
                <a:ea typeface="Segoe UI" panose="020B0502040204020203" pitchFamily="34" charset="0"/>
                <a:cs typeface="Segoe UI" panose="020B0502040204020203" pitchFamily="34" charset="0"/>
              </a:rPr>
              <a:t> </a:t>
            </a:r>
          </a:p>
          <a:p>
            <a:r>
              <a:rPr lang="en-GB" sz="1800" dirty="0">
                <a:effectLst/>
                <a:latin typeface="Segoe UI" panose="020B0502040204020203" pitchFamily="34" charset="0"/>
                <a:ea typeface="Segoe UI" panose="020B0502040204020203" pitchFamily="34" charset="0"/>
                <a:cs typeface="Segoe UI" panose="020B0502040204020203" pitchFamily="34" charset="0"/>
              </a:rPr>
              <a:t>Food parcel quality and dietary quality were positively correlated and visiting food banks over once-per-month was associated with significantly higher dietary quality scores, compared with visiting less. </a:t>
            </a:r>
          </a:p>
          <a:p>
            <a:r>
              <a:rPr lang="en-GB" sz="1800" dirty="0">
                <a:effectLst/>
                <a:latin typeface="Segoe UI" panose="020B0502040204020203" pitchFamily="34" charset="0"/>
                <a:ea typeface="Segoe UI" panose="020B0502040204020203" pitchFamily="34" charset="0"/>
                <a:cs typeface="Segoe UI" panose="020B0502040204020203" pitchFamily="34" charset="0"/>
              </a:rPr>
              <a:t>Mousa and Freeland-Graves (2019) found over 40% of nutrient and food group intake was attributed to food parcels. Improving the nutritional quality of food parcels by adding fruit and vegetables and removing nutrient-poor snacks significantly improved fruit and vegetables, vitamin C, and potassium intake.</a:t>
            </a:r>
          </a:p>
          <a:p>
            <a:endParaRPr lang="en-US" sz="2000" dirty="0"/>
          </a:p>
        </p:txBody>
      </p:sp>
      <p:pic>
        <p:nvPicPr>
          <p:cNvPr id="3" name="Picture 2"/>
          <p:cNvPicPr>
            <a:picLocks noChangeAspect="1"/>
          </p:cNvPicPr>
          <p:nvPr/>
        </p:nvPicPr>
        <p:blipFill>
          <a:blip r:embed="rId3"/>
          <a:stretch>
            <a:fillRect/>
          </a:stretch>
        </p:blipFill>
        <p:spPr>
          <a:xfrm>
            <a:off x="79713" y="0"/>
            <a:ext cx="5904797" cy="6858000"/>
          </a:xfrm>
          <a:prstGeom prst="rect">
            <a:avLst/>
          </a:prstGeom>
        </p:spPr>
      </p:pic>
    </p:spTree>
    <p:extLst>
      <p:ext uri="{BB962C8B-B14F-4D97-AF65-F5344CB8AC3E}">
        <p14:creationId xmlns:p14="http://schemas.microsoft.com/office/powerpoint/2010/main" val="130204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0" y="0"/>
            <a:ext cx="12192000" cy="867327"/>
          </a:xfrm>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ea typeface="Segoe UI" panose="020B0502040204020203" pitchFamily="34" charset="0"/>
                <a:cs typeface="Segoe UI" panose="020B0502040204020203" pitchFamily="34" charset="0"/>
              </a:rPr>
              <a:t>Outcomes </a:t>
            </a:r>
          </a:p>
        </p:txBody>
      </p:sp>
      <p:sp>
        <p:nvSpPr>
          <p:cNvPr id="3" name="Rectangle 2"/>
          <p:cNvSpPr/>
          <p:nvPr/>
        </p:nvSpPr>
        <p:spPr>
          <a:xfrm>
            <a:off x="0" y="1119576"/>
            <a:ext cx="12192000" cy="5355312"/>
          </a:xfrm>
          <a:prstGeom prst="rect">
            <a:avLst/>
          </a:prstGeom>
        </p:spPr>
        <p:txBody>
          <a:bodyPr wrap="square">
            <a:spAutoFit/>
          </a:bodyPr>
          <a:lstStyle/>
          <a:p>
            <a:pPr>
              <a:spcAft>
                <a:spcPts val="0"/>
              </a:spcAft>
            </a:pPr>
            <a:r>
              <a:rPr lang="en-GB" b="1" dirty="0">
                <a:latin typeface="Segoe UI" panose="020B0502040204020203" pitchFamily="34" charset="0"/>
                <a:ea typeface="Calibri" panose="020F0502020204030204" pitchFamily="34" charset="0"/>
                <a:cs typeface="Times New Roman" panose="02020603050405020304" pitchFamily="18" charset="0"/>
              </a:rPr>
              <a:t>Food banks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Food security at times of crisis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Improved diet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Improved physical health</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Improved mental health</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Increased awareness / connection to other types of support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Volunteers feel sense of purpose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Social benefits arise from interactions between users and with staff/volunteers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dirty="0">
                <a:latin typeface="Segoe UI" panose="020B0502040204020203" pitchFamily="34" charset="0"/>
                <a:ea typeface="Calibri" panose="020F0502020204030204" pitchFamily="34" charset="0"/>
                <a:cs typeface="Times New Roman" panose="02020603050405020304" pitchFamily="18" charset="0"/>
              </a:rPr>
              <a:t>Reduced household expenditure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dirty="0">
                <a:latin typeface="Segoe UI" panose="020B0502040204020203" pitchFamily="34" charset="0"/>
                <a:ea typeface="Calibri" panose="020F0502020204030204" pitchFamily="34" charset="0"/>
                <a:cs typeface="Times New Roman" panose="02020603050405020304" pitchFamily="18" charset="0"/>
              </a:rPr>
              <a:t>Reduced food waste to landfill</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dirty="0">
                <a:latin typeface="Segoe UI" panose="020B0502040204020203" pitchFamily="34" charset="0"/>
                <a:ea typeface="Calibri" panose="020F0502020204030204" pitchFamily="34" charset="0"/>
                <a:cs typeface="Times New Roman" panose="02020603050405020304" pitchFamily="18" charset="0"/>
              </a:rPr>
              <a:t>Reduced greenhouse gas emissions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b="1" dirty="0">
                <a:latin typeface="Segoe UI" panose="020B0502040204020203" pitchFamily="34" charset="0"/>
                <a:ea typeface="Calibri" panose="020F0502020204030204" pitchFamily="34" charset="0"/>
                <a:cs typeface="Times New Roman" panose="02020603050405020304" pitchFamily="18" charset="0"/>
              </a:rPr>
              <a:t>Community fridges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Reduces stigmatisation by using community fridges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By providing access to fresh foods, community fridges may provide healthier options and opportunities to try new foods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Segoe UI" panose="020B0502040204020203" pitchFamily="34" charset="0"/>
                <a:ea typeface="Calibri" panose="020F0502020204030204" pitchFamily="34" charset="0"/>
                <a:cs typeface="Times New Roman" panose="02020603050405020304" pitchFamily="18" charset="0"/>
              </a:rPr>
              <a:t>Increased sense of community and enfranchisement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en-GB" b="1" dirty="0">
                <a:latin typeface="Segoe UI" panose="020B0502040204020203" pitchFamily="34" charset="0"/>
                <a:ea typeface="Calibri" panose="020F0502020204030204" pitchFamily="34" charset="0"/>
                <a:cs typeface="Times New Roman" panose="02020603050405020304" pitchFamily="18" charset="0"/>
              </a:rPr>
              <a:t>For supermarkets / food providers: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dirty="0">
                <a:latin typeface="Segoe UI" panose="020B0502040204020203" pitchFamily="34" charset="0"/>
                <a:ea typeface="Calibri" panose="020F0502020204030204" pitchFamily="34" charset="0"/>
                <a:cs typeface="Times New Roman" panose="02020603050405020304" pitchFamily="18" charset="0"/>
              </a:rPr>
              <a:t>Improved CSR for supermarkets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dirty="0">
                <a:latin typeface="Segoe UI" panose="020B0502040204020203" pitchFamily="34" charset="0"/>
                <a:ea typeface="Calibri" panose="020F0502020204030204" pitchFamily="34" charset="0"/>
                <a:cs typeface="Times New Roman" panose="02020603050405020304" pitchFamily="18" charset="0"/>
              </a:rPr>
              <a:t>Reduced cost of food disposal</a:t>
            </a:r>
            <a:endParaRPr lang="en-GB" dirty="0"/>
          </a:p>
        </p:txBody>
      </p:sp>
    </p:spTree>
    <p:extLst>
      <p:ext uri="{BB962C8B-B14F-4D97-AF65-F5344CB8AC3E}">
        <p14:creationId xmlns:p14="http://schemas.microsoft.com/office/powerpoint/2010/main" val="330461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331304" y="0"/>
            <a:ext cx="11860695" cy="932329"/>
          </a:xfrm>
        </p:spPr>
        <p:style>
          <a:lnRef idx="2">
            <a:schemeClr val="accent2"/>
          </a:lnRef>
          <a:fillRef idx="1">
            <a:schemeClr val="lt1"/>
          </a:fillRef>
          <a:effectRef idx="0">
            <a:schemeClr val="accent2"/>
          </a:effectRef>
          <a:fontRef idx="minor">
            <a:schemeClr val="dk1"/>
          </a:fontRef>
        </p:style>
        <p:txBody>
          <a:bodyPr/>
          <a:lstStyle/>
          <a:p>
            <a:r>
              <a:rPr lang="en-GB" dirty="0">
                <a:latin typeface="Segoe UI" panose="020B0502040204020203" pitchFamily="34" charset="0"/>
                <a:ea typeface="Segoe UI" panose="020B0502040204020203" pitchFamily="34" charset="0"/>
                <a:cs typeface="Segoe UI" panose="020B0502040204020203" pitchFamily="34" charset="0"/>
              </a:rPr>
              <a:t>Challenges and Enablers </a:t>
            </a:r>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6281531" y="1310700"/>
            <a:ext cx="5767033" cy="4708981"/>
          </a:xfrm>
          <a:solidFill>
            <a:schemeClr val="accent6">
              <a:lumMod val="40000"/>
              <a:lumOff val="60000"/>
            </a:schemeClr>
          </a:solidFill>
        </p:spPr>
        <p:txBody>
          <a:bodyPr>
            <a:normAutofit/>
          </a:bodyPr>
          <a:lstStyle/>
          <a:p>
            <a:pPr marL="0" indent="0">
              <a:buNone/>
            </a:pPr>
            <a:r>
              <a:rPr lang="en-GB" sz="2000" u="sng" dirty="0">
                <a:latin typeface="Segoe UI" panose="020B0502040204020203" pitchFamily="34" charset="0"/>
                <a:ea typeface="Segoe UI" panose="020B0502040204020203" pitchFamily="34" charset="0"/>
                <a:cs typeface="Segoe UI" panose="020B0502040204020203" pitchFamily="34" charset="0"/>
              </a:rPr>
              <a:t>Enablers</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Located in areas of high deprivation with access to food distribution centres</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Offer more than simply food ‘Everyone’s experience of poverty is different, and it’s vital that people receive tailored, dignified support.’</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Partnership approach – e.g. Leeds Food Insecurity Taskforce</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Entrepreneurial and ethical values</a:t>
            </a:r>
          </a:p>
          <a:p>
            <a:pPr marL="34290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Over 6 in 10 independent foodbanks operate a ‘food plus’ model whereby other support is also available. </a:t>
            </a:r>
          </a:p>
          <a:p>
            <a:pPr marL="34290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Some Trussell Trust food banks also offer this extended service.</a:t>
            </a:r>
          </a:p>
          <a:p>
            <a:pPr marL="342900" indent="-342900">
              <a:buFont typeface="Wingdings" panose="05000000000000000000" pitchFamily="2" charset="2"/>
              <a:buChar char=""/>
              <a:tabLst>
                <a:tab pos="457200" algn="l"/>
              </a:tabLst>
            </a:pPr>
            <a:endParaRPr lang="en-GB" sz="2000" dirty="0">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
              <a:tabLst>
                <a:tab pos="457200" algn="l"/>
              </a:tabLst>
            </a:pPr>
            <a:endParaRPr lang="en-GB" sz="2000" dirty="0">
              <a:effectLst/>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
              <a:tabLst>
                <a:tab pos="457200" algn="l"/>
              </a:tabLst>
            </a:pPr>
            <a:endParaRPr lang="en-GB" sz="2000" dirty="0">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2DDAA31-F809-6CA1-725B-1564C0FAF234}"/>
              </a:ext>
            </a:extLst>
          </p:cNvPr>
          <p:cNvSpPr txBox="1"/>
          <p:nvPr/>
        </p:nvSpPr>
        <p:spPr>
          <a:xfrm>
            <a:off x="331305" y="1310701"/>
            <a:ext cx="5764696" cy="4708981"/>
          </a:xfrm>
          <a:prstGeom prst="rect">
            <a:avLst/>
          </a:prstGeom>
          <a:solidFill>
            <a:schemeClr val="accent2">
              <a:lumMod val="20000"/>
              <a:lumOff val="80000"/>
            </a:schemeClr>
          </a:solidFill>
        </p:spPr>
        <p:txBody>
          <a:bodyPr wrap="square" rtlCol="0">
            <a:spAutoFit/>
          </a:bodyPr>
          <a:lstStyle/>
          <a:p>
            <a:r>
              <a:rPr lang="en-GB" sz="2000" u="sng" dirty="0">
                <a:effectLst/>
                <a:latin typeface="Segoe UI" panose="020B0502040204020203" pitchFamily="34" charset="0"/>
                <a:ea typeface="Segoe UI" panose="020B0502040204020203" pitchFamily="34" charset="0"/>
                <a:cs typeface="Segoe UI" panose="020B0502040204020203" pitchFamily="34" charset="0"/>
              </a:rPr>
              <a:t>Challenges</a:t>
            </a:r>
            <a:endParaRPr lang="en-GB" sz="2000" dirty="0">
              <a:effectLst/>
              <a:latin typeface="Segoe UI" panose="020B0502040204020203" pitchFamily="34" charset="0"/>
              <a:ea typeface="Segoe UI" panose="020B0502040204020203" pitchFamily="34" charset="0"/>
              <a:cs typeface="Segoe UI" panose="020B0502040204020203" pitchFamily="34" charset="0"/>
            </a:endParaRPr>
          </a:p>
          <a:p>
            <a:pPr marL="342900" indent="-342900">
              <a:buFont typeface="Wingdings" panose="05000000000000000000" pitchFamily="2" charset="2"/>
              <a:buChar char=""/>
              <a:tabLst>
                <a:tab pos="457200" algn="l"/>
              </a:tabLst>
            </a:pPr>
            <a:r>
              <a:rPr lang="en-GB" sz="2000" dirty="0">
                <a:latin typeface="Segoe UI" panose="020B0502040204020203" pitchFamily="34" charset="0"/>
                <a:ea typeface="Segoe UI" panose="020B0502040204020203" pitchFamily="34" charset="0"/>
                <a:cs typeface="Segoe UI" panose="020B0502040204020203" pitchFamily="34" charset="0"/>
              </a:rPr>
              <a:t>There is criticism that food banks can be stigmatising with the effect being that many who are very food insecure do not use them despite needing them most</a:t>
            </a:r>
          </a:p>
          <a:p>
            <a:pPr marL="342900" indent="-342900">
              <a:buFont typeface="Wingdings" panose="05000000000000000000" pitchFamily="2" charset="2"/>
              <a:buChar char=""/>
              <a:tabLst>
                <a:tab pos="457200" algn="l"/>
              </a:tabLst>
            </a:pPr>
            <a:r>
              <a:rPr lang="en-GB" sz="2000" dirty="0">
                <a:latin typeface="Segoe UI" panose="020B0502040204020203" pitchFamily="34" charset="0"/>
                <a:ea typeface="Segoe UI" panose="020B0502040204020203" pitchFamily="34" charset="0"/>
                <a:cs typeface="Segoe UI" panose="020B0502040204020203" pitchFamily="34" charset="0"/>
              </a:rPr>
              <a:t>Evidence on the value of UK food banks is judged to be ‘scarce’</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Variability of approach and quality</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Insufficient quality food, funding, adequate refrigeration and storage</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Food banks are only used by a minority of low-income families</a:t>
            </a:r>
          </a:p>
          <a:p>
            <a:pPr marL="342900" lvl="0" indent="-342900">
              <a:buFont typeface="Wingdings" panose="05000000000000000000" pitchFamily="2" charset="2"/>
              <a:buChar char=""/>
              <a:tabLst>
                <a:tab pos="457200" algn="l"/>
              </a:tabLst>
            </a:pPr>
            <a:r>
              <a:rPr lang="en-GB" sz="2000" dirty="0">
                <a:effectLst/>
                <a:latin typeface="Segoe UI" panose="020B0502040204020203" pitchFamily="34" charset="0"/>
                <a:ea typeface="Segoe UI" panose="020B0502040204020203" pitchFamily="34" charset="0"/>
                <a:cs typeface="Segoe UI" panose="020B0502040204020203" pitchFamily="34" charset="0"/>
              </a:rPr>
              <a:t>The use of eligibility criteria raises a number of questions, and can undermine the dignity of users and act as a barrier to take up.</a:t>
            </a:r>
          </a:p>
        </p:txBody>
      </p:sp>
    </p:spTree>
    <p:extLst>
      <p:ext uri="{BB962C8B-B14F-4D97-AF65-F5344CB8AC3E}">
        <p14:creationId xmlns:p14="http://schemas.microsoft.com/office/powerpoint/2010/main" val="139197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871538" y="400050"/>
            <a:ext cx="10401300" cy="5900738"/>
          </a:xfrm>
          <a:prstGeom prst="rect">
            <a:avLst/>
          </a:prstGeom>
          <a:ln w="15875">
            <a:solidFill>
              <a:schemeClr val="accent1"/>
            </a:solidFill>
          </a:ln>
        </p:spPr>
      </p:pic>
    </p:spTree>
    <p:extLst>
      <p:ext uri="{BB962C8B-B14F-4D97-AF65-F5344CB8AC3E}">
        <p14:creationId xmlns:p14="http://schemas.microsoft.com/office/powerpoint/2010/main" val="267631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3004</Words>
  <Application>Microsoft Office PowerPoint</Application>
  <PresentationFormat>Widescreen</PresentationFormat>
  <Paragraphs>177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Segoe UI</vt:lpstr>
      <vt:lpstr>Symbol</vt:lpstr>
      <vt:lpstr>Wingdings</vt:lpstr>
      <vt:lpstr>Office Theme</vt:lpstr>
      <vt:lpstr>PowerPoint Presentation</vt:lpstr>
      <vt:lpstr>Definition (Food Banks)</vt:lpstr>
      <vt:lpstr>Definition (Community fridges)</vt:lpstr>
      <vt:lpstr>Evidence </vt:lpstr>
      <vt:lpstr>Evidence </vt:lpstr>
      <vt:lpstr>Measuring the effectiveness of food banks at reducing food insecurity</vt:lpstr>
      <vt:lpstr>Outcomes </vt:lpstr>
      <vt:lpstr>Challenges and Enablers </vt:lpstr>
      <vt:lpstr>PowerPoint Presentation</vt:lpstr>
      <vt:lpstr>Selby Community Fridge Case study</vt:lpstr>
      <vt:lpstr>Trussell Trust Yorkshire and Humber</vt:lpstr>
      <vt:lpstr>Foodbank Financial Inclusion Projects</vt:lpstr>
      <vt:lpstr>Questions arising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Rhodes</dc:creator>
  <cp:lastModifiedBy>Alan Graver</cp:lastModifiedBy>
  <cp:revision>43</cp:revision>
  <dcterms:created xsi:type="dcterms:W3CDTF">2022-10-06T10:00:05Z</dcterms:created>
  <dcterms:modified xsi:type="dcterms:W3CDTF">2023-01-31T14:48:26Z</dcterms:modified>
</cp:coreProperties>
</file>