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3"/>
  </p:notesMasterIdLst>
  <p:sldIdLst>
    <p:sldId id="272" r:id="rId2"/>
    <p:sldId id="262" r:id="rId3"/>
    <p:sldId id="257" r:id="rId4"/>
    <p:sldId id="261" r:id="rId5"/>
    <p:sldId id="265" r:id="rId6"/>
    <p:sldId id="264" r:id="rId7"/>
    <p:sldId id="263" r:id="rId8"/>
    <p:sldId id="260" r:id="rId9"/>
    <p:sldId id="266"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290" autoAdjust="0"/>
  </p:normalViewPr>
  <p:slideViewPr>
    <p:cSldViewPr snapToGrid="0">
      <p:cViewPr varScale="1">
        <p:scale>
          <a:sx n="74" d="100"/>
          <a:sy n="74" d="100"/>
        </p:scale>
        <p:origin x="19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3371A-EA04-4C1B-A6CA-227260C2596A}" type="doc">
      <dgm:prSet loTypeId="urn:microsoft.com/office/officeart/2005/8/layout/process2" loCatId="process" qsTypeId="urn:microsoft.com/office/officeart/2005/8/quickstyle/simple1" qsCatId="simple" csTypeId="urn:microsoft.com/office/officeart/2005/8/colors/colorful5" csCatId="colorful" phldr="1"/>
      <dgm:spPr/>
    </dgm:pt>
    <dgm:pt modelId="{50660320-732A-4493-8DB7-77438B4614A5}">
      <dgm:prSet phldrT="[Text]"/>
      <dgm:spPr/>
      <dgm:t>
        <a:bodyPr/>
        <a:lstStyle/>
        <a:p>
          <a:pPr>
            <a:buFont typeface="Symbol" panose="05050102010706020507" pitchFamily="18" charset="2"/>
            <a:buChar char=""/>
          </a:pPr>
          <a:r>
            <a:rPr lang="en-GB" dirty="0">
              <a:effectLst/>
              <a:latin typeface="Segoe UI" panose="020B0502040204020203" pitchFamily="34" charset="0"/>
              <a:ea typeface="Calibri" panose="020F0502020204030204" pitchFamily="34" charset="0"/>
            </a:rPr>
            <a:t>Community resilience and social infrastructure: Members feel more connected to their local community. </a:t>
          </a:r>
          <a:endParaRPr lang="en-GB" dirty="0"/>
        </a:p>
      </dgm:t>
    </dgm:pt>
    <dgm:pt modelId="{ACEE8688-8EB9-4B02-8779-BF22E91A6AF7}" type="parTrans" cxnId="{0D6AF392-6F30-426A-843D-D819ABC748BB}">
      <dgm:prSet/>
      <dgm:spPr/>
      <dgm:t>
        <a:bodyPr/>
        <a:lstStyle/>
        <a:p>
          <a:endParaRPr lang="en-GB"/>
        </a:p>
      </dgm:t>
    </dgm:pt>
    <dgm:pt modelId="{1B8F8025-DCC3-4911-844B-36DE1A23B032}" type="sibTrans" cxnId="{0D6AF392-6F30-426A-843D-D819ABC748BB}">
      <dgm:prSet/>
      <dgm:spPr/>
      <dgm:t>
        <a:bodyPr/>
        <a:lstStyle/>
        <a:p>
          <a:endParaRPr lang="en-GB" dirty="0"/>
        </a:p>
      </dgm:t>
    </dgm:pt>
    <dgm:pt modelId="{FC572442-18F3-432A-9F72-02A8AC4186E4}">
      <dgm:prSet phldrT="[Text]"/>
      <dgm:spPr/>
      <dgm:t>
        <a:bodyPr/>
        <a:lstStyle/>
        <a:p>
          <a:pPr>
            <a:buFont typeface="Symbol" panose="05050102010706020507" pitchFamily="18" charset="2"/>
            <a:buChar char=""/>
          </a:pPr>
          <a:r>
            <a:rPr lang="en-GB" dirty="0">
              <a:effectLst/>
              <a:latin typeface="Segoe UI" panose="020B0502040204020203" pitchFamily="34" charset="0"/>
              <a:ea typeface="Calibri" panose="020F0502020204030204" pitchFamily="34" charset="0"/>
            </a:rPr>
            <a:t>Investing in community</a:t>
          </a:r>
          <a:endParaRPr lang="en-GB" dirty="0"/>
        </a:p>
      </dgm:t>
    </dgm:pt>
    <dgm:pt modelId="{D8381CAB-86C8-49F5-AA5D-71B3E3F072D0}" type="parTrans" cxnId="{D9519A70-02BA-40BC-AC5E-AF3161E5211D}">
      <dgm:prSet/>
      <dgm:spPr/>
      <dgm:t>
        <a:bodyPr/>
        <a:lstStyle/>
        <a:p>
          <a:endParaRPr lang="en-GB"/>
        </a:p>
      </dgm:t>
    </dgm:pt>
    <dgm:pt modelId="{9126DB63-E287-4955-94B4-84E49215B01C}" type="sibTrans" cxnId="{D9519A70-02BA-40BC-AC5E-AF3161E5211D}">
      <dgm:prSet/>
      <dgm:spPr/>
      <dgm:t>
        <a:bodyPr/>
        <a:lstStyle/>
        <a:p>
          <a:endParaRPr lang="en-GB" dirty="0"/>
        </a:p>
      </dgm:t>
    </dgm:pt>
    <dgm:pt modelId="{764FF1EC-9E85-4FB1-86EF-DE70546A305A}">
      <dgm:prSet phldrT="[Text]" custT="1"/>
      <dgm:spPr/>
      <dgm:t>
        <a:bodyPr/>
        <a:lstStyle/>
        <a:p>
          <a:pPr>
            <a:buFont typeface="Symbol" panose="05050102010706020507" pitchFamily="18" charset="2"/>
            <a:buChar char=""/>
          </a:pPr>
          <a:r>
            <a:rPr lang="en-GB" sz="1800" dirty="0">
              <a:effectLst/>
              <a:latin typeface="Segoe UI" panose="020B0502040204020203" pitchFamily="34" charset="0"/>
              <a:ea typeface="Calibri" panose="020F0502020204030204" pitchFamily="34" charset="0"/>
            </a:rPr>
            <a:t>Connecting with community services / strengthening communities</a:t>
          </a:r>
          <a:r>
            <a:rPr lang="en-GB" sz="1800" dirty="0">
              <a:latin typeface="Calibri" panose="020F0502020204030204" pitchFamily="34" charset="0"/>
              <a:ea typeface="Calibri" panose="020F0502020204030204" pitchFamily="34" charset="0"/>
            </a:rPr>
            <a:t>: </a:t>
          </a:r>
          <a:r>
            <a:rPr lang="en-GB" sz="1800" dirty="0">
              <a:effectLst/>
              <a:latin typeface="Segoe UI" panose="020B0502040204020203" pitchFamily="34" charset="0"/>
              <a:ea typeface="Calibri" panose="020F0502020204030204" pitchFamily="34" charset="0"/>
            </a:rPr>
            <a:t>pantries act as food hub by offering additional support, </a:t>
          </a:r>
          <a:r>
            <a:rPr lang="en-GB" sz="1800" dirty="0">
              <a:latin typeface="Segoe UI" panose="020B0502040204020203" pitchFamily="34" charset="0"/>
              <a:ea typeface="Calibri" panose="020F0502020204030204" pitchFamily="34" charset="0"/>
            </a:rPr>
            <a:t>taken as a whole </a:t>
          </a:r>
          <a:r>
            <a:rPr lang="en-GB" sz="1800" dirty="0">
              <a:effectLst/>
              <a:latin typeface="Segoe UI" panose="020B0502040204020203" pitchFamily="34" charset="0"/>
              <a:ea typeface="Calibri" panose="020F0502020204030204" pitchFamily="34" charset="0"/>
            </a:rPr>
            <a:t>therefore able to help members to deal with the root causes of food poverty. </a:t>
          </a:r>
          <a:endParaRPr lang="en-GB" sz="1800" dirty="0"/>
        </a:p>
      </dgm:t>
    </dgm:pt>
    <dgm:pt modelId="{D2CDE6CA-BDBE-4C26-B02A-DC870EE5807B}" type="parTrans" cxnId="{CB3542BF-7006-4E0F-BE9C-3420D1AE6CFD}">
      <dgm:prSet/>
      <dgm:spPr/>
      <dgm:t>
        <a:bodyPr/>
        <a:lstStyle/>
        <a:p>
          <a:endParaRPr lang="en-GB"/>
        </a:p>
      </dgm:t>
    </dgm:pt>
    <dgm:pt modelId="{C14AE305-EF7C-4124-BF66-559439EF7E0F}" type="sibTrans" cxnId="{CB3542BF-7006-4E0F-BE9C-3420D1AE6CFD}">
      <dgm:prSet/>
      <dgm:spPr/>
      <dgm:t>
        <a:bodyPr/>
        <a:lstStyle/>
        <a:p>
          <a:endParaRPr lang="en-GB"/>
        </a:p>
      </dgm:t>
    </dgm:pt>
    <dgm:pt modelId="{40C56BD5-F876-42A0-B738-43941E797582}" type="pres">
      <dgm:prSet presAssocID="{FD73371A-EA04-4C1B-A6CA-227260C2596A}" presName="linearFlow" presStyleCnt="0">
        <dgm:presLayoutVars>
          <dgm:resizeHandles val="exact"/>
        </dgm:presLayoutVars>
      </dgm:prSet>
      <dgm:spPr/>
    </dgm:pt>
    <dgm:pt modelId="{1B52A2D6-682B-488D-BE08-6FE823956E50}" type="pres">
      <dgm:prSet presAssocID="{50660320-732A-4493-8DB7-77438B4614A5}" presName="node" presStyleLbl="node1" presStyleIdx="0" presStyleCnt="3">
        <dgm:presLayoutVars>
          <dgm:bulletEnabled val="1"/>
        </dgm:presLayoutVars>
      </dgm:prSet>
      <dgm:spPr/>
    </dgm:pt>
    <dgm:pt modelId="{ECFB9F93-805B-464B-9821-287A8884D480}" type="pres">
      <dgm:prSet presAssocID="{1B8F8025-DCC3-4911-844B-36DE1A23B032}" presName="sibTrans" presStyleLbl="sibTrans2D1" presStyleIdx="0" presStyleCnt="2"/>
      <dgm:spPr/>
    </dgm:pt>
    <dgm:pt modelId="{7073BD4F-A0AA-447D-A5FA-FBD4E84C70F4}" type="pres">
      <dgm:prSet presAssocID="{1B8F8025-DCC3-4911-844B-36DE1A23B032}" presName="connectorText" presStyleLbl="sibTrans2D1" presStyleIdx="0" presStyleCnt="2"/>
      <dgm:spPr/>
    </dgm:pt>
    <dgm:pt modelId="{EE63D4B4-9EFE-48D7-A134-B0E2414B68B6}" type="pres">
      <dgm:prSet presAssocID="{FC572442-18F3-432A-9F72-02A8AC4186E4}" presName="node" presStyleLbl="node1" presStyleIdx="1" presStyleCnt="3">
        <dgm:presLayoutVars>
          <dgm:bulletEnabled val="1"/>
        </dgm:presLayoutVars>
      </dgm:prSet>
      <dgm:spPr/>
    </dgm:pt>
    <dgm:pt modelId="{E15A493B-3E7C-40BD-8A41-0A21F983D9AC}" type="pres">
      <dgm:prSet presAssocID="{9126DB63-E287-4955-94B4-84E49215B01C}" presName="sibTrans" presStyleLbl="sibTrans2D1" presStyleIdx="1" presStyleCnt="2"/>
      <dgm:spPr/>
    </dgm:pt>
    <dgm:pt modelId="{0FC658B4-6199-4260-BF41-9834C28C1F90}" type="pres">
      <dgm:prSet presAssocID="{9126DB63-E287-4955-94B4-84E49215B01C}" presName="connectorText" presStyleLbl="sibTrans2D1" presStyleIdx="1" presStyleCnt="2"/>
      <dgm:spPr/>
    </dgm:pt>
    <dgm:pt modelId="{DF9F1136-73BA-4D80-B442-F74C1918CED9}" type="pres">
      <dgm:prSet presAssocID="{764FF1EC-9E85-4FB1-86EF-DE70546A305A}" presName="node" presStyleLbl="node1" presStyleIdx="2" presStyleCnt="3">
        <dgm:presLayoutVars>
          <dgm:bulletEnabled val="1"/>
        </dgm:presLayoutVars>
      </dgm:prSet>
      <dgm:spPr/>
    </dgm:pt>
  </dgm:ptLst>
  <dgm:cxnLst>
    <dgm:cxn modelId="{26C91D30-0D72-4078-B5EF-E0D7C71A1E82}" type="presOf" srcId="{1B8F8025-DCC3-4911-844B-36DE1A23B032}" destId="{ECFB9F93-805B-464B-9821-287A8884D480}" srcOrd="0" destOrd="0" presId="urn:microsoft.com/office/officeart/2005/8/layout/process2"/>
    <dgm:cxn modelId="{C5F0DC60-44FA-474C-ADB9-15CFB12B4F9B}" type="presOf" srcId="{9126DB63-E287-4955-94B4-84E49215B01C}" destId="{0FC658B4-6199-4260-BF41-9834C28C1F90}" srcOrd="1" destOrd="0" presId="urn:microsoft.com/office/officeart/2005/8/layout/process2"/>
    <dgm:cxn modelId="{37AEDB61-DC49-43C2-9170-4F1686838163}" type="presOf" srcId="{1B8F8025-DCC3-4911-844B-36DE1A23B032}" destId="{7073BD4F-A0AA-447D-A5FA-FBD4E84C70F4}" srcOrd="1" destOrd="0" presId="urn:microsoft.com/office/officeart/2005/8/layout/process2"/>
    <dgm:cxn modelId="{D9519A70-02BA-40BC-AC5E-AF3161E5211D}" srcId="{FD73371A-EA04-4C1B-A6CA-227260C2596A}" destId="{FC572442-18F3-432A-9F72-02A8AC4186E4}" srcOrd="1" destOrd="0" parTransId="{D8381CAB-86C8-49F5-AA5D-71B3E3F072D0}" sibTransId="{9126DB63-E287-4955-94B4-84E49215B01C}"/>
    <dgm:cxn modelId="{91831874-202B-449F-8752-2BC3881040BA}" type="presOf" srcId="{FC572442-18F3-432A-9F72-02A8AC4186E4}" destId="{EE63D4B4-9EFE-48D7-A134-B0E2414B68B6}" srcOrd="0" destOrd="0" presId="urn:microsoft.com/office/officeart/2005/8/layout/process2"/>
    <dgm:cxn modelId="{D0BBDE7B-6EC5-4ED6-92A6-40D12522B31B}" type="presOf" srcId="{FD73371A-EA04-4C1B-A6CA-227260C2596A}" destId="{40C56BD5-F876-42A0-B738-43941E797582}" srcOrd="0" destOrd="0" presId="urn:microsoft.com/office/officeart/2005/8/layout/process2"/>
    <dgm:cxn modelId="{A86BDB8A-3796-467A-B0DE-8197BFB4CC57}" type="presOf" srcId="{9126DB63-E287-4955-94B4-84E49215B01C}" destId="{E15A493B-3E7C-40BD-8A41-0A21F983D9AC}" srcOrd="0" destOrd="0" presId="urn:microsoft.com/office/officeart/2005/8/layout/process2"/>
    <dgm:cxn modelId="{0D6AF392-6F30-426A-843D-D819ABC748BB}" srcId="{FD73371A-EA04-4C1B-A6CA-227260C2596A}" destId="{50660320-732A-4493-8DB7-77438B4614A5}" srcOrd="0" destOrd="0" parTransId="{ACEE8688-8EB9-4B02-8779-BF22E91A6AF7}" sibTransId="{1B8F8025-DCC3-4911-844B-36DE1A23B032}"/>
    <dgm:cxn modelId="{EEBAD6AA-5325-4769-9AAC-916A33ED41FB}" type="presOf" srcId="{764FF1EC-9E85-4FB1-86EF-DE70546A305A}" destId="{DF9F1136-73BA-4D80-B442-F74C1918CED9}" srcOrd="0" destOrd="0" presId="urn:microsoft.com/office/officeart/2005/8/layout/process2"/>
    <dgm:cxn modelId="{CB3542BF-7006-4E0F-BE9C-3420D1AE6CFD}" srcId="{FD73371A-EA04-4C1B-A6CA-227260C2596A}" destId="{764FF1EC-9E85-4FB1-86EF-DE70546A305A}" srcOrd="2" destOrd="0" parTransId="{D2CDE6CA-BDBE-4C26-B02A-DC870EE5807B}" sibTransId="{C14AE305-EF7C-4124-BF66-559439EF7E0F}"/>
    <dgm:cxn modelId="{0B0BEDC0-33D2-48FA-BB60-E966FEA142EF}" type="presOf" srcId="{50660320-732A-4493-8DB7-77438B4614A5}" destId="{1B52A2D6-682B-488D-BE08-6FE823956E50}" srcOrd="0" destOrd="0" presId="urn:microsoft.com/office/officeart/2005/8/layout/process2"/>
    <dgm:cxn modelId="{A09606E0-8C1A-4FEA-B8FD-C44FF9988AB8}" type="presParOf" srcId="{40C56BD5-F876-42A0-B738-43941E797582}" destId="{1B52A2D6-682B-488D-BE08-6FE823956E50}" srcOrd="0" destOrd="0" presId="urn:microsoft.com/office/officeart/2005/8/layout/process2"/>
    <dgm:cxn modelId="{521A32D2-C7A2-4573-9D54-A0C33EE3F0DA}" type="presParOf" srcId="{40C56BD5-F876-42A0-B738-43941E797582}" destId="{ECFB9F93-805B-464B-9821-287A8884D480}" srcOrd="1" destOrd="0" presId="urn:microsoft.com/office/officeart/2005/8/layout/process2"/>
    <dgm:cxn modelId="{A7BE4017-0490-4E04-AA11-FCA7D91E0267}" type="presParOf" srcId="{ECFB9F93-805B-464B-9821-287A8884D480}" destId="{7073BD4F-A0AA-447D-A5FA-FBD4E84C70F4}" srcOrd="0" destOrd="0" presId="urn:microsoft.com/office/officeart/2005/8/layout/process2"/>
    <dgm:cxn modelId="{0FC9044C-D6F4-426B-ADA7-6BE99F4FEFAF}" type="presParOf" srcId="{40C56BD5-F876-42A0-B738-43941E797582}" destId="{EE63D4B4-9EFE-48D7-A134-B0E2414B68B6}" srcOrd="2" destOrd="0" presId="urn:microsoft.com/office/officeart/2005/8/layout/process2"/>
    <dgm:cxn modelId="{5709BB28-4299-48C5-AEF6-2D710C6BEDBC}" type="presParOf" srcId="{40C56BD5-F876-42A0-B738-43941E797582}" destId="{E15A493B-3E7C-40BD-8A41-0A21F983D9AC}" srcOrd="3" destOrd="0" presId="urn:microsoft.com/office/officeart/2005/8/layout/process2"/>
    <dgm:cxn modelId="{2D735847-64C2-445A-989B-AF8A50A4C6BB}" type="presParOf" srcId="{E15A493B-3E7C-40BD-8A41-0A21F983D9AC}" destId="{0FC658B4-6199-4260-BF41-9834C28C1F90}" srcOrd="0" destOrd="0" presId="urn:microsoft.com/office/officeart/2005/8/layout/process2"/>
    <dgm:cxn modelId="{BEA1F215-3E70-4777-B0C0-4B3073ECF959}" type="presParOf" srcId="{40C56BD5-F876-42A0-B738-43941E797582}" destId="{DF9F1136-73BA-4D80-B442-F74C1918CED9}"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F92DFE-842F-4706-9E7C-E6C5B6896147}"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1A886D7B-A21E-4D09-8A8B-54B77B074CFA}">
      <dgm:prSet custT="1"/>
      <dgm:spPr/>
      <dgm:t>
        <a:bodyPr/>
        <a:lstStyle/>
        <a:p>
          <a:pPr>
            <a:lnSpc>
              <a:spcPct val="100000"/>
            </a:lnSpc>
          </a:pPr>
          <a:r>
            <a:rPr lang="en-GB" sz="1400" dirty="0">
              <a:latin typeface="Segoe UI" panose="020B0502040204020203" pitchFamily="34" charset="0"/>
              <a:cs typeface="Segoe UI" panose="020B0502040204020203" pitchFamily="34" charset="0"/>
            </a:rPr>
            <a:t>High dependence on establishing and sustaining relationships </a:t>
          </a:r>
          <a:endParaRPr lang="en-US" sz="1400" dirty="0">
            <a:latin typeface="Segoe UI" panose="020B0502040204020203" pitchFamily="34" charset="0"/>
            <a:cs typeface="Segoe UI" panose="020B0502040204020203" pitchFamily="34" charset="0"/>
          </a:endParaRPr>
        </a:p>
      </dgm:t>
    </dgm:pt>
    <dgm:pt modelId="{9D187727-E68E-4D89-ADBF-9DF6465F7ABA}" type="parTrans" cxnId="{93EF9911-5674-4988-AE76-59B18FE0AEDE}">
      <dgm:prSet/>
      <dgm:spPr/>
      <dgm:t>
        <a:bodyPr/>
        <a:lstStyle/>
        <a:p>
          <a:endParaRPr lang="en-US" sz="1400">
            <a:latin typeface="Segoe UI" panose="020B0502040204020203" pitchFamily="34" charset="0"/>
            <a:cs typeface="Segoe UI" panose="020B0502040204020203" pitchFamily="34" charset="0"/>
          </a:endParaRPr>
        </a:p>
      </dgm:t>
    </dgm:pt>
    <dgm:pt modelId="{1DD60BA9-48EB-4FE6-925A-96C2CFA79AB0}" type="sibTrans" cxnId="{93EF9911-5674-4988-AE76-59B18FE0AEDE}">
      <dgm:prSet/>
      <dgm:spPr/>
      <dgm:t>
        <a:bodyPr/>
        <a:lstStyle/>
        <a:p>
          <a:endParaRPr lang="en-US" sz="1400">
            <a:latin typeface="Segoe UI" panose="020B0502040204020203" pitchFamily="34" charset="0"/>
            <a:cs typeface="Segoe UI" panose="020B0502040204020203" pitchFamily="34" charset="0"/>
          </a:endParaRPr>
        </a:p>
      </dgm:t>
    </dgm:pt>
    <dgm:pt modelId="{37D0BBAD-9CFF-4CB3-AF32-C5536B9DBCD0}">
      <dgm:prSet custT="1"/>
      <dgm:spPr/>
      <dgm:t>
        <a:bodyPr/>
        <a:lstStyle/>
        <a:p>
          <a:pPr>
            <a:lnSpc>
              <a:spcPct val="100000"/>
            </a:lnSpc>
          </a:pPr>
          <a:r>
            <a:rPr lang="en-GB" sz="1400" dirty="0">
              <a:latin typeface="Segoe UI" panose="020B0502040204020203" pitchFamily="34" charset="0"/>
              <a:cs typeface="Segoe UI" panose="020B0502040204020203" pitchFamily="34" charset="0"/>
            </a:rPr>
            <a:t>Logistic and distribution challenges </a:t>
          </a:r>
          <a:endParaRPr lang="en-US" sz="1400" dirty="0">
            <a:latin typeface="Segoe UI" panose="020B0502040204020203" pitchFamily="34" charset="0"/>
            <a:cs typeface="Segoe UI" panose="020B0502040204020203" pitchFamily="34" charset="0"/>
          </a:endParaRPr>
        </a:p>
      </dgm:t>
    </dgm:pt>
    <dgm:pt modelId="{6B3CBA33-72CB-4D11-AC0E-296898EDCB78}" type="parTrans" cxnId="{63A73C79-0C65-4A54-A9FC-53B08895AC91}">
      <dgm:prSet/>
      <dgm:spPr/>
      <dgm:t>
        <a:bodyPr/>
        <a:lstStyle/>
        <a:p>
          <a:endParaRPr lang="en-US" sz="1400">
            <a:latin typeface="Segoe UI" panose="020B0502040204020203" pitchFamily="34" charset="0"/>
            <a:cs typeface="Segoe UI" panose="020B0502040204020203" pitchFamily="34" charset="0"/>
          </a:endParaRPr>
        </a:p>
      </dgm:t>
    </dgm:pt>
    <dgm:pt modelId="{87F50ED2-26B1-4E60-820C-0C61A509214F}" type="sibTrans" cxnId="{63A73C79-0C65-4A54-A9FC-53B08895AC91}">
      <dgm:prSet/>
      <dgm:spPr/>
      <dgm:t>
        <a:bodyPr/>
        <a:lstStyle/>
        <a:p>
          <a:endParaRPr lang="en-US" sz="1400">
            <a:latin typeface="Segoe UI" panose="020B0502040204020203" pitchFamily="34" charset="0"/>
            <a:cs typeface="Segoe UI" panose="020B0502040204020203" pitchFamily="34" charset="0"/>
          </a:endParaRPr>
        </a:p>
      </dgm:t>
    </dgm:pt>
    <dgm:pt modelId="{B496FF7F-7CC0-4164-BA7D-C9E2010B518C}">
      <dgm:prSet custT="1"/>
      <dgm:spPr/>
      <dgm:t>
        <a:bodyPr/>
        <a:lstStyle/>
        <a:p>
          <a:pPr>
            <a:lnSpc>
              <a:spcPct val="100000"/>
            </a:lnSpc>
          </a:pPr>
          <a:r>
            <a:rPr lang="en-GB" sz="1400" dirty="0">
              <a:latin typeface="Segoe UI" panose="020B0502040204020203" pitchFamily="34" charset="0"/>
              <a:cs typeface="Segoe UI" panose="020B0502040204020203" pitchFamily="34" charset="0"/>
            </a:rPr>
            <a:t>Unreliability of surplus food </a:t>
          </a:r>
          <a:endParaRPr lang="en-US" sz="1400" dirty="0">
            <a:latin typeface="Segoe UI" panose="020B0502040204020203" pitchFamily="34" charset="0"/>
            <a:cs typeface="Segoe UI" panose="020B0502040204020203" pitchFamily="34" charset="0"/>
          </a:endParaRPr>
        </a:p>
      </dgm:t>
    </dgm:pt>
    <dgm:pt modelId="{C3CEDFCC-4DC1-4F72-94F9-28EFECB657A1}" type="parTrans" cxnId="{C7B6B9BC-BC54-4717-878E-AAEE3ACF7EE3}">
      <dgm:prSet/>
      <dgm:spPr/>
      <dgm:t>
        <a:bodyPr/>
        <a:lstStyle/>
        <a:p>
          <a:endParaRPr lang="en-US" sz="1400">
            <a:latin typeface="Segoe UI" panose="020B0502040204020203" pitchFamily="34" charset="0"/>
            <a:cs typeface="Segoe UI" panose="020B0502040204020203" pitchFamily="34" charset="0"/>
          </a:endParaRPr>
        </a:p>
      </dgm:t>
    </dgm:pt>
    <dgm:pt modelId="{A618CB8C-DD73-478F-A1D5-AA4ED63A821F}" type="sibTrans" cxnId="{C7B6B9BC-BC54-4717-878E-AAEE3ACF7EE3}">
      <dgm:prSet/>
      <dgm:spPr/>
      <dgm:t>
        <a:bodyPr/>
        <a:lstStyle/>
        <a:p>
          <a:endParaRPr lang="en-US" sz="1400">
            <a:latin typeface="Segoe UI" panose="020B0502040204020203" pitchFamily="34" charset="0"/>
            <a:cs typeface="Segoe UI" panose="020B0502040204020203" pitchFamily="34" charset="0"/>
          </a:endParaRPr>
        </a:p>
      </dgm:t>
    </dgm:pt>
    <dgm:pt modelId="{80209976-01C5-4888-BE6A-528A1D029611}">
      <dgm:prSet custT="1"/>
      <dgm:spPr/>
      <dgm:t>
        <a:bodyPr/>
        <a:lstStyle/>
        <a:p>
          <a:pPr>
            <a:lnSpc>
              <a:spcPct val="100000"/>
            </a:lnSpc>
          </a:pPr>
          <a:r>
            <a:rPr lang="en-GB" sz="1400" dirty="0">
              <a:latin typeface="Segoe UI" panose="020B0502040204020203" pitchFamily="34" charset="0"/>
              <a:cs typeface="Segoe UI" panose="020B0502040204020203" pitchFamily="34" charset="0"/>
            </a:rPr>
            <a:t>Availability and coordination of volunteers </a:t>
          </a:r>
          <a:endParaRPr lang="en-US" sz="1400" dirty="0">
            <a:latin typeface="Segoe UI" panose="020B0502040204020203" pitchFamily="34" charset="0"/>
            <a:cs typeface="Segoe UI" panose="020B0502040204020203" pitchFamily="34" charset="0"/>
          </a:endParaRPr>
        </a:p>
      </dgm:t>
    </dgm:pt>
    <dgm:pt modelId="{B09D212B-8144-479B-923D-26D31576B84C}" type="parTrans" cxnId="{9689E8D0-17C6-4A83-86E3-FCD436115E28}">
      <dgm:prSet/>
      <dgm:spPr/>
      <dgm:t>
        <a:bodyPr/>
        <a:lstStyle/>
        <a:p>
          <a:endParaRPr lang="en-US" sz="1400">
            <a:latin typeface="Segoe UI" panose="020B0502040204020203" pitchFamily="34" charset="0"/>
            <a:cs typeface="Segoe UI" panose="020B0502040204020203" pitchFamily="34" charset="0"/>
          </a:endParaRPr>
        </a:p>
      </dgm:t>
    </dgm:pt>
    <dgm:pt modelId="{1B479DE6-C903-43D4-9661-54F09151F102}" type="sibTrans" cxnId="{9689E8D0-17C6-4A83-86E3-FCD436115E28}">
      <dgm:prSet/>
      <dgm:spPr/>
      <dgm:t>
        <a:bodyPr/>
        <a:lstStyle/>
        <a:p>
          <a:endParaRPr lang="en-US" sz="1400">
            <a:latin typeface="Segoe UI" panose="020B0502040204020203" pitchFamily="34" charset="0"/>
            <a:cs typeface="Segoe UI" panose="020B0502040204020203" pitchFamily="34" charset="0"/>
          </a:endParaRPr>
        </a:p>
      </dgm:t>
    </dgm:pt>
    <dgm:pt modelId="{5C9CA488-AB72-44A7-A1B7-AC7007138CD5}">
      <dgm:prSet custT="1"/>
      <dgm:spPr/>
      <dgm:t>
        <a:bodyPr/>
        <a:lstStyle/>
        <a:p>
          <a:pPr>
            <a:lnSpc>
              <a:spcPct val="100000"/>
            </a:lnSpc>
          </a:pPr>
          <a:r>
            <a:rPr lang="en-GB" sz="1400" dirty="0">
              <a:latin typeface="Segoe UI" panose="020B0502040204020203" pitchFamily="34" charset="0"/>
              <a:cs typeface="Segoe UI" panose="020B0502040204020203" pitchFamily="34" charset="0"/>
            </a:rPr>
            <a:t>Financial challenges </a:t>
          </a:r>
          <a:endParaRPr lang="en-US" sz="1400" dirty="0">
            <a:latin typeface="Segoe UI" panose="020B0502040204020203" pitchFamily="34" charset="0"/>
            <a:cs typeface="Segoe UI" panose="020B0502040204020203" pitchFamily="34" charset="0"/>
          </a:endParaRPr>
        </a:p>
      </dgm:t>
    </dgm:pt>
    <dgm:pt modelId="{EC8B6B5F-2CE4-4465-9F31-005A473D0ED8}" type="parTrans" cxnId="{98246EA9-0B30-4D87-BDA0-E03021F43AB4}">
      <dgm:prSet/>
      <dgm:spPr/>
      <dgm:t>
        <a:bodyPr/>
        <a:lstStyle/>
        <a:p>
          <a:endParaRPr lang="en-US" sz="1400">
            <a:latin typeface="Segoe UI" panose="020B0502040204020203" pitchFamily="34" charset="0"/>
            <a:cs typeface="Segoe UI" panose="020B0502040204020203" pitchFamily="34" charset="0"/>
          </a:endParaRPr>
        </a:p>
      </dgm:t>
    </dgm:pt>
    <dgm:pt modelId="{9A9F1416-AC68-4FA5-B1FC-F5B92FE66A3D}" type="sibTrans" cxnId="{98246EA9-0B30-4D87-BDA0-E03021F43AB4}">
      <dgm:prSet/>
      <dgm:spPr/>
      <dgm:t>
        <a:bodyPr/>
        <a:lstStyle/>
        <a:p>
          <a:endParaRPr lang="en-US" sz="1400">
            <a:latin typeface="Segoe UI" panose="020B0502040204020203" pitchFamily="34" charset="0"/>
            <a:cs typeface="Segoe UI" panose="020B0502040204020203" pitchFamily="34" charset="0"/>
          </a:endParaRPr>
        </a:p>
      </dgm:t>
    </dgm:pt>
    <dgm:pt modelId="{C44B53E3-FF4B-4642-A1C5-4B7725BBF3AD}">
      <dgm:prSet custT="1"/>
      <dgm:spPr/>
      <dgm:t>
        <a:bodyPr/>
        <a:lstStyle/>
        <a:p>
          <a:pPr>
            <a:lnSpc>
              <a:spcPct val="100000"/>
            </a:lnSpc>
          </a:pPr>
          <a:r>
            <a:rPr lang="en-GB" sz="1400" dirty="0">
              <a:latin typeface="Segoe UI" panose="020B0502040204020203" pitchFamily="34" charset="0"/>
              <a:cs typeface="Segoe UI" panose="020B0502040204020203" pitchFamily="34" charset="0"/>
            </a:rPr>
            <a:t>Pantries can have excess produce that it struggles to eat or sell in certain seasons.</a:t>
          </a:r>
          <a:endParaRPr lang="en-US" sz="1400" dirty="0">
            <a:latin typeface="Segoe UI" panose="020B0502040204020203" pitchFamily="34" charset="0"/>
            <a:cs typeface="Segoe UI" panose="020B0502040204020203" pitchFamily="34" charset="0"/>
          </a:endParaRPr>
        </a:p>
      </dgm:t>
    </dgm:pt>
    <dgm:pt modelId="{DDF59F2B-A0EB-4DC1-A757-BDDC5F7907A5}" type="parTrans" cxnId="{AFED2ACF-9FF3-4070-B5A0-CE09DEBEDD21}">
      <dgm:prSet/>
      <dgm:spPr/>
      <dgm:t>
        <a:bodyPr/>
        <a:lstStyle/>
        <a:p>
          <a:endParaRPr lang="en-US" sz="1400">
            <a:latin typeface="Segoe UI" panose="020B0502040204020203" pitchFamily="34" charset="0"/>
            <a:cs typeface="Segoe UI" panose="020B0502040204020203" pitchFamily="34" charset="0"/>
          </a:endParaRPr>
        </a:p>
      </dgm:t>
    </dgm:pt>
    <dgm:pt modelId="{B33A01E0-62B9-4BE2-B8B0-D34C1B17767F}" type="sibTrans" cxnId="{AFED2ACF-9FF3-4070-B5A0-CE09DEBEDD21}">
      <dgm:prSet/>
      <dgm:spPr/>
      <dgm:t>
        <a:bodyPr/>
        <a:lstStyle/>
        <a:p>
          <a:endParaRPr lang="en-US" sz="1400">
            <a:latin typeface="Segoe UI" panose="020B0502040204020203" pitchFamily="34" charset="0"/>
            <a:cs typeface="Segoe UI" panose="020B0502040204020203" pitchFamily="34" charset="0"/>
          </a:endParaRPr>
        </a:p>
      </dgm:t>
    </dgm:pt>
    <dgm:pt modelId="{BBEE9AE8-DB2F-4E17-A2F5-7DB8E188752B}" type="pres">
      <dgm:prSet presAssocID="{9BF92DFE-842F-4706-9E7C-E6C5B6896147}" presName="root" presStyleCnt="0">
        <dgm:presLayoutVars>
          <dgm:dir/>
          <dgm:resizeHandles val="exact"/>
        </dgm:presLayoutVars>
      </dgm:prSet>
      <dgm:spPr/>
    </dgm:pt>
    <dgm:pt modelId="{CF8DDDCE-C41E-4730-95F0-EF2F35FD19FF}" type="pres">
      <dgm:prSet presAssocID="{1A886D7B-A21E-4D09-8A8B-54B77B074CFA}" presName="compNode" presStyleCnt="0"/>
      <dgm:spPr/>
    </dgm:pt>
    <dgm:pt modelId="{3ACE5DAE-DC8C-406B-AA30-21A7610A0A06}" type="pres">
      <dgm:prSet presAssocID="{1A886D7B-A21E-4D09-8A8B-54B77B074CF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F10905C6-757B-41AB-A9CA-1AD50384210E}" type="pres">
      <dgm:prSet presAssocID="{1A886D7B-A21E-4D09-8A8B-54B77B074CFA}" presName="spaceRect" presStyleCnt="0"/>
      <dgm:spPr/>
    </dgm:pt>
    <dgm:pt modelId="{7470B0D3-6A4E-4AF3-AB5C-65F0F6D6AA47}" type="pres">
      <dgm:prSet presAssocID="{1A886D7B-A21E-4D09-8A8B-54B77B074CFA}" presName="textRect" presStyleLbl="revTx" presStyleIdx="0" presStyleCnt="6">
        <dgm:presLayoutVars>
          <dgm:chMax val="1"/>
          <dgm:chPref val="1"/>
        </dgm:presLayoutVars>
      </dgm:prSet>
      <dgm:spPr/>
    </dgm:pt>
    <dgm:pt modelId="{96F76C20-3871-4590-852F-6EE428CEC3F0}" type="pres">
      <dgm:prSet presAssocID="{1DD60BA9-48EB-4FE6-925A-96C2CFA79AB0}" presName="sibTrans" presStyleCnt="0"/>
      <dgm:spPr/>
    </dgm:pt>
    <dgm:pt modelId="{33C740CF-907A-44E0-B5AD-36AD6977961F}" type="pres">
      <dgm:prSet presAssocID="{37D0BBAD-9CFF-4CB3-AF32-C5536B9DBCD0}" presName="compNode" presStyleCnt="0"/>
      <dgm:spPr/>
    </dgm:pt>
    <dgm:pt modelId="{5B6D6689-085D-410E-A48D-5DA366856787}" type="pres">
      <dgm:prSet presAssocID="{37D0BBAD-9CFF-4CB3-AF32-C5536B9DBCD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ruck"/>
        </a:ext>
      </dgm:extLst>
    </dgm:pt>
    <dgm:pt modelId="{2CD9D151-69CB-49E1-BAD1-46968678142D}" type="pres">
      <dgm:prSet presAssocID="{37D0BBAD-9CFF-4CB3-AF32-C5536B9DBCD0}" presName="spaceRect" presStyleCnt="0"/>
      <dgm:spPr/>
    </dgm:pt>
    <dgm:pt modelId="{A8AD4A25-8CB0-46E4-B878-FECD3CF36320}" type="pres">
      <dgm:prSet presAssocID="{37D0BBAD-9CFF-4CB3-AF32-C5536B9DBCD0}" presName="textRect" presStyleLbl="revTx" presStyleIdx="1" presStyleCnt="6">
        <dgm:presLayoutVars>
          <dgm:chMax val="1"/>
          <dgm:chPref val="1"/>
        </dgm:presLayoutVars>
      </dgm:prSet>
      <dgm:spPr/>
    </dgm:pt>
    <dgm:pt modelId="{B5177C15-8E3D-4F30-B010-B154F76FC49B}" type="pres">
      <dgm:prSet presAssocID="{87F50ED2-26B1-4E60-820C-0C61A509214F}" presName="sibTrans" presStyleCnt="0"/>
      <dgm:spPr/>
    </dgm:pt>
    <dgm:pt modelId="{2CD0056D-E0A1-4117-AF98-274164DFCB4B}" type="pres">
      <dgm:prSet presAssocID="{B496FF7F-7CC0-4164-BA7D-C9E2010B518C}" presName="compNode" presStyleCnt="0"/>
      <dgm:spPr/>
    </dgm:pt>
    <dgm:pt modelId="{7EB0B3AF-B318-4CB9-997B-9F8E5DF4B731}" type="pres">
      <dgm:prSet presAssocID="{B496FF7F-7CC0-4164-BA7D-C9E2010B518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k and knife"/>
        </a:ext>
      </dgm:extLst>
    </dgm:pt>
    <dgm:pt modelId="{B98AAEDF-AFDB-4241-BFC4-1DD4A2F0C394}" type="pres">
      <dgm:prSet presAssocID="{B496FF7F-7CC0-4164-BA7D-C9E2010B518C}" presName="spaceRect" presStyleCnt="0"/>
      <dgm:spPr/>
    </dgm:pt>
    <dgm:pt modelId="{1CDC67E4-6EFB-44ED-825C-9A2396F0CA4E}" type="pres">
      <dgm:prSet presAssocID="{B496FF7F-7CC0-4164-BA7D-C9E2010B518C}" presName="textRect" presStyleLbl="revTx" presStyleIdx="2" presStyleCnt="6">
        <dgm:presLayoutVars>
          <dgm:chMax val="1"/>
          <dgm:chPref val="1"/>
        </dgm:presLayoutVars>
      </dgm:prSet>
      <dgm:spPr/>
    </dgm:pt>
    <dgm:pt modelId="{78988E35-A882-447B-BBB9-E9E790C3E8D7}" type="pres">
      <dgm:prSet presAssocID="{A618CB8C-DD73-478F-A1D5-AA4ED63A821F}" presName="sibTrans" presStyleCnt="0"/>
      <dgm:spPr/>
    </dgm:pt>
    <dgm:pt modelId="{CBC3B515-FE11-46F8-B95C-124106CE023D}" type="pres">
      <dgm:prSet presAssocID="{80209976-01C5-4888-BE6A-528A1D029611}" presName="compNode" presStyleCnt="0"/>
      <dgm:spPr/>
    </dgm:pt>
    <dgm:pt modelId="{574063C9-6A99-4466-838C-9A3D3CB5DA11}" type="pres">
      <dgm:prSet presAssocID="{80209976-01C5-4888-BE6A-528A1D02961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9C67636D-58B7-41D7-A07F-C4D22C927FCE}" type="pres">
      <dgm:prSet presAssocID="{80209976-01C5-4888-BE6A-528A1D029611}" presName="spaceRect" presStyleCnt="0"/>
      <dgm:spPr/>
    </dgm:pt>
    <dgm:pt modelId="{9B9E7CC5-44CB-4093-ADF3-86DE88B0A9D3}" type="pres">
      <dgm:prSet presAssocID="{80209976-01C5-4888-BE6A-528A1D029611}" presName="textRect" presStyleLbl="revTx" presStyleIdx="3" presStyleCnt="6">
        <dgm:presLayoutVars>
          <dgm:chMax val="1"/>
          <dgm:chPref val="1"/>
        </dgm:presLayoutVars>
      </dgm:prSet>
      <dgm:spPr/>
    </dgm:pt>
    <dgm:pt modelId="{AFD79D9E-49BE-4AD4-8B37-F5156711A41F}" type="pres">
      <dgm:prSet presAssocID="{1B479DE6-C903-43D4-9661-54F09151F102}" presName="sibTrans" presStyleCnt="0"/>
      <dgm:spPr/>
    </dgm:pt>
    <dgm:pt modelId="{14AE7AD8-C38A-41B2-A5E1-39EB8A98C27D}" type="pres">
      <dgm:prSet presAssocID="{5C9CA488-AB72-44A7-A1B7-AC7007138CD5}" presName="compNode" presStyleCnt="0"/>
      <dgm:spPr/>
    </dgm:pt>
    <dgm:pt modelId="{6C2F5BE4-D75B-433E-A477-8FE0E41E18A9}" type="pres">
      <dgm:prSet presAssocID="{5C9CA488-AB72-44A7-A1B7-AC7007138CD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oney"/>
        </a:ext>
      </dgm:extLst>
    </dgm:pt>
    <dgm:pt modelId="{56BAB911-EE4C-4CA9-AB6C-1F996B11950E}" type="pres">
      <dgm:prSet presAssocID="{5C9CA488-AB72-44A7-A1B7-AC7007138CD5}" presName="spaceRect" presStyleCnt="0"/>
      <dgm:spPr/>
    </dgm:pt>
    <dgm:pt modelId="{98B5B33C-6534-4DCA-AEDA-F5D8DC4CC5AA}" type="pres">
      <dgm:prSet presAssocID="{5C9CA488-AB72-44A7-A1B7-AC7007138CD5}" presName="textRect" presStyleLbl="revTx" presStyleIdx="4" presStyleCnt="6">
        <dgm:presLayoutVars>
          <dgm:chMax val="1"/>
          <dgm:chPref val="1"/>
        </dgm:presLayoutVars>
      </dgm:prSet>
      <dgm:spPr/>
    </dgm:pt>
    <dgm:pt modelId="{16D31278-5CDB-4286-9009-ACBE6BF404D0}" type="pres">
      <dgm:prSet presAssocID="{9A9F1416-AC68-4FA5-B1FC-F5B92FE66A3D}" presName="sibTrans" presStyleCnt="0"/>
      <dgm:spPr/>
    </dgm:pt>
    <dgm:pt modelId="{32CA98B2-6D58-40FE-8697-660ECE7FE851}" type="pres">
      <dgm:prSet presAssocID="{C44B53E3-FF4B-4642-A1C5-4B7725BBF3AD}" presName="compNode" presStyleCnt="0"/>
      <dgm:spPr/>
    </dgm:pt>
    <dgm:pt modelId="{1CE8D50C-C54D-4B4A-B438-73AF4EAC67F4}" type="pres">
      <dgm:prSet presAssocID="{C44B53E3-FF4B-4642-A1C5-4B7725BBF3A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erson Eating"/>
        </a:ext>
      </dgm:extLst>
    </dgm:pt>
    <dgm:pt modelId="{09979A6C-2CA4-4571-B398-324C14A1A26D}" type="pres">
      <dgm:prSet presAssocID="{C44B53E3-FF4B-4642-A1C5-4B7725BBF3AD}" presName="spaceRect" presStyleCnt="0"/>
      <dgm:spPr/>
    </dgm:pt>
    <dgm:pt modelId="{675FFBE2-103D-4168-8911-D1DF31F5EE2A}" type="pres">
      <dgm:prSet presAssocID="{C44B53E3-FF4B-4642-A1C5-4B7725BBF3AD}" presName="textRect" presStyleLbl="revTx" presStyleIdx="5" presStyleCnt="6">
        <dgm:presLayoutVars>
          <dgm:chMax val="1"/>
          <dgm:chPref val="1"/>
        </dgm:presLayoutVars>
      </dgm:prSet>
      <dgm:spPr/>
    </dgm:pt>
  </dgm:ptLst>
  <dgm:cxnLst>
    <dgm:cxn modelId="{93EF9911-5674-4988-AE76-59B18FE0AEDE}" srcId="{9BF92DFE-842F-4706-9E7C-E6C5B6896147}" destId="{1A886D7B-A21E-4D09-8A8B-54B77B074CFA}" srcOrd="0" destOrd="0" parTransId="{9D187727-E68E-4D89-ADBF-9DF6465F7ABA}" sibTransId="{1DD60BA9-48EB-4FE6-925A-96C2CFA79AB0}"/>
    <dgm:cxn modelId="{C92FAE14-8FA3-465B-8A60-BB2B35CD4099}" type="presOf" srcId="{5C9CA488-AB72-44A7-A1B7-AC7007138CD5}" destId="{98B5B33C-6534-4DCA-AEDA-F5D8DC4CC5AA}" srcOrd="0" destOrd="0" presId="urn:microsoft.com/office/officeart/2018/2/layout/IconLabelList"/>
    <dgm:cxn modelId="{63A73C79-0C65-4A54-A9FC-53B08895AC91}" srcId="{9BF92DFE-842F-4706-9E7C-E6C5B6896147}" destId="{37D0BBAD-9CFF-4CB3-AF32-C5536B9DBCD0}" srcOrd="1" destOrd="0" parTransId="{6B3CBA33-72CB-4D11-AC0E-296898EDCB78}" sibTransId="{87F50ED2-26B1-4E60-820C-0C61A509214F}"/>
    <dgm:cxn modelId="{94D200A6-F915-4D4D-8196-0DDBC6C75793}" type="presOf" srcId="{B496FF7F-7CC0-4164-BA7D-C9E2010B518C}" destId="{1CDC67E4-6EFB-44ED-825C-9A2396F0CA4E}" srcOrd="0" destOrd="0" presId="urn:microsoft.com/office/officeart/2018/2/layout/IconLabelList"/>
    <dgm:cxn modelId="{98246EA9-0B30-4D87-BDA0-E03021F43AB4}" srcId="{9BF92DFE-842F-4706-9E7C-E6C5B6896147}" destId="{5C9CA488-AB72-44A7-A1B7-AC7007138CD5}" srcOrd="4" destOrd="0" parTransId="{EC8B6B5F-2CE4-4465-9F31-005A473D0ED8}" sibTransId="{9A9F1416-AC68-4FA5-B1FC-F5B92FE66A3D}"/>
    <dgm:cxn modelId="{D124F0AE-118D-47D5-8112-A6256EFE033E}" type="presOf" srcId="{9BF92DFE-842F-4706-9E7C-E6C5B6896147}" destId="{BBEE9AE8-DB2F-4E17-A2F5-7DB8E188752B}" srcOrd="0" destOrd="0" presId="urn:microsoft.com/office/officeart/2018/2/layout/IconLabelList"/>
    <dgm:cxn modelId="{C7B6B9BC-BC54-4717-878E-AAEE3ACF7EE3}" srcId="{9BF92DFE-842F-4706-9E7C-E6C5B6896147}" destId="{B496FF7F-7CC0-4164-BA7D-C9E2010B518C}" srcOrd="2" destOrd="0" parTransId="{C3CEDFCC-4DC1-4F72-94F9-28EFECB657A1}" sibTransId="{A618CB8C-DD73-478F-A1D5-AA4ED63A821F}"/>
    <dgm:cxn modelId="{F4B680C9-5622-4C4E-AD1B-C36E1B3D47BD}" type="presOf" srcId="{C44B53E3-FF4B-4642-A1C5-4B7725BBF3AD}" destId="{675FFBE2-103D-4168-8911-D1DF31F5EE2A}" srcOrd="0" destOrd="0" presId="urn:microsoft.com/office/officeart/2018/2/layout/IconLabelList"/>
    <dgm:cxn modelId="{AFED2ACF-9FF3-4070-B5A0-CE09DEBEDD21}" srcId="{9BF92DFE-842F-4706-9E7C-E6C5B6896147}" destId="{C44B53E3-FF4B-4642-A1C5-4B7725BBF3AD}" srcOrd="5" destOrd="0" parTransId="{DDF59F2B-A0EB-4DC1-A757-BDDC5F7907A5}" sibTransId="{B33A01E0-62B9-4BE2-B8B0-D34C1B17767F}"/>
    <dgm:cxn modelId="{9689E8D0-17C6-4A83-86E3-FCD436115E28}" srcId="{9BF92DFE-842F-4706-9E7C-E6C5B6896147}" destId="{80209976-01C5-4888-BE6A-528A1D029611}" srcOrd="3" destOrd="0" parTransId="{B09D212B-8144-479B-923D-26D31576B84C}" sibTransId="{1B479DE6-C903-43D4-9661-54F09151F102}"/>
    <dgm:cxn modelId="{BA6B2BD5-66E4-40F7-A36A-FE6E7E9F7841}" type="presOf" srcId="{1A886D7B-A21E-4D09-8A8B-54B77B074CFA}" destId="{7470B0D3-6A4E-4AF3-AB5C-65F0F6D6AA47}" srcOrd="0" destOrd="0" presId="urn:microsoft.com/office/officeart/2018/2/layout/IconLabelList"/>
    <dgm:cxn modelId="{35FBC6E9-34E2-4A3E-9DD3-C754FDDAA39C}" type="presOf" srcId="{80209976-01C5-4888-BE6A-528A1D029611}" destId="{9B9E7CC5-44CB-4093-ADF3-86DE88B0A9D3}" srcOrd="0" destOrd="0" presId="urn:microsoft.com/office/officeart/2018/2/layout/IconLabelList"/>
    <dgm:cxn modelId="{C5F8AFFA-08FC-4F9B-AD1C-C406A409A1DB}" type="presOf" srcId="{37D0BBAD-9CFF-4CB3-AF32-C5536B9DBCD0}" destId="{A8AD4A25-8CB0-46E4-B878-FECD3CF36320}" srcOrd="0" destOrd="0" presId="urn:microsoft.com/office/officeart/2018/2/layout/IconLabelList"/>
    <dgm:cxn modelId="{40D81B35-1C4B-46F1-AE8A-E8595F19361F}" type="presParOf" srcId="{BBEE9AE8-DB2F-4E17-A2F5-7DB8E188752B}" destId="{CF8DDDCE-C41E-4730-95F0-EF2F35FD19FF}" srcOrd="0" destOrd="0" presId="urn:microsoft.com/office/officeart/2018/2/layout/IconLabelList"/>
    <dgm:cxn modelId="{C5850BCA-4C15-490A-9F77-4DD1D22D39F0}" type="presParOf" srcId="{CF8DDDCE-C41E-4730-95F0-EF2F35FD19FF}" destId="{3ACE5DAE-DC8C-406B-AA30-21A7610A0A06}" srcOrd="0" destOrd="0" presId="urn:microsoft.com/office/officeart/2018/2/layout/IconLabelList"/>
    <dgm:cxn modelId="{B0A9A5E1-AC93-45FF-9A3F-78EBC9DF75CF}" type="presParOf" srcId="{CF8DDDCE-C41E-4730-95F0-EF2F35FD19FF}" destId="{F10905C6-757B-41AB-A9CA-1AD50384210E}" srcOrd="1" destOrd="0" presId="urn:microsoft.com/office/officeart/2018/2/layout/IconLabelList"/>
    <dgm:cxn modelId="{2C697257-4AD8-43D6-B8A0-F5049FD69709}" type="presParOf" srcId="{CF8DDDCE-C41E-4730-95F0-EF2F35FD19FF}" destId="{7470B0D3-6A4E-4AF3-AB5C-65F0F6D6AA47}" srcOrd="2" destOrd="0" presId="urn:microsoft.com/office/officeart/2018/2/layout/IconLabelList"/>
    <dgm:cxn modelId="{8C244CDF-E911-4257-9297-294D4977291A}" type="presParOf" srcId="{BBEE9AE8-DB2F-4E17-A2F5-7DB8E188752B}" destId="{96F76C20-3871-4590-852F-6EE428CEC3F0}" srcOrd="1" destOrd="0" presId="urn:microsoft.com/office/officeart/2018/2/layout/IconLabelList"/>
    <dgm:cxn modelId="{0CDF6C79-1A66-4197-A35E-79D50DC0E473}" type="presParOf" srcId="{BBEE9AE8-DB2F-4E17-A2F5-7DB8E188752B}" destId="{33C740CF-907A-44E0-B5AD-36AD6977961F}" srcOrd="2" destOrd="0" presId="urn:microsoft.com/office/officeart/2018/2/layout/IconLabelList"/>
    <dgm:cxn modelId="{D04481C8-6C6C-4BDA-9CCC-438E40BF1D4B}" type="presParOf" srcId="{33C740CF-907A-44E0-B5AD-36AD6977961F}" destId="{5B6D6689-085D-410E-A48D-5DA366856787}" srcOrd="0" destOrd="0" presId="urn:microsoft.com/office/officeart/2018/2/layout/IconLabelList"/>
    <dgm:cxn modelId="{8A6411E7-14C6-4658-8BE2-996A94A0E8AF}" type="presParOf" srcId="{33C740CF-907A-44E0-B5AD-36AD6977961F}" destId="{2CD9D151-69CB-49E1-BAD1-46968678142D}" srcOrd="1" destOrd="0" presId="urn:microsoft.com/office/officeart/2018/2/layout/IconLabelList"/>
    <dgm:cxn modelId="{DD3D6FC1-AD30-41DD-8904-96BDAEF0B8DB}" type="presParOf" srcId="{33C740CF-907A-44E0-B5AD-36AD6977961F}" destId="{A8AD4A25-8CB0-46E4-B878-FECD3CF36320}" srcOrd="2" destOrd="0" presId="urn:microsoft.com/office/officeart/2018/2/layout/IconLabelList"/>
    <dgm:cxn modelId="{8916BF00-7DD1-45E1-9328-689CB977721C}" type="presParOf" srcId="{BBEE9AE8-DB2F-4E17-A2F5-7DB8E188752B}" destId="{B5177C15-8E3D-4F30-B010-B154F76FC49B}" srcOrd="3" destOrd="0" presId="urn:microsoft.com/office/officeart/2018/2/layout/IconLabelList"/>
    <dgm:cxn modelId="{04DE0A7A-EAA6-42BC-96DA-5E7A4EFB4767}" type="presParOf" srcId="{BBEE9AE8-DB2F-4E17-A2F5-7DB8E188752B}" destId="{2CD0056D-E0A1-4117-AF98-274164DFCB4B}" srcOrd="4" destOrd="0" presId="urn:microsoft.com/office/officeart/2018/2/layout/IconLabelList"/>
    <dgm:cxn modelId="{1F40E379-5908-4B87-A8C7-26E04865C534}" type="presParOf" srcId="{2CD0056D-E0A1-4117-AF98-274164DFCB4B}" destId="{7EB0B3AF-B318-4CB9-997B-9F8E5DF4B731}" srcOrd="0" destOrd="0" presId="urn:microsoft.com/office/officeart/2018/2/layout/IconLabelList"/>
    <dgm:cxn modelId="{BA926EAC-9D83-4891-A811-AD9231C33BC5}" type="presParOf" srcId="{2CD0056D-E0A1-4117-AF98-274164DFCB4B}" destId="{B98AAEDF-AFDB-4241-BFC4-1DD4A2F0C394}" srcOrd="1" destOrd="0" presId="urn:microsoft.com/office/officeart/2018/2/layout/IconLabelList"/>
    <dgm:cxn modelId="{1506BE2A-C36C-4CDC-ABD4-06664B88BFF9}" type="presParOf" srcId="{2CD0056D-E0A1-4117-AF98-274164DFCB4B}" destId="{1CDC67E4-6EFB-44ED-825C-9A2396F0CA4E}" srcOrd="2" destOrd="0" presId="urn:microsoft.com/office/officeart/2018/2/layout/IconLabelList"/>
    <dgm:cxn modelId="{CA16D2F2-F692-43AB-94CD-B791C26198EA}" type="presParOf" srcId="{BBEE9AE8-DB2F-4E17-A2F5-7DB8E188752B}" destId="{78988E35-A882-447B-BBB9-E9E790C3E8D7}" srcOrd="5" destOrd="0" presId="urn:microsoft.com/office/officeart/2018/2/layout/IconLabelList"/>
    <dgm:cxn modelId="{5E96946F-E394-4236-87E0-95520F97C1D9}" type="presParOf" srcId="{BBEE9AE8-DB2F-4E17-A2F5-7DB8E188752B}" destId="{CBC3B515-FE11-46F8-B95C-124106CE023D}" srcOrd="6" destOrd="0" presId="urn:microsoft.com/office/officeart/2018/2/layout/IconLabelList"/>
    <dgm:cxn modelId="{77149FC0-8639-4B0F-8DB4-CD5FD151C653}" type="presParOf" srcId="{CBC3B515-FE11-46F8-B95C-124106CE023D}" destId="{574063C9-6A99-4466-838C-9A3D3CB5DA11}" srcOrd="0" destOrd="0" presId="urn:microsoft.com/office/officeart/2018/2/layout/IconLabelList"/>
    <dgm:cxn modelId="{771C24DC-53D8-4354-BF31-D35321FC7BDF}" type="presParOf" srcId="{CBC3B515-FE11-46F8-B95C-124106CE023D}" destId="{9C67636D-58B7-41D7-A07F-C4D22C927FCE}" srcOrd="1" destOrd="0" presId="urn:microsoft.com/office/officeart/2018/2/layout/IconLabelList"/>
    <dgm:cxn modelId="{8FF35E95-3904-4DA3-84C5-B4854F057FBF}" type="presParOf" srcId="{CBC3B515-FE11-46F8-B95C-124106CE023D}" destId="{9B9E7CC5-44CB-4093-ADF3-86DE88B0A9D3}" srcOrd="2" destOrd="0" presId="urn:microsoft.com/office/officeart/2018/2/layout/IconLabelList"/>
    <dgm:cxn modelId="{A12B7307-D18B-4436-AC4D-BE466C558868}" type="presParOf" srcId="{BBEE9AE8-DB2F-4E17-A2F5-7DB8E188752B}" destId="{AFD79D9E-49BE-4AD4-8B37-F5156711A41F}" srcOrd="7" destOrd="0" presId="urn:microsoft.com/office/officeart/2018/2/layout/IconLabelList"/>
    <dgm:cxn modelId="{75A53EF4-0F76-4BED-B247-670413091AD6}" type="presParOf" srcId="{BBEE9AE8-DB2F-4E17-A2F5-7DB8E188752B}" destId="{14AE7AD8-C38A-41B2-A5E1-39EB8A98C27D}" srcOrd="8" destOrd="0" presId="urn:microsoft.com/office/officeart/2018/2/layout/IconLabelList"/>
    <dgm:cxn modelId="{7F872274-24B2-4AF4-A0C9-8F41E2BF4B3F}" type="presParOf" srcId="{14AE7AD8-C38A-41B2-A5E1-39EB8A98C27D}" destId="{6C2F5BE4-D75B-433E-A477-8FE0E41E18A9}" srcOrd="0" destOrd="0" presId="urn:microsoft.com/office/officeart/2018/2/layout/IconLabelList"/>
    <dgm:cxn modelId="{FA38BD59-705B-4C60-A92F-27DBB365FFA4}" type="presParOf" srcId="{14AE7AD8-C38A-41B2-A5E1-39EB8A98C27D}" destId="{56BAB911-EE4C-4CA9-AB6C-1F996B11950E}" srcOrd="1" destOrd="0" presId="urn:microsoft.com/office/officeart/2018/2/layout/IconLabelList"/>
    <dgm:cxn modelId="{D4164F16-7B23-46A5-849C-5C7427D48D4D}" type="presParOf" srcId="{14AE7AD8-C38A-41B2-A5E1-39EB8A98C27D}" destId="{98B5B33C-6534-4DCA-AEDA-F5D8DC4CC5AA}" srcOrd="2" destOrd="0" presId="urn:microsoft.com/office/officeart/2018/2/layout/IconLabelList"/>
    <dgm:cxn modelId="{FF66E511-DF4B-4C62-8EBD-C3C3E0A0FACE}" type="presParOf" srcId="{BBEE9AE8-DB2F-4E17-A2F5-7DB8E188752B}" destId="{16D31278-5CDB-4286-9009-ACBE6BF404D0}" srcOrd="9" destOrd="0" presId="urn:microsoft.com/office/officeart/2018/2/layout/IconLabelList"/>
    <dgm:cxn modelId="{B2A65AB6-21BD-4FD0-A8D6-CC2946910388}" type="presParOf" srcId="{BBEE9AE8-DB2F-4E17-A2F5-7DB8E188752B}" destId="{32CA98B2-6D58-40FE-8697-660ECE7FE851}" srcOrd="10" destOrd="0" presId="urn:microsoft.com/office/officeart/2018/2/layout/IconLabelList"/>
    <dgm:cxn modelId="{AFED720B-A018-4516-9133-2EDBFE8DC216}" type="presParOf" srcId="{32CA98B2-6D58-40FE-8697-660ECE7FE851}" destId="{1CE8D50C-C54D-4B4A-B438-73AF4EAC67F4}" srcOrd="0" destOrd="0" presId="urn:microsoft.com/office/officeart/2018/2/layout/IconLabelList"/>
    <dgm:cxn modelId="{A26CF7EA-30ED-403F-A767-AF9C24A210DA}" type="presParOf" srcId="{32CA98B2-6D58-40FE-8697-660ECE7FE851}" destId="{09979A6C-2CA4-4571-B398-324C14A1A26D}" srcOrd="1" destOrd="0" presId="urn:microsoft.com/office/officeart/2018/2/layout/IconLabelList"/>
    <dgm:cxn modelId="{DBC3109E-33CF-43B5-BE7B-AB74694A3723}" type="presParOf" srcId="{32CA98B2-6D58-40FE-8697-660ECE7FE851}" destId="{675FFBE2-103D-4168-8911-D1DF31F5EE2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6C7EB-2343-4C18-A7B5-8B2A3164D5E1}" type="doc">
      <dgm:prSet loTypeId="urn:microsoft.com/office/officeart/2005/8/layout/architecture" loCatId="list" qsTypeId="urn:microsoft.com/office/officeart/2005/8/quickstyle/simple1" qsCatId="simple" csTypeId="urn:microsoft.com/office/officeart/2005/8/colors/accent2_2" csCatId="accent2" phldr="1"/>
      <dgm:spPr/>
      <dgm:t>
        <a:bodyPr/>
        <a:lstStyle/>
        <a:p>
          <a:endParaRPr lang="en-GB"/>
        </a:p>
      </dgm:t>
    </dgm:pt>
    <dgm:pt modelId="{B7158D69-A506-4AA9-A220-F4B5ED6B1CD1}">
      <dgm:prSet phldrT="[Text]"/>
      <dgm:spPr/>
      <dgm:t>
        <a:bodyPr/>
        <a:lstStyle/>
        <a:p>
          <a:r>
            <a:rPr lang="en-GB" dirty="0">
              <a:effectLst/>
              <a:latin typeface="Segoe UI" panose="020B0502040204020203" pitchFamily="34" charset="0"/>
              <a:ea typeface="Calibri" panose="020F0502020204030204" pitchFamily="34" charset="0"/>
            </a:rPr>
            <a:t>Very strong relationships with other food banks in the region and helped advise them with developing a similar model </a:t>
          </a:r>
          <a:endParaRPr lang="en-GB" dirty="0"/>
        </a:p>
      </dgm:t>
    </dgm:pt>
    <dgm:pt modelId="{8FD8C056-A762-4313-BF3F-1C2F47D9BF4B}" type="parTrans" cxnId="{1EA42799-9CDB-4B6B-BF8C-2FD7F2CB0D59}">
      <dgm:prSet/>
      <dgm:spPr/>
      <dgm:t>
        <a:bodyPr/>
        <a:lstStyle/>
        <a:p>
          <a:endParaRPr lang="en-GB"/>
        </a:p>
      </dgm:t>
    </dgm:pt>
    <dgm:pt modelId="{03BAE00D-480A-400A-B722-DA90B25EE43B}" type="sibTrans" cxnId="{1EA42799-9CDB-4B6B-BF8C-2FD7F2CB0D59}">
      <dgm:prSet/>
      <dgm:spPr/>
      <dgm:t>
        <a:bodyPr/>
        <a:lstStyle/>
        <a:p>
          <a:endParaRPr lang="en-GB"/>
        </a:p>
      </dgm:t>
    </dgm:pt>
    <dgm:pt modelId="{3449E2F8-9429-41EA-B716-38ACD521EDED}">
      <dgm:prSet phldrT="[Text]"/>
      <dgm:spPr/>
      <dgm:t>
        <a:bodyPr/>
        <a:lstStyle/>
        <a:p>
          <a:r>
            <a:rPr lang="en-GB" dirty="0">
              <a:effectLst/>
              <a:latin typeface="Segoe UI" panose="020B0502040204020203" pitchFamily="34" charset="0"/>
              <a:ea typeface="Calibri" panose="020F0502020204030204" pitchFamily="34" charset="0"/>
            </a:rPr>
            <a:t>Developed an emergency response fund as a safety net for the future – reinvesting income into the social purpose from the takings</a:t>
          </a:r>
          <a:endParaRPr lang="en-GB" dirty="0"/>
        </a:p>
      </dgm:t>
    </dgm:pt>
    <dgm:pt modelId="{FBDD44C0-F931-45AF-8A8F-AB5CC1929F41}" type="parTrans" cxnId="{192743E1-1E23-42D3-835F-1CFCC3D7A8D0}">
      <dgm:prSet/>
      <dgm:spPr/>
      <dgm:t>
        <a:bodyPr/>
        <a:lstStyle/>
        <a:p>
          <a:endParaRPr lang="en-GB"/>
        </a:p>
      </dgm:t>
    </dgm:pt>
    <dgm:pt modelId="{6B2D186D-A7AD-45D6-98E6-0012BB7284C2}" type="sibTrans" cxnId="{192743E1-1E23-42D3-835F-1CFCC3D7A8D0}">
      <dgm:prSet/>
      <dgm:spPr/>
      <dgm:t>
        <a:bodyPr/>
        <a:lstStyle/>
        <a:p>
          <a:endParaRPr lang="en-GB"/>
        </a:p>
      </dgm:t>
    </dgm:pt>
    <dgm:pt modelId="{99F19667-E471-41A7-934D-996753B70543}">
      <dgm:prSet phldrT="[Text]"/>
      <dgm:spPr/>
      <dgm:t>
        <a:bodyPr/>
        <a:lstStyle/>
        <a:p>
          <a:r>
            <a:rPr lang="en-GB" dirty="0">
              <a:effectLst/>
              <a:latin typeface="Segoe UI" panose="020B0502040204020203" pitchFamily="34" charset="0"/>
              <a:ea typeface="Calibri" panose="020F0502020204030204" pitchFamily="34" charset="0"/>
            </a:rPr>
            <a:t>Trading opportunity to generate income </a:t>
          </a:r>
          <a:endParaRPr lang="en-GB" dirty="0"/>
        </a:p>
      </dgm:t>
    </dgm:pt>
    <dgm:pt modelId="{D2C29AF3-894F-4F84-9DA1-F1AB1DFA098D}" type="parTrans" cxnId="{DA7325EE-175A-4D39-B4E2-31E984577EC7}">
      <dgm:prSet/>
      <dgm:spPr/>
      <dgm:t>
        <a:bodyPr/>
        <a:lstStyle/>
        <a:p>
          <a:endParaRPr lang="en-GB"/>
        </a:p>
      </dgm:t>
    </dgm:pt>
    <dgm:pt modelId="{E1FD0B25-43A9-4830-868F-F392CD6B8C25}" type="sibTrans" cxnId="{DA7325EE-175A-4D39-B4E2-31E984577EC7}">
      <dgm:prSet/>
      <dgm:spPr/>
      <dgm:t>
        <a:bodyPr/>
        <a:lstStyle/>
        <a:p>
          <a:endParaRPr lang="en-GB"/>
        </a:p>
      </dgm:t>
    </dgm:pt>
    <dgm:pt modelId="{C00F35AE-B90A-4256-ADC1-A67E22DD271E}">
      <dgm:prSet phldrT="[Text]"/>
      <dgm:spPr/>
      <dgm:t>
        <a:bodyPr/>
        <a:lstStyle/>
        <a:p>
          <a:r>
            <a:rPr lang="en-GB" dirty="0">
              <a:effectLst/>
              <a:latin typeface="Segoe UI" panose="020B0502040204020203" pitchFamily="34" charset="0"/>
              <a:ea typeface="Calibri" panose="020F0502020204030204" pitchFamily="34" charset="0"/>
            </a:rPr>
            <a:t>Educational tools and community inclusion with recipe idea cards</a:t>
          </a:r>
          <a:endParaRPr lang="en-GB" dirty="0"/>
        </a:p>
      </dgm:t>
    </dgm:pt>
    <dgm:pt modelId="{0C415AC1-D495-4BE2-9360-F7F264ECFE88}" type="parTrans" cxnId="{F360B0F5-ADEC-48B1-83B0-42F2F81C563F}">
      <dgm:prSet/>
      <dgm:spPr/>
      <dgm:t>
        <a:bodyPr/>
        <a:lstStyle/>
        <a:p>
          <a:endParaRPr lang="en-GB"/>
        </a:p>
      </dgm:t>
    </dgm:pt>
    <dgm:pt modelId="{EA0A4AF8-751A-467D-BAA6-4EB745831FC9}" type="sibTrans" cxnId="{F360B0F5-ADEC-48B1-83B0-42F2F81C563F}">
      <dgm:prSet/>
      <dgm:spPr/>
      <dgm:t>
        <a:bodyPr/>
        <a:lstStyle/>
        <a:p>
          <a:endParaRPr lang="en-GB"/>
        </a:p>
      </dgm:t>
    </dgm:pt>
    <dgm:pt modelId="{A9BCAEFF-FE90-41DD-AD05-D554863D1EFD}">
      <dgm:prSet phldrT="[Text]"/>
      <dgm:spPr/>
      <dgm:t>
        <a:bodyPr/>
        <a:lstStyle/>
        <a:p>
          <a:r>
            <a:rPr lang="en-GB" dirty="0">
              <a:effectLst/>
              <a:latin typeface="Segoe UI" panose="020B0502040204020203" pitchFamily="34" charset="0"/>
              <a:ea typeface="Calibri" panose="020F0502020204030204" pitchFamily="34" charset="0"/>
            </a:rPr>
            <a:t>Relevant in size to the community that they are serving, and they have let it organically grow</a:t>
          </a:r>
          <a:endParaRPr lang="en-GB" dirty="0"/>
        </a:p>
      </dgm:t>
    </dgm:pt>
    <dgm:pt modelId="{F0E30931-6E91-4BDC-B617-F7DAEAA8231B}" type="parTrans" cxnId="{61FBB065-33F2-473C-9175-A475E4F3EE82}">
      <dgm:prSet/>
      <dgm:spPr/>
      <dgm:t>
        <a:bodyPr/>
        <a:lstStyle/>
        <a:p>
          <a:endParaRPr lang="en-GB"/>
        </a:p>
      </dgm:t>
    </dgm:pt>
    <dgm:pt modelId="{AA671AB0-A39A-4670-9DC6-8831A4B09452}" type="sibTrans" cxnId="{61FBB065-33F2-473C-9175-A475E4F3EE82}">
      <dgm:prSet/>
      <dgm:spPr/>
      <dgm:t>
        <a:bodyPr/>
        <a:lstStyle/>
        <a:p>
          <a:endParaRPr lang="en-GB"/>
        </a:p>
      </dgm:t>
    </dgm:pt>
    <dgm:pt modelId="{51A02467-769F-4B11-861D-DFCA30E3E5B9}">
      <dgm:prSet phldrT="[Text]"/>
      <dgm:spPr/>
      <dgm:t>
        <a:bodyPr/>
        <a:lstStyle/>
        <a:p>
          <a:r>
            <a:rPr lang="en-GB" dirty="0">
              <a:effectLst/>
              <a:latin typeface="Segoe UI" panose="020B0502040204020203" pitchFamily="34" charset="0"/>
              <a:ea typeface="Calibri" panose="020F0502020204030204" pitchFamily="34" charset="0"/>
            </a:rPr>
            <a:t>‘Steps to Food’ Security model </a:t>
          </a:r>
          <a:endParaRPr lang="en-GB" dirty="0"/>
        </a:p>
      </dgm:t>
    </dgm:pt>
    <dgm:pt modelId="{5E6944DE-ECA6-4D29-9A1E-AF637B2848D7}" type="parTrans" cxnId="{B7EE3723-7BC9-40BB-B4A9-74AE511D2FA9}">
      <dgm:prSet/>
      <dgm:spPr/>
      <dgm:t>
        <a:bodyPr/>
        <a:lstStyle/>
        <a:p>
          <a:endParaRPr lang="en-GB"/>
        </a:p>
      </dgm:t>
    </dgm:pt>
    <dgm:pt modelId="{C4CEEA74-6730-4FE1-8063-5C852E4B15F5}" type="sibTrans" cxnId="{B7EE3723-7BC9-40BB-B4A9-74AE511D2FA9}">
      <dgm:prSet/>
      <dgm:spPr/>
      <dgm:t>
        <a:bodyPr/>
        <a:lstStyle/>
        <a:p>
          <a:endParaRPr lang="en-GB"/>
        </a:p>
      </dgm:t>
    </dgm:pt>
    <dgm:pt modelId="{300B8C25-B3C6-44A7-8088-736D09559702}" type="pres">
      <dgm:prSet presAssocID="{FE56C7EB-2343-4C18-A7B5-8B2A3164D5E1}" presName="Name0" presStyleCnt="0">
        <dgm:presLayoutVars>
          <dgm:chPref val="1"/>
          <dgm:dir/>
          <dgm:animOne val="branch"/>
          <dgm:animLvl val="lvl"/>
          <dgm:resizeHandles/>
        </dgm:presLayoutVars>
      </dgm:prSet>
      <dgm:spPr/>
    </dgm:pt>
    <dgm:pt modelId="{4915F558-75F9-43A3-931B-D19DE8F60527}" type="pres">
      <dgm:prSet presAssocID="{B7158D69-A506-4AA9-A220-F4B5ED6B1CD1}" presName="vertOne" presStyleCnt="0"/>
      <dgm:spPr/>
    </dgm:pt>
    <dgm:pt modelId="{3B1B78B9-4421-4CE9-B146-FA004AB545E8}" type="pres">
      <dgm:prSet presAssocID="{B7158D69-A506-4AA9-A220-F4B5ED6B1CD1}" presName="txOne" presStyleLbl="node0" presStyleIdx="0" presStyleCnt="1">
        <dgm:presLayoutVars>
          <dgm:chPref val="3"/>
        </dgm:presLayoutVars>
      </dgm:prSet>
      <dgm:spPr/>
    </dgm:pt>
    <dgm:pt modelId="{55E5B3C1-A8E7-4C5F-969E-ACD4F4AD8BDB}" type="pres">
      <dgm:prSet presAssocID="{B7158D69-A506-4AA9-A220-F4B5ED6B1CD1}" presName="parTransOne" presStyleCnt="0"/>
      <dgm:spPr/>
    </dgm:pt>
    <dgm:pt modelId="{18DD0E7E-CE3F-476A-9A76-D8870035381B}" type="pres">
      <dgm:prSet presAssocID="{B7158D69-A506-4AA9-A220-F4B5ED6B1CD1}" presName="horzOne" presStyleCnt="0"/>
      <dgm:spPr/>
    </dgm:pt>
    <dgm:pt modelId="{050F0BC8-D114-413D-8E10-8B9785CBF963}" type="pres">
      <dgm:prSet presAssocID="{3449E2F8-9429-41EA-B716-38ACD521EDED}" presName="vertTwo" presStyleCnt="0"/>
      <dgm:spPr/>
    </dgm:pt>
    <dgm:pt modelId="{26C45177-E0D8-424D-9C9B-A45BC8F3A709}" type="pres">
      <dgm:prSet presAssocID="{3449E2F8-9429-41EA-B716-38ACD521EDED}" presName="txTwo" presStyleLbl="node2" presStyleIdx="0" presStyleCnt="2">
        <dgm:presLayoutVars>
          <dgm:chPref val="3"/>
        </dgm:presLayoutVars>
      </dgm:prSet>
      <dgm:spPr/>
    </dgm:pt>
    <dgm:pt modelId="{195163EA-3893-489A-B44B-35C463DC138F}" type="pres">
      <dgm:prSet presAssocID="{3449E2F8-9429-41EA-B716-38ACD521EDED}" presName="parTransTwo" presStyleCnt="0"/>
      <dgm:spPr/>
    </dgm:pt>
    <dgm:pt modelId="{A941EE10-A42B-48B6-8D63-D15434F5E690}" type="pres">
      <dgm:prSet presAssocID="{3449E2F8-9429-41EA-B716-38ACD521EDED}" presName="horzTwo" presStyleCnt="0"/>
      <dgm:spPr/>
    </dgm:pt>
    <dgm:pt modelId="{CC1A23EF-13C4-4C20-9A9E-23E49064FAC9}" type="pres">
      <dgm:prSet presAssocID="{99F19667-E471-41A7-934D-996753B70543}" presName="vertThree" presStyleCnt="0"/>
      <dgm:spPr/>
    </dgm:pt>
    <dgm:pt modelId="{E2D35A50-535F-439B-A4F9-7EB6ADFA93B4}" type="pres">
      <dgm:prSet presAssocID="{99F19667-E471-41A7-934D-996753B70543}" presName="txThree" presStyleLbl="node3" presStyleIdx="0" presStyleCnt="3">
        <dgm:presLayoutVars>
          <dgm:chPref val="3"/>
        </dgm:presLayoutVars>
      </dgm:prSet>
      <dgm:spPr/>
    </dgm:pt>
    <dgm:pt modelId="{3D74B8E5-1FE8-4CA7-9C68-DDA3C337E03F}" type="pres">
      <dgm:prSet presAssocID="{99F19667-E471-41A7-934D-996753B70543}" presName="horzThree" presStyleCnt="0"/>
      <dgm:spPr/>
    </dgm:pt>
    <dgm:pt modelId="{45B5C42F-387F-463B-92AB-C6F4F12933DA}" type="pres">
      <dgm:prSet presAssocID="{E1FD0B25-43A9-4830-868F-F392CD6B8C25}" presName="sibSpaceThree" presStyleCnt="0"/>
      <dgm:spPr/>
    </dgm:pt>
    <dgm:pt modelId="{F4550743-FB96-4D7D-AAA4-CE14D1024147}" type="pres">
      <dgm:prSet presAssocID="{C00F35AE-B90A-4256-ADC1-A67E22DD271E}" presName="vertThree" presStyleCnt="0"/>
      <dgm:spPr/>
    </dgm:pt>
    <dgm:pt modelId="{F17384D6-BBCC-4427-A888-D12FDBA59B22}" type="pres">
      <dgm:prSet presAssocID="{C00F35AE-B90A-4256-ADC1-A67E22DD271E}" presName="txThree" presStyleLbl="node3" presStyleIdx="1" presStyleCnt="3">
        <dgm:presLayoutVars>
          <dgm:chPref val="3"/>
        </dgm:presLayoutVars>
      </dgm:prSet>
      <dgm:spPr/>
    </dgm:pt>
    <dgm:pt modelId="{2E42B380-6C58-4A4B-A6E3-7C3A5A573B6A}" type="pres">
      <dgm:prSet presAssocID="{C00F35AE-B90A-4256-ADC1-A67E22DD271E}" presName="horzThree" presStyleCnt="0"/>
      <dgm:spPr/>
    </dgm:pt>
    <dgm:pt modelId="{2BF89F15-0692-4F16-8C56-905D486B23B0}" type="pres">
      <dgm:prSet presAssocID="{6B2D186D-A7AD-45D6-98E6-0012BB7284C2}" presName="sibSpaceTwo" presStyleCnt="0"/>
      <dgm:spPr/>
    </dgm:pt>
    <dgm:pt modelId="{61FFE1AB-3F58-43B1-8726-4D714758ECCA}" type="pres">
      <dgm:prSet presAssocID="{A9BCAEFF-FE90-41DD-AD05-D554863D1EFD}" presName="vertTwo" presStyleCnt="0"/>
      <dgm:spPr/>
    </dgm:pt>
    <dgm:pt modelId="{8CBF53DC-52BB-4F05-8317-0C80B8786255}" type="pres">
      <dgm:prSet presAssocID="{A9BCAEFF-FE90-41DD-AD05-D554863D1EFD}" presName="txTwo" presStyleLbl="node2" presStyleIdx="1" presStyleCnt="2">
        <dgm:presLayoutVars>
          <dgm:chPref val="3"/>
        </dgm:presLayoutVars>
      </dgm:prSet>
      <dgm:spPr/>
    </dgm:pt>
    <dgm:pt modelId="{A8B3BBEF-C924-4DDD-9C97-3763248E173D}" type="pres">
      <dgm:prSet presAssocID="{A9BCAEFF-FE90-41DD-AD05-D554863D1EFD}" presName="parTransTwo" presStyleCnt="0"/>
      <dgm:spPr/>
    </dgm:pt>
    <dgm:pt modelId="{8A0408E8-04A2-4EBD-ABE6-BC7C0A9CA058}" type="pres">
      <dgm:prSet presAssocID="{A9BCAEFF-FE90-41DD-AD05-D554863D1EFD}" presName="horzTwo" presStyleCnt="0"/>
      <dgm:spPr/>
    </dgm:pt>
    <dgm:pt modelId="{9CA38F09-BA61-4D57-AD01-A31D34CB5A65}" type="pres">
      <dgm:prSet presAssocID="{51A02467-769F-4B11-861D-DFCA30E3E5B9}" presName="vertThree" presStyleCnt="0"/>
      <dgm:spPr/>
    </dgm:pt>
    <dgm:pt modelId="{FFCEC598-24BC-4BD1-91D0-AAF3ABD42883}" type="pres">
      <dgm:prSet presAssocID="{51A02467-769F-4B11-861D-DFCA30E3E5B9}" presName="txThree" presStyleLbl="node3" presStyleIdx="2" presStyleCnt="3">
        <dgm:presLayoutVars>
          <dgm:chPref val="3"/>
        </dgm:presLayoutVars>
      </dgm:prSet>
      <dgm:spPr/>
    </dgm:pt>
    <dgm:pt modelId="{A80296AD-CD53-447C-A635-BDC46284C4B8}" type="pres">
      <dgm:prSet presAssocID="{51A02467-769F-4B11-861D-DFCA30E3E5B9}" presName="horzThree" presStyleCnt="0"/>
      <dgm:spPr/>
    </dgm:pt>
  </dgm:ptLst>
  <dgm:cxnLst>
    <dgm:cxn modelId="{1FA68A08-6DAF-4AB8-A9F8-2C31D8BCE5BA}" type="presOf" srcId="{99F19667-E471-41A7-934D-996753B70543}" destId="{E2D35A50-535F-439B-A4F9-7EB6ADFA93B4}" srcOrd="0" destOrd="0" presId="urn:microsoft.com/office/officeart/2005/8/layout/architecture"/>
    <dgm:cxn modelId="{B7EE3723-7BC9-40BB-B4A9-74AE511D2FA9}" srcId="{A9BCAEFF-FE90-41DD-AD05-D554863D1EFD}" destId="{51A02467-769F-4B11-861D-DFCA30E3E5B9}" srcOrd="0" destOrd="0" parTransId="{5E6944DE-ECA6-4D29-9A1E-AF637B2848D7}" sibTransId="{C4CEEA74-6730-4FE1-8063-5C852E4B15F5}"/>
    <dgm:cxn modelId="{61FBB065-33F2-473C-9175-A475E4F3EE82}" srcId="{B7158D69-A506-4AA9-A220-F4B5ED6B1CD1}" destId="{A9BCAEFF-FE90-41DD-AD05-D554863D1EFD}" srcOrd="1" destOrd="0" parTransId="{F0E30931-6E91-4BDC-B617-F7DAEAA8231B}" sibTransId="{AA671AB0-A39A-4670-9DC6-8831A4B09452}"/>
    <dgm:cxn modelId="{E36FBA45-CD82-4702-8E6D-4C4EE0EF948A}" type="presOf" srcId="{A9BCAEFF-FE90-41DD-AD05-D554863D1EFD}" destId="{8CBF53DC-52BB-4F05-8317-0C80B8786255}" srcOrd="0" destOrd="0" presId="urn:microsoft.com/office/officeart/2005/8/layout/architecture"/>
    <dgm:cxn modelId="{A8639281-36DB-48F6-BDCF-8FFBC0B5479D}" type="presOf" srcId="{B7158D69-A506-4AA9-A220-F4B5ED6B1CD1}" destId="{3B1B78B9-4421-4CE9-B146-FA004AB545E8}" srcOrd="0" destOrd="0" presId="urn:microsoft.com/office/officeart/2005/8/layout/architecture"/>
    <dgm:cxn modelId="{7B300D83-9FD5-40D5-9E69-FB10ABEC9C5C}" type="presOf" srcId="{3449E2F8-9429-41EA-B716-38ACD521EDED}" destId="{26C45177-E0D8-424D-9C9B-A45BC8F3A709}" srcOrd="0" destOrd="0" presId="urn:microsoft.com/office/officeart/2005/8/layout/architecture"/>
    <dgm:cxn modelId="{1EA42799-9CDB-4B6B-BF8C-2FD7F2CB0D59}" srcId="{FE56C7EB-2343-4C18-A7B5-8B2A3164D5E1}" destId="{B7158D69-A506-4AA9-A220-F4B5ED6B1CD1}" srcOrd="0" destOrd="0" parTransId="{8FD8C056-A762-4313-BF3F-1C2F47D9BF4B}" sibTransId="{03BAE00D-480A-400A-B722-DA90B25EE43B}"/>
    <dgm:cxn modelId="{F1F6FBB2-2520-438F-A84E-F2ECFBE65288}" type="presOf" srcId="{C00F35AE-B90A-4256-ADC1-A67E22DD271E}" destId="{F17384D6-BBCC-4427-A888-D12FDBA59B22}" srcOrd="0" destOrd="0" presId="urn:microsoft.com/office/officeart/2005/8/layout/architecture"/>
    <dgm:cxn modelId="{DB5D18C2-8FCA-45AE-BCED-686BF87F8627}" type="presOf" srcId="{51A02467-769F-4B11-861D-DFCA30E3E5B9}" destId="{FFCEC598-24BC-4BD1-91D0-AAF3ABD42883}" srcOrd="0" destOrd="0" presId="urn:microsoft.com/office/officeart/2005/8/layout/architecture"/>
    <dgm:cxn modelId="{D5D0C6C8-AE87-4879-9FCA-99963045E500}" type="presOf" srcId="{FE56C7EB-2343-4C18-A7B5-8B2A3164D5E1}" destId="{300B8C25-B3C6-44A7-8088-736D09559702}" srcOrd="0" destOrd="0" presId="urn:microsoft.com/office/officeart/2005/8/layout/architecture"/>
    <dgm:cxn modelId="{192743E1-1E23-42D3-835F-1CFCC3D7A8D0}" srcId="{B7158D69-A506-4AA9-A220-F4B5ED6B1CD1}" destId="{3449E2F8-9429-41EA-B716-38ACD521EDED}" srcOrd="0" destOrd="0" parTransId="{FBDD44C0-F931-45AF-8A8F-AB5CC1929F41}" sibTransId="{6B2D186D-A7AD-45D6-98E6-0012BB7284C2}"/>
    <dgm:cxn modelId="{DA7325EE-175A-4D39-B4E2-31E984577EC7}" srcId="{3449E2F8-9429-41EA-B716-38ACD521EDED}" destId="{99F19667-E471-41A7-934D-996753B70543}" srcOrd="0" destOrd="0" parTransId="{D2C29AF3-894F-4F84-9DA1-F1AB1DFA098D}" sibTransId="{E1FD0B25-43A9-4830-868F-F392CD6B8C25}"/>
    <dgm:cxn modelId="{F360B0F5-ADEC-48B1-83B0-42F2F81C563F}" srcId="{3449E2F8-9429-41EA-B716-38ACD521EDED}" destId="{C00F35AE-B90A-4256-ADC1-A67E22DD271E}" srcOrd="1" destOrd="0" parTransId="{0C415AC1-D495-4BE2-9360-F7F264ECFE88}" sibTransId="{EA0A4AF8-751A-467D-BAA6-4EB745831FC9}"/>
    <dgm:cxn modelId="{69267F95-9090-4097-82EC-FC89FF6B015E}" type="presParOf" srcId="{300B8C25-B3C6-44A7-8088-736D09559702}" destId="{4915F558-75F9-43A3-931B-D19DE8F60527}" srcOrd="0" destOrd="0" presId="urn:microsoft.com/office/officeart/2005/8/layout/architecture"/>
    <dgm:cxn modelId="{BD91D5AD-3F2F-4D42-8AED-062CCCFBB90F}" type="presParOf" srcId="{4915F558-75F9-43A3-931B-D19DE8F60527}" destId="{3B1B78B9-4421-4CE9-B146-FA004AB545E8}" srcOrd="0" destOrd="0" presId="urn:microsoft.com/office/officeart/2005/8/layout/architecture"/>
    <dgm:cxn modelId="{E85DBAB5-80B9-4570-9739-3D4D02AF5B38}" type="presParOf" srcId="{4915F558-75F9-43A3-931B-D19DE8F60527}" destId="{55E5B3C1-A8E7-4C5F-969E-ACD4F4AD8BDB}" srcOrd="1" destOrd="0" presId="urn:microsoft.com/office/officeart/2005/8/layout/architecture"/>
    <dgm:cxn modelId="{26BE6B2A-BBE4-422A-937E-FA7A5401FCD4}" type="presParOf" srcId="{4915F558-75F9-43A3-931B-D19DE8F60527}" destId="{18DD0E7E-CE3F-476A-9A76-D8870035381B}" srcOrd="2" destOrd="0" presId="urn:microsoft.com/office/officeart/2005/8/layout/architecture"/>
    <dgm:cxn modelId="{F197193D-DD91-498E-957F-4A0733F93C1E}" type="presParOf" srcId="{18DD0E7E-CE3F-476A-9A76-D8870035381B}" destId="{050F0BC8-D114-413D-8E10-8B9785CBF963}" srcOrd="0" destOrd="0" presId="urn:microsoft.com/office/officeart/2005/8/layout/architecture"/>
    <dgm:cxn modelId="{CF085AB0-37E6-4A5B-BE10-FA88605F26D1}" type="presParOf" srcId="{050F0BC8-D114-413D-8E10-8B9785CBF963}" destId="{26C45177-E0D8-424D-9C9B-A45BC8F3A709}" srcOrd="0" destOrd="0" presId="urn:microsoft.com/office/officeart/2005/8/layout/architecture"/>
    <dgm:cxn modelId="{D1E81405-AA7F-4E99-9CDA-8B87A540D0E8}" type="presParOf" srcId="{050F0BC8-D114-413D-8E10-8B9785CBF963}" destId="{195163EA-3893-489A-B44B-35C463DC138F}" srcOrd="1" destOrd="0" presId="urn:microsoft.com/office/officeart/2005/8/layout/architecture"/>
    <dgm:cxn modelId="{DD0F9091-2166-4F54-9236-FEC1824D602C}" type="presParOf" srcId="{050F0BC8-D114-413D-8E10-8B9785CBF963}" destId="{A941EE10-A42B-48B6-8D63-D15434F5E690}" srcOrd="2" destOrd="0" presId="urn:microsoft.com/office/officeart/2005/8/layout/architecture"/>
    <dgm:cxn modelId="{A4E3EAC1-AC50-44BE-B67C-E519B18AA69C}" type="presParOf" srcId="{A941EE10-A42B-48B6-8D63-D15434F5E690}" destId="{CC1A23EF-13C4-4C20-9A9E-23E49064FAC9}" srcOrd="0" destOrd="0" presId="urn:microsoft.com/office/officeart/2005/8/layout/architecture"/>
    <dgm:cxn modelId="{8BF4AE5A-E387-4EA3-BC96-0293100BC07C}" type="presParOf" srcId="{CC1A23EF-13C4-4C20-9A9E-23E49064FAC9}" destId="{E2D35A50-535F-439B-A4F9-7EB6ADFA93B4}" srcOrd="0" destOrd="0" presId="urn:microsoft.com/office/officeart/2005/8/layout/architecture"/>
    <dgm:cxn modelId="{CBC7DAD0-D069-403A-8DA5-3EF383AAE090}" type="presParOf" srcId="{CC1A23EF-13C4-4C20-9A9E-23E49064FAC9}" destId="{3D74B8E5-1FE8-4CA7-9C68-DDA3C337E03F}" srcOrd="1" destOrd="0" presId="urn:microsoft.com/office/officeart/2005/8/layout/architecture"/>
    <dgm:cxn modelId="{2D88A012-8708-4A82-9233-3730F9C9A5D1}" type="presParOf" srcId="{A941EE10-A42B-48B6-8D63-D15434F5E690}" destId="{45B5C42F-387F-463B-92AB-C6F4F12933DA}" srcOrd="1" destOrd="0" presId="urn:microsoft.com/office/officeart/2005/8/layout/architecture"/>
    <dgm:cxn modelId="{6E0AB497-A79F-4942-A071-080E3C4EAE20}" type="presParOf" srcId="{A941EE10-A42B-48B6-8D63-D15434F5E690}" destId="{F4550743-FB96-4D7D-AAA4-CE14D1024147}" srcOrd="2" destOrd="0" presId="urn:microsoft.com/office/officeart/2005/8/layout/architecture"/>
    <dgm:cxn modelId="{3483B58E-6BC7-48E9-82BE-6AC6A71DA035}" type="presParOf" srcId="{F4550743-FB96-4D7D-AAA4-CE14D1024147}" destId="{F17384D6-BBCC-4427-A888-D12FDBA59B22}" srcOrd="0" destOrd="0" presId="urn:microsoft.com/office/officeart/2005/8/layout/architecture"/>
    <dgm:cxn modelId="{2072616F-189B-4ABA-9C82-DD37E7DB9D07}" type="presParOf" srcId="{F4550743-FB96-4D7D-AAA4-CE14D1024147}" destId="{2E42B380-6C58-4A4B-A6E3-7C3A5A573B6A}" srcOrd="1" destOrd="0" presId="urn:microsoft.com/office/officeart/2005/8/layout/architecture"/>
    <dgm:cxn modelId="{3453A6CC-E925-4FEB-9A79-A12CB921A08F}" type="presParOf" srcId="{18DD0E7E-CE3F-476A-9A76-D8870035381B}" destId="{2BF89F15-0692-4F16-8C56-905D486B23B0}" srcOrd="1" destOrd="0" presId="urn:microsoft.com/office/officeart/2005/8/layout/architecture"/>
    <dgm:cxn modelId="{2115CF14-4DCE-4849-A23C-C41830BD0641}" type="presParOf" srcId="{18DD0E7E-CE3F-476A-9A76-D8870035381B}" destId="{61FFE1AB-3F58-43B1-8726-4D714758ECCA}" srcOrd="2" destOrd="0" presId="urn:microsoft.com/office/officeart/2005/8/layout/architecture"/>
    <dgm:cxn modelId="{B6D3ECAA-1C48-4361-9CE0-F8AC0FFE39BB}" type="presParOf" srcId="{61FFE1AB-3F58-43B1-8726-4D714758ECCA}" destId="{8CBF53DC-52BB-4F05-8317-0C80B8786255}" srcOrd="0" destOrd="0" presId="urn:microsoft.com/office/officeart/2005/8/layout/architecture"/>
    <dgm:cxn modelId="{7B18542B-1310-4D70-8B0D-B2A30BA3B9A4}" type="presParOf" srcId="{61FFE1AB-3F58-43B1-8726-4D714758ECCA}" destId="{A8B3BBEF-C924-4DDD-9C97-3763248E173D}" srcOrd="1" destOrd="0" presId="urn:microsoft.com/office/officeart/2005/8/layout/architecture"/>
    <dgm:cxn modelId="{D601A98F-9C1F-498F-8E3F-31624E3E6180}" type="presParOf" srcId="{61FFE1AB-3F58-43B1-8726-4D714758ECCA}" destId="{8A0408E8-04A2-4EBD-ABE6-BC7C0A9CA058}" srcOrd="2" destOrd="0" presId="urn:microsoft.com/office/officeart/2005/8/layout/architecture"/>
    <dgm:cxn modelId="{A7EA6C3D-1430-412D-A33E-822A4181807B}" type="presParOf" srcId="{8A0408E8-04A2-4EBD-ABE6-BC7C0A9CA058}" destId="{9CA38F09-BA61-4D57-AD01-A31D34CB5A65}" srcOrd="0" destOrd="0" presId="urn:microsoft.com/office/officeart/2005/8/layout/architecture"/>
    <dgm:cxn modelId="{B2A73DEA-0942-45A3-9D9F-F08127A65256}" type="presParOf" srcId="{9CA38F09-BA61-4D57-AD01-A31D34CB5A65}" destId="{FFCEC598-24BC-4BD1-91D0-AAF3ABD42883}" srcOrd="0" destOrd="0" presId="urn:microsoft.com/office/officeart/2005/8/layout/architecture"/>
    <dgm:cxn modelId="{8309090F-9224-441E-A387-90D447112A17}" type="presParOf" srcId="{9CA38F09-BA61-4D57-AD01-A31D34CB5A65}" destId="{A80296AD-CD53-447C-A635-BDC46284C4B8}"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2A2D6-682B-488D-BE08-6FE823956E50}">
      <dsp:nvSpPr>
        <dsp:cNvPr id="0" name=""/>
        <dsp:cNvSpPr/>
      </dsp:nvSpPr>
      <dsp:spPr>
        <a:xfrm>
          <a:off x="174749" y="2872"/>
          <a:ext cx="5877130" cy="14692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GB" sz="1800" kern="1200" dirty="0">
              <a:effectLst/>
              <a:latin typeface="Segoe UI" panose="020B0502040204020203" pitchFamily="34" charset="0"/>
              <a:ea typeface="Calibri" panose="020F0502020204030204" pitchFamily="34" charset="0"/>
            </a:rPr>
            <a:t>Community resilience and social infrastructure: Members feel more connected to their local community. </a:t>
          </a:r>
          <a:endParaRPr lang="en-GB" sz="1800" kern="1200" dirty="0"/>
        </a:p>
      </dsp:txBody>
      <dsp:txXfrm>
        <a:off x="217783" y="45906"/>
        <a:ext cx="5791062" cy="1383214"/>
      </dsp:txXfrm>
    </dsp:sp>
    <dsp:sp modelId="{ECFB9F93-805B-464B-9821-287A8884D480}">
      <dsp:nvSpPr>
        <dsp:cNvPr id="0" name=""/>
        <dsp:cNvSpPr/>
      </dsp:nvSpPr>
      <dsp:spPr>
        <a:xfrm rot="5400000">
          <a:off x="2837824" y="1508887"/>
          <a:ext cx="550980" cy="66117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5400000">
        <a:off x="2914961" y="1563985"/>
        <a:ext cx="396707" cy="385686"/>
      </dsp:txXfrm>
    </dsp:sp>
    <dsp:sp modelId="{EE63D4B4-9EFE-48D7-A134-B0E2414B68B6}">
      <dsp:nvSpPr>
        <dsp:cNvPr id="0" name=""/>
        <dsp:cNvSpPr/>
      </dsp:nvSpPr>
      <dsp:spPr>
        <a:xfrm>
          <a:off x="174749" y="2206796"/>
          <a:ext cx="5877130" cy="1469282"/>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GB" sz="1800" kern="1200" dirty="0">
              <a:effectLst/>
              <a:latin typeface="Segoe UI" panose="020B0502040204020203" pitchFamily="34" charset="0"/>
              <a:ea typeface="Calibri" panose="020F0502020204030204" pitchFamily="34" charset="0"/>
            </a:rPr>
            <a:t>Investing in community</a:t>
          </a:r>
          <a:endParaRPr lang="en-GB" sz="1800" kern="1200" dirty="0"/>
        </a:p>
      </dsp:txBody>
      <dsp:txXfrm>
        <a:off x="217783" y="2249830"/>
        <a:ext cx="5791062" cy="1383214"/>
      </dsp:txXfrm>
    </dsp:sp>
    <dsp:sp modelId="{E15A493B-3E7C-40BD-8A41-0A21F983D9AC}">
      <dsp:nvSpPr>
        <dsp:cNvPr id="0" name=""/>
        <dsp:cNvSpPr/>
      </dsp:nvSpPr>
      <dsp:spPr>
        <a:xfrm rot="5400000">
          <a:off x="2837824" y="3712810"/>
          <a:ext cx="550980" cy="661177"/>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rot="-5400000">
        <a:off x="2914961" y="3767908"/>
        <a:ext cx="396707" cy="385686"/>
      </dsp:txXfrm>
    </dsp:sp>
    <dsp:sp modelId="{DF9F1136-73BA-4D80-B442-F74C1918CED9}">
      <dsp:nvSpPr>
        <dsp:cNvPr id="0" name=""/>
        <dsp:cNvSpPr/>
      </dsp:nvSpPr>
      <dsp:spPr>
        <a:xfrm>
          <a:off x="174749" y="4410720"/>
          <a:ext cx="5877130" cy="146928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GB" sz="1800" kern="1200" dirty="0">
              <a:effectLst/>
              <a:latin typeface="Segoe UI" panose="020B0502040204020203" pitchFamily="34" charset="0"/>
              <a:ea typeface="Calibri" panose="020F0502020204030204" pitchFamily="34" charset="0"/>
            </a:rPr>
            <a:t>Connecting with community services / strengthening communities</a:t>
          </a:r>
          <a:r>
            <a:rPr lang="en-GB" sz="1800" kern="1200" dirty="0">
              <a:latin typeface="Calibri" panose="020F0502020204030204" pitchFamily="34" charset="0"/>
              <a:ea typeface="Calibri" panose="020F0502020204030204" pitchFamily="34" charset="0"/>
            </a:rPr>
            <a:t>: </a:t>
          </a:r>
          <a:r>
            <a:rPr lang="en-GB" sz="1800" kern="1200" dirty="0">
              <a:effectLst/>
              <a:latin typeface="Segoe UI" panose="020B0502040204020203" pitchFamily="34" charset="0"/>
              <a:ea typeface="Calibri" panose="020F0502020204030204" pitchFamily="34" charset="0"/>
            </a:rPr>
            <a:t>pantries act as food hub by offering additional support, </a:t>
          </a:r>
          <a:r>
            <a:rPr lang="en-GB" sz="1800" kern="1200" dirty="0">
              <a:latin typeface="Segoe UI" panose="020B0502040204020203" pitchFamily="34" charset="0"/>
              <a:ea typeface="Calibri" panose="020F0502020204030204" pitchFamily="34" charset="0"/>
            </a:rPr>
            <a:t>taken as a whole </a:t>
          </a:r>
          <a:r>
            <a:rPr lang="en-GB" sz="1800" kern="1200" dirty="0">
              <a:effectLst/>
              <a:latin typeface="Segoe UI" panose="020B0502040204020203" pitchFamily="34" charset="0"/>
              <a:ea typeface="Calibri" panose="020F0502020204030204" pitchFamily="34" charset="0"/>
            </a:rPr>
            <a:t>therefore able to help members to deal with the root causes of food poverty. </a:t>
          </a:r>
          <a:endParaRPr lang="en-GB" sz="1800" kern="1200" dirty="0"/>
        </a:p>
      </dsp:txBody>
      <dsp:txXfrm>
        <a:off x="217783" y="4453754"/>
        <a:ext cx="5791062" cy="1383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E5DAE-DC8C-406B-AA30-21A7610A0A06}">
      <dsp:nvSpPr>
        <dsp:cNvPr id="0" name=""/>
        <dsp:cNvSpPr/>
      </dsp:nvSpPr>
      <dsp:spPr>
        <a:xfrm>
          <a:off x="1084146" y="410641"/>
          <a:ext cx="893346" cy="8933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0B0D3-6A4E-4AF3-AB5C-65F0F6D6AA47}">
      <dsp:nvSpPr>
        <dsp:cNvPr id="0" name=""/>
        <dsp:cNvSpPr/>
      </dsp:nvSpPr>
      <dsp:spPr>
        <a:xfrm>
          <a:off x="538212" y="1647575"/>
          <a:ext cx="1985215"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Segoe UI" panose="020B0502040204020203" pitchFamily="34" charset="0"/>
              <a:cs typeface="Segoe UI" panose="020B0502040204020203" pitchFamily="34" charset="0"/>
            </a:rPr>
            <a:t>High dependence on establishing and sustaining relationships </a:t>
          </a:r>
          <a:endParaRPr lang="en-US" sz="1400" kern="1200" dirty="0">
            <a:latin typeface="Segoe UI" panose="020B0502040204020203" pitchFamily="34" charset="0"/>
            <a:cs typeface="Segoe UI" panose="020B0502040204020203" pitchFamily="34" charset="0"/>
          </a:endParaRPr>
        </a:p>
      </dsp:txBody>
      <dsp:txXfrm>
        <a:off x="538212" y="1647575"/>
        <a:ext cx="1985215" cy="967500"/>
      </dsp:txXfrm>
    </dsp:sp>
    <dsp:sp modelId="{5B6D6689-085D-410E-A48D-5DA366856787}">
      <dsp:nvSpPr>
        <dsp:cNvPr id="0" name=""/>
        <dsp:cNvSpPr/>
      </dsp:nvSpPr>
      <dsp:spPr>
        <a:xfrm>
          <a:off x="3416775" y="410641"/>
          <a:ext cx="893346" cy="8933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D4A25-8CB0-46E4-B878-FECD3CF36320}">
      <dsp:nvSpPr>
        <dsp:cNvPr id="0" name=""/>
        <dsp:cNvSpPr/>
      </dsp:nvSpPr>
      <dsp:spPr>
        <a:xfrm>
          <a:off x="2870840" y="1647575"/>
          <a:ext cx="1985215"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Segoe UI" panose="020B0502040204020203" pitchFamily="34" charset="0"/>
              <a:cs typeface="Segoe UI" panose="020B0502040204020203" pitchFamily="34" charset="0"/>
            </a:rPr>
            <a:t>Logistic and distribution challenges </a:t>
          </a:r>
          <a:endParaRPr lang="en-US" sz="1400" kern="1200" dirty="0">
            <a:latin typeface="Segoe UI" panose="020B0502040204020203" pitchFamily="34" charset="0"/>
            <a:cs typeface="Segoe UI" panose="020B0502040204020203" pitchFamily="34" charset="0"/>
          </a:endParaRPr>
        </a:p>
      </dsp:txBody>
      <dsp:txXfrm>
        <a:off x="2870840" y="1647575"/>
        <a:ext cx="1985215" cy="967500"/>
      </dsp:txXfrm>
    </dsp:sp>
    <dsp:sp modelId="{7EB0B3AF-B318-4CB9-997B-9F8E5DF4B731}">
      <dsp:nvSpPr>
        <dsp:cNvPr id="0" name=""/>
        <dsp:cNvSpPr/>
      </dsp:nvSpPr>
      <dsp:spPr>
        <a:xfrm>
          <a:off x="5749403" y="410641"/>
          <a:ext cx="893346" cy="8933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DC67E4-6EFB-44ED-825C-9A2396F0CA4E}">
      <dsp:nvSpPr>
        <dsp:cNvPr id="0" name=""/>
        <dsp:cNvSpPr/>
      </dsp:nvSpPr>
      <dsp:spPr>
        <a:xfrm>
          <a:off x="5203468" y="1647575"/>
          <a:ext cx="1985215"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Segoe UI" panose="020B0502040204020203" pitchFamily="34" charset="0"/>
              <a:cs typeface="Segoe UI" panose="020B0502040204020203" pitchFamily="34" charset="0"/>
            </a:rPr>
            <a:t>Unreliability of surplus food </a:t>
          </a:r>
          <a:endParaRPr lang="en-US" sz="1400" kern="1200" dirty="0">
            <a:latin typeface="Segoe UI" panose="020B0502040204020203" pitchFamily="34" charset="0"/>
            <a:cs typeface="Segoe UI" panose="020B0502040204020203" pitchFamily="34" charset="0"/>
          </a:endParaRPr>
        </a:p>
      </dsp:txBody>
      <dsp:txXfrm>
        <a:off x="5203468" y="1647575"/>
        <a:ext cx="1985215" cy="967500"/>
      </dsp:txXfrm>
    </dsp:sp>
    <dsp:sp modelId="{574063C9-6A99-4466-838C-9A3D3CB5DA11}">
      <dsp:nvSpPr>
        <dsp:cNvPr id="0" name=""/>
        <dsp:cNvSpPr/>
      </dsp:nvSpPr>
      <dsp:spPr>
        <a:xfrm>
          <a:off x="1084146" y="3111379"/>
          <a:ext cx="893346" cy="8933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7CC5-44CB-4093-ADF3-86DE88B0A9D3}">
      <dsp:nvSpPr>
        <dsp:cNvPr id="0" name=""/>
        <dsp:cNvSpPr/>
      </dsp:nvSpPr>
      <dsp:spPr>
        <a:xfrm>
          <a:off x="538212" y="4348313"/>
          <a:ext cx="1985215"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Segoe UI" panose="020B0502040204020203" pitchFamily="34" charset="0"/>
              <a:cs typeface="Segoe UI" panose="020B0502040204020203" pitchFamily="34" charset="0"/>
            </a:rPr>
            <a:t>Availability and coordination of volunteers </a:t>
          </a:r>
          <a:endParaRPr lang="en-US" sz="1400" kern="1200" dirty="0">
            <a:latin typeface="Segoe UI" panose="020B0502040204020203" pitchFamily="34" charset="0"/>
            <a:cs typeface="Segoe UI" panose="020B0502040204020203" pitchFamily="34" charset="0"/>
          </a:endParaRPr>
        </a:p>
      </dsp:txBody>
      <dsp:txXfrm>
        <a:off x="538212" y="4348313"/>
        <a:ext cx="1985215" cy="967500"/>
      </dsp:txXfrm>
    </dsp:sp>
    <dsp:sp modelId="{6C2F5BE4-D75B-433E-A477-8FE0E41E18A9}">
      <dsp:nvSpPr>
        <dsp:cNvPr id="0" name=""/>
        <dsp:cNvSpPr/>
      </dsp:nvSpPr>
      <dsp:spPr>
        <a:xfrm>
          <a:off x="3416775" y="3111379"/>
          <a:ext cx="893346" cy="8933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B5B33C-6534-4DCA-AEDA-F5D8DC4CC5AA}">
      <dsp:nvSpPr>
        <dsp:cNvPr id="0" name=""/>
        <dsp:cNvSpPr/>
      </dsp:nvSpPr>
      <dsp:spPr>
        <a:xfrm>
          <a:off x="2870840" y="4348313"/>
          <a:ext cx="1985215"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Segoe UI" panose="020B0502040204020203" pitchFamily="34" charset="0"/>
              <a:cs typeface="Segoe UI" panose="020B0502040204020203" pitchFamily="34" charset="0"/>
            </a:rPr>
            <a:t>Financial challenges </a:t>
          </a:r>
          <a:endParaRPr lang="en-US" sz="1400" kern="1200" dirty="0">
            <a:latin typeface="Segoe UI" panose="020B0502040204020203" pitchFamily="34" charset="0"/>
            <a:cs typeface="Segoe UI" panose="020B0502040204020203" pitchFamily="34" charset="0"/>
          </a:endParaRPr>
        </a:p>
      </dsp:txBody>
      <dsp:txXfrm>
        <a:off x="2870840" y="4348313"/>
        <a:ext cx="1985215" cy="967500"/>
      </dsp:txXfrm>
    </dsp:sp>
    <dsp:sp modelId="{1CE8D50C-C54D-4B4A-B438-73AF4EAC67F4}">
      <dsp:nvSpPr>
        <dsp:cNvPr id="0" name=""/>
        <dsp:cNvSpPr/>
      </dsp:nvSpPr>
      <dsp:spPr>
        <a:xfrm>
          <a:off x="5749403" y="3111379"/>
          <a:ext cx="893346" cy="89334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FFBE2-103D-4168-8911-D1DF31F5EE2A}">
      <dsp:nvSpPr>
        <dsp:cNvPr id="0" name=""/>
        <dsp:cNvSpPr/>
      </dsp:nvSpPr>
      <dsp:spPr>
        <a:xfrm>
          <a:off x="5203468" y="4348313"/>
          <a:ext cx="1985215"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Segoe UI" panose="020B0502040204020203" pitchFamily="34" charset="0"/>
              <a:cs typeface="Segoe UI" panose="020B0502040204020203" pitchFamily="34" charset="0"/>
            </a:rPr>
            <a:t>Pantries can have excess produce that it struggles to eat or sell in certain seasons.</a:t>
          </a:r>
          <a:endParaRPr lang="en-US" sz="1400" kern="1200" dirty="0">
            <a:latin typeface="Segoe UI" panose="020B0502040204020203" pitchFamily="34" charset="0"/>
            <a:cs typeface="Segoe UI" panose="020B0502040204020203" pitchFamily="34" charset="0"/>
          </a:endParaRPr>
        </a:p>
      </dsp:txBody>
      <dsp:txXfrm>
        <a:off x="5203468" y="4348313"/>
        <a:ext cx="1985215" cy="96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B78B9-4421-4CE9-B146-FA004AB545E8}">
      <dsp:nvSpPr>
        <dsp:cNvPr id="0" name=""/>
        <dsp:cNvSpPr/>
      </dsp:nvSpPr>
      <dsp:spPr>
        <a:xfrm>
          <a:off x="860" y="3454932"/>
          <a:ext cx="7497325" cy="15934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effectLst/>
              <a:latin typeface="Segoe UI" panose="020B0502040204020203" pitchFamily="34" charset="0"/>
              <a:ea typeface="Calibri" panose="020F0502020204030204" pitchFamily="34" charset="0"/>
            </a:rPr>
            <a:t>Very strong relationships with other food banks in the region and helped advise them with developing a similar model </a:t>
          </a:r>
          <a:endParaRPr lang="en-GB" sz="2800" kern="1200" dirty="0"/>
        </a:p>
      </dsp:txBody>
      <dsp:txXfrm>
        <a:off x="47529" y="3501601"/>
        <a:ext cx="7403987" cy="1500065"/>
      </dsp:txXfrm>
    </dsp:sp>
    <dsp:sp modelId="{26C45177-E0D8-424D-9C9B-A45BC8F3A709}">
      <dsp:nvSpPr>
        <dsp:cNvPr id="0" name=""/>
        <dsp:cNvSpPr/>
      </dsp:nvSpPr>
      <dsp:spPr>
        <a:xfrm>
          <a:off x="860" y="1729065"/>
          <a:ext cx="4897484" cy="15934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effectLst/>
              <a:latin typeface="Segoe UI" panose="020B0502040204020203" pitchFamily="34" charset="0"/>
              <a:ea typeface="Calibri" panose="020F0502020204030204" pitchFamily="34" charset="0"/>
            </a:rPr>
            <a:t>Developed an emergency response fund as a safety net for the future – reinvesting income into the social purpose from the takings</a:t>
          </a:r>
          <a:endParaRPr lang="en-GB" sz="1700" kern="1200" dirty="0"/>
        </a:p>
      </dsp:txBody>
      <dsp:txXfrm>
        <a:off x="47529" y="1775734"/>
        <a:ext cx="4804146" cy="1500065"/>
      </dsp:txXfrm>
    </dsp:sp>
    <dsp:sp modelId="{E2D35A50-535F-439B-A4F9-7EB6ADFA93B4}">
      <dsp:nvSpPr>
        <dsp:cNvPr id="0" name=""/>
        <dsp:cNvSpPr/>
      </dsp:nvSpPr>
      <dsp:spPr>
        <a:xfrm>
          <a:off x="860" y="3197"/>
          <a:ext cx="2398376" cy="15934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effectLst/>
              <a:latin typeface="Segoe UI" panose="020B0502040204020203" pitchFamily="34" charset="0"/>
              <a:ea typeface="Calibri" panose="020F0502020204030204" pitchFamily="34" charset="0"/>
            </a:rPr>
            <a:t>Trading opportunity to generate income </a:t>
          </a:r>
          <a:endParaRPr lang="en-GB" sz="1700" kern="1200" dirty="0"/>
        </a:p>
      </dsp:txBody>
      <dsp:txXfrm>
        <a:off x="47529" y="49866"/>
        <a:ext cx="2305038" cy="1500065"/>
      </dsp:txXfrm>
    </dsp:sp>
    <dsp:sp modelId="{F17384D6-BBCC-4427-A888-D12FDBA59B22}">
      <dsp:nvSpPr>
        <dsp:cNvPr id="0" name=""/>
        <dsp:cNvSpPr/>
      </dsp:nvSpPr>
      <dsp:spPr>
        <a:xfrm>
          <a:off x="2499968" y="3197"/>
          <a:ext cx="2398376" cy="15934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effectLst/>
              <a:latin typeface="Segoe UI" panose="020B0502040204020203" pitchFamily="34" charset="0"/>
              <a:ea typeface="Calibri" panose="020F0502020204030204" pitchFamily="34" charset="0"/>
            </a:rPr>
            <a:t>Educational tools and community inclusion with recipe idea cards</a:t>
          </a:r>
          <a:endParaRPr lang="en-GB" sz="1700" kern="1200" dirty="0"/>
        </a:p>
      </dsp:txBody>
      <dsp:txXfrm>
        <a:off x="2546637" y="49866"/>
        <a:ext cx="2305038" cy="1500065"/>
      </dsp:txXfrm>
    </dsp:sp>
    <dsp:sp modelId="{8CBF53DC-52BB-4F05-8317-0C80B8786255}">
      <dsp:nvSpPr>
        <dsp:cNvPr id="0" name=""/>
        <dsp:cNvSpPr/>
      </dsp:nvSpPr>
      <dsp:spPr>
        <a:xfrm>
          <a:off x="5099808" y="1729065"/>
          <a:ext cx="2398376" cy="15934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effectLst/>
              <a:latin typeface="Segoe UI" panose="020B0502040204020203" pitchFamily="34" charset="0"/>
              <a:ea typeface="Calibri" panose="020F0502020204030204" pitchFamily="34" charset="0"/>
            </a:rPr>
            <a:t>Relevant in size to the community that they are serving, and they have let it organically grow</a:t>
          </a:r>
          <a:endParaRPr lang="en-GB" sz="1700" kern="1200" dirty="0"/>
        </a:p>
      </dsp:txBody>
      <dsp:txXfrm>
        <a:off x="5146477" y="1775734"/>
        <a:ext cx="2305038" cy="1500065"/>
      </dsp:txXfrm>
    </dsp:sp>
    <dsp:sp modelId="{FFCEC598-24BC-4BD1-91D0-AAF3ABD42883}">
      <dsp:nvSpPr>
        <dsp:cNvPr id="0" name=""/>
        <dsp:cNvSpPr/>
      </dsp:nvSpPr>
      <dsp:spPr>
        <a:xfrm>
          <a:off x="5099808" y="3197"/>
          <a:ext cx="2398376" cy="15934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effectLst/>
              <a:latin typeface="Segoe UI" panose="020B0502040204020203" pitchFamily="34" charset="0"/>
              <a:ea typeface="Calibri" panose="020F0502020204030204" pitchFamily="34" charset="0"/>
            </a:rPr>
            <a:t>‘Steps to Food’ Security model </a:t>
          </a:r>
          <a:endParaRPr lang="en-GB" sz="1700" kern="1200" dirty="0"/>
        </a:p>
      </dsp:txBody>
      <dsp:txXfrm>
        <a:off x="5146477" y="49866"/>
        <a:ext cx="2305038" cy="15000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88669-F95E-4319-B5D1-20E8F386A04A}" type="datetimeFigureOut">
              <a:rPr lang="en-GB" smtClean="0"/>
              <a:t>18/11/2022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0E3EE-DBD9-4289-BA20-35F783F12CE8}" type="slidenum">
              <a:rPr lang="en-GB" smtClean="0"/>
              <a:t>‹#›</a:t>
            </a:fld>
            <a:endParaRPr lang="en-GB" dirty="0"/>
          </a:p>
        </p:txBody>
      </p:sp>
    </p:spTree>
    <p:extLst>
      <p:ext uri="{BB962C8B-B14F-4D97-AF65-F5344CB8AC3E}">
        <p14:creationId xmlns:p14="http://schemas.microsoft.com/office/powerpoint/2010/main" val="377449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lationshipsproject.org/project/community-sho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panyshopgroup.co.uk/about-u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1</a:t>
            </a:fld>
            <a:endParaRPr lang="en-GB" dirty="0"/>
          </a:p>
        </p:txBody>
      </p:sp>
    </p:spTree>
    <p:extLst>
      <p:ext uri="{BB962C8B-B14F-4D97-AF65-F5344CB8AC3E}">
        <p14:creationId xmlns:p14="http://schemas.microsoft.com/office/powerpoint/2010/main" val="138378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Segoe UI" panose="020B0502040204020203" pitchFamily="34" charset="0"/>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D0E3EE-DBD9-4289-BA20-35F783F12CE8}" type="slidenum">
              <a:rPr lang="en-GB" smtClean="0"/>
              <a:t>10</a:t>
            </a:fld>
            <a:endParaRPr lang="en-GB" dirty="0"/>
          </a:p>
        </p:txBody>
      </p:sp>
    </p:spTree>
    <p:extLst>
      <p:ext uri="{BB962C8B-B14F-4D97-AF65-F5344CB8AC3E}">
        <p14:creationId xmlns:p14="http://schemas.microsoft.com/office/powerpoint/2010/main" val="2493149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Segoe UI" panose="020B0502040204020203" pitchFamily="34" charset="0"/>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D0E3EE-DBD9-4289-BA20-35F783F12CE8}" type="slidenum">
              <a:rPr lang="en-GB" smtClean="0"/>
              <a:t>11</a:t>
            </a:fld>
            <a:endParaRPr lang="en-GB" dirty="0"/>
          </a:p>
        </p:txBody>
      </p:sp>
    </p:spTree>
    <p:extLst>
      <p:ext uri="{BB962C8B-B14F-4D97-AF65-F5344CB8AC3E}">
        <p14:creationId xmlns:p14="http://schemas.microsoft.com/office/powerpoint/2010/main" val="182172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This presentation draws on 15 of the most relevant sources of evidence</a:t>
            </a:r>
          </a:p>
          <a:p>
            <a:pPr>
              <a:lnSpc>
                <a:spcPct val="120000"/>
              </a:lnSpc>
              <a:spcAft>
                <a:spcPts val="1000"/>
              </a:spcAft>
            </a:pPr>
            <a:endParaRPr lang="en-GB" sz="1200" dirty="0">
              <a:effectLst/>
              <a:latin typeface="Segoe UI" panose="020B0502040204020203"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1200" dirty="0">
                <a:effectLst/>
                <a:latin typeface="Segoe UI" panose="020B0502040204020203" pitchFamily="34" charset="0"/>
                <a:ea typeface="Times New Roman" panose="02020603050405020304" pitchFamily="18" charset="0"/>
                <a:cs typeface="Times New Roman" panose="02020603050405020304" pitchFamily="18" charset="0"/>
              </a:rPr>
              <a:t>We have included pantries, larders and social supermarkets (sometimes called Eco Shops or Next Step Shops in parts of the country)and community shops/stores in the definition. Fridges appear to be a free food access model whilst food clubs are found in the community food hubs and clubs report section.</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dirty="0">
              <a:effectLst/>
              <a:latin typeface="Segoe UI" panose="020B0502040204020203" pitchFamily="34" charset="0"/>
              <a:ea typeface="Times New Roman" panose="02020603050405020304" pitchFamily="18" charset="0"/>
              <a:cs typeface="Times New Roman" panose="02020603050405020304" pitchFamily="18" charset="0"/>
            </a:endParaRPr>
          </a:p>
          <a:p>
            <a:r>
              <a:rPr lang="en-GB" sz="1200" dirty="0">
                <a:effectLst/>
                <a:latin typeface="Segoe UI" panose="020B0502040204020203" pitchFamily="34" charset="0"/>
                <a:ea typeface="Times New Roman" panose="02020603050405020304" pitchFamily="18" charset="0"/>
                <a:cs typeface="Times New Roman" panose="02020603050405020304" pitchFamily="18" charset="0"/>
              </a:rPr>
              <a:t>Local responses to household food insecurity across the UK during COVID-19  (September 2020  September 2021). An analysis of experiences from 14 local areas from around the UK and recommendations for future policy and practice p17</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2</a:t>
            </a:fld>
            <a:endParaRPr lang="en-GB" dirty="0"/>
          </a:p>
        </p:txBody>
      </p:sp>
    </p:spTree>
    <p:extLst>
      <p:ext uri="{BB962C8B-B14F-4D97-AF65-F5344CB8AC3E}">
        <p14:creationId xmlns:p14="http://schemas.microsoft.com/office/powerpoint/2010/main" val="196643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3</a:t>
            </a:fld>
            <a:endParaRPr lang="en-GB" dirty="0"/>
          </a:p>
        </p:txBody>
      </p:sp>
    </p:spTree>
    <p:extLst>
      <p:ext uri="{BB962C8B-B14F-4D97-AF65-F5344CB8AC3E}">
        <p14:creationId xmlns:p14="http://schemas.microsoft.com/office/powerpoint/2010/main" val="14403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4</a:t>
            </a:fld>
            <a:endParaRPr lang="en-GB" dirty="0"/>
          </a:p>
        </p:txBody>
      </p:sp>
    </p:spTree>
    <p:extLst>
      <p:ext uri="{BB962C8B-B14F-4D97-AF65-F5344CB8AC3E}">
        <p14:creationId xmlns:p14="http://schemas.microsoft.com/office/powerpoint/2010/main" val="385088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Community Shop - Relationships Project</a:t>
            </a:r>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5</a:t>
            </a:fld>
            <a:endParaRPr lang="en-GB" dirty="0"/>
          </a:p>
        </p:txBody>
      </p:sp>
    </p:spTree>
    <p:extLst>
      <p:ext uri="{BB962C8B-B14F-4D97-AF65-F5344CB8AC3E}">
        <p14:creationId xmlns:p14="http://schemas.microsoft.com/office/powerpoint/2010/main" val="41313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200" b="0" dirty="0">
                <a:effectLst/>
                <a:latin typeface="Segoe UI" panose="020B0502040204020203" pitchFamily="34" charset="0"/>
                <a:ea typeface="Calibri" panose="020F0502020204030204" pitchFamily="34" charset="0"/>
              </a:rPr>
              <a:t>Image: https://www.inventium.com.au/why-you-need-to-challenge-the-status-quo/</a:t>
            </a:r>
          </a:p>
          <a:p>
            <a:pPr marL="342900" lvl="0" indent="-342900">
              <a:buFont typeface="Symbol" panose="05050102010706020507" pitchFamily="18" charset="2"/>
              <a:buChar char=""/>
            </a:pPr>
            <a:r>
              <a:rPr lang="en-GB" sz="1200" b="1" dirty="0">
                <a:effectLst/>
                <a:latin typeface="Segoe UI" panose="020B0502040204020203" pitchFamily="34" charset="0"/>
                <a:ea typeface="Calibri" panose="020F0502020204030204" pitchFamily="34" charset="0"/>
              </a:rPr>
              <a:t>High dependence on establishing and sustaining relationships</a:t>
            </a:r>
            <a:r>
              <a:rPr lang="en-GB" sz="1200" dirty="0">
                <a:effectLst/>
                <a:latin typeface="Segoe UI" panose="020B0502040204020203" pitchFamily="34" charset="0"/>
                <a:ea typeface="Calibri" panose="020F0502020204030204" pitchFamily="34" charset="0"/>
              </a:rPr>
              <a:t> with food industry suppliers to ensure continuous provision of food. Issues of trust, cooperation and reliability are seen as critical when working with multiple stakeholders.</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b="1" dirty="0">
                <a:effectLst/>
                <a:latin typeface="Segoe UI" panose="020B0502040204020203" pitchFamily="34" charset="0"/>
                <a:ea typeface="Calibri" panose="020F0502020204030204" pitchFamily="34" charset="0"/>
              </a:rPr>
              <a:t>Logistic and distribution challenges</a:t>
            </a:r>
            <a:r>
              <a:rPr lang="en-GB" sz="1200" dirty="0">
                <a:effectLst/>
                <a:latin typeface="Segoe UI" panose="020B0502040204020203" pitchFamily="34" charset="0"/>
                <a:ea typeface="Calibri" panose="020F0502020204030204" pitchFamily="34" charset="0"/>
              </a:rPr>
              <a:t> – investments in infrastructural – transportation, storage facilities (storage space and storage infrastructure (i.e., shelving), and having enough volunteers to deal with coordinating activities. The short of shelf life of the products requires timely sharing of information, especially dealing with diverse supply sources. While sourcing food from national redistributor like Fareshare improves logistical challenges, it can result in ‘organisational food losses and waste’ due to short shelf life. Direct donations by supermarkets to pantries will reduce losses and waste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b="1" dirty="0">
                <a:effectLst/>
                <a:latin typeface="Segoe UI" panose="020B0502040204020203" pitchFamily="34" charset="0"/>
                <a:ea typeface="Calibri" panose="020F0502020204030204" pitchFamily="34" charset="0"/>
              </a:rPr>
              <a:t>Unreliability of surplus food – </a:t>
            </a:r>
            <a:r>
              <a:rPr lang="en-GB" sz="1200" dirty="0">
                <a:effectLst/>
                <a:latin typeface="Segoe UI" panose="020B0502040204020203" pitchFamily="34" charset="0"/>
                <a:ea typeface="Calibri" panose="020F0502020204030204" pitchFamily="34" charset="0"/>
              </a:rPr>
              <a:t>pantries</a:t>
            </a:r>
            <a:r>
              <a:rPr lang="en-GB" sz="1200" b="1" dirty="0">
                <a:effectLst/>
                <a:latin typeface="Segoe UI" panose="020B0502040204020203" pitchFamily="34" charset="0"/>
                <a:ea typeface="Calibri" panose="020F0502020204030204" pitchFamily="34" charset="0"/>
              </a:rPr>
              <a:t> </a:t>
            </a:r>
            <a:r>
              <a:rPr lang="en-GB" sz="1200" dirty="0">
                <a:effectLst/>
                <a:latin typeface="Segoe UI" panose="020B0502040204020203" pitchFamily="34" charset="0"/>
                <a:ea typeface="Calibri" panose="020F0502020204030204" pitchFamily="34" charset="0"/>
              </a:rPr>
              <a:t>dependent on food surplus</a:t>
            </a:r>
            <a:r>
              <a:rPr lang="en-GB" sz="1200" b="1" dirty="0">
                <a:effectLst/>
                <a:latin typeface="Segoe UI" panose="020B0502040204020203" pitchFamily="34" charset="0"/>
                <a:ea typeface="Calibri" panose="020F0502020204030204" pitchFamily="34" charset="0"/>
              </a:rPr>
              <a:t> </a:t>
            </a:r>
            <a:r>
              <a:rPr lang="en-GB" sz="1200" dirty="0">
                <a:effectLst/>
                <a:latin typeface="Segoe UI" panose="020B0502040204020203" pitchFamily="34" charset="0"/>
                <a:ea typeface="Calibri" panose="020F0502020204030204" pitchFamily="34" charset="0"/>
              </a:rPr>
              <a:t>except for a small amount of fresh produce which is donated by food growers. The unpredictability of volume and nature of products of food surplus on one hand and control over stock to meet demand is a challenge, especially for pantries sourcing diverse sources.</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b="1" dirty="0">
                <a:effectLst/>
                <a:latin typeface="Segoe UI" panose="020B0502040204020203" pitchFamily="34" charset="0"/>
                <a:ea typeface="Calibri" panose="020F0502020204030204" pitchFamily="34" charset="0"/>
              </a:rPr>
              <a:t>Availability and coordination of volunteers – </a:t>
            </a:r>
            <a:r>
              <a:rPr lang="en-GB" sz="1200" dirty="0">
                <a:effectLst/>
                <a:latin typeface="Segoe UI" panose="020B0502040204020203" pitchFamily="34" charset="0"/>
                <a:ea typeface="Calibri" panose="020F0502020204030204" pitchFamily="34" charset="0"/>
              </a:rPr>
              <a:t>unavailability of core volunteers particularly during summer holidays and lack of expertise of volunteers provide challenge for organisations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b="1" dirty="0">
                <a:effectLst/>
                <a:latin typeface="Segoe UI" panose="020B0502040204020203" pitchFamily="34" charset="0"/>
                <a:ea typeface="Calibri" panose="020F0502020204030204" pitchFamily="34" charset="0"/>
              </a:rPr>
              <a:t>Financial challenges –</a:t>
            </a:r>
            <a:r>
              <a:rPr lang="en-GB" sz="1200" dirty="0">
                <a:effectLst/>
                <a:latin typeface="Segoe UI" panose="020B0502040204020203" pitchFamily="34" charset="0"/>
                <a:ea typeface="Calibri" panose="020F0502020204030204" pitchFamily="34" charset="0"/>
              </a:rPr>
              <a:t> pantries generate income mainly through membership fees to cover cost of personnel, rent and operating cost as well as the services provided; there is high dependence on private and public donations and funds/grants to meet overheads costs - rent and/or infrastructure are considered as the major costs in the running of the pantries. </a:t>
            </a:r>
            <a:endParaRPr lang="en-GB" sz="12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200" dirty="0">
                <a:effectLst/>
                <a:latin typeface="Segoe UI" panose="020B0502040204020203" pitchFamily="34" charset="0"/>
                <a:ea typeface="Calibri" panose="020F0502020204030204" pitchFamily="34" charset="0"/>
              </a:rPr>
              <a:t>Pantries can have </a:t>
            </a:r>
            <a:r>
              <a:rPr lang="en-GB" sz="1200" b="1" dirty="0">
                <a:effectLst/>
                <a:latin typeface="Segoe UI" panose="020B0502040204020203" pitchFamily="34" charset="0"/>
                <a:ea typeface="Calibri" panose="020F0502020204030204" pitchFamily="34" charset="0"/>
              </a:rPr>
              <a:t>excess produce that it struggles to eat or sell</a:t>
            </a:r>
            <a:r>
              <a:rPr lang="en-GB" sz="1200" dirty="0">
                <a:effectLst/>
                <a:latin typeface="Segoe UI" panose="020B0502040204020203" pitchFamily="34" charset="0"/>
                <a:ea typeface="Calibri" panose="020F0502020204030204" pitchFamily="34" charset="0"/>
              </a:rPr>
              <a:t> in certain seasons; and needs transport options to be able to deliver or offer food to other organisations to use. </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6</a:t>
            </a:fld>
            <a:endParaRPr lang="en-GB" dirty="0"/>
          </a:p>
        </p:txBody>
      </p:sp>
    </p:spTree>
    <p:extLst>
      <p:ext uri="{BB962C8B-B14F-4D97-AF65-F5344CB8AC3E}">
        <p14:creationId xmlns:p14="http://schemas.microsoft.com/office/powerpoint/2010/main" val="379879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000"/>
              </a:spcAft>
            </a:pPr>
            <a:r>
              <a:rPr lang="en-GB" sz="1800" b="1" dirty="0">
                <a:effectLst/>
                <a:latin typeface="Segoe UI" panose="020B0502040204020203" pitchFamily="34" charset="0"/>
                <a:ea typeface="Times New Roman" panose="02020603050405020304" pitchFamily="18" charset="0"/>
                <a:cs typeface="Times New Roman" panose="02020603050405020304" pitchFamily="18" charset="0"/>
              </a:rPr>
              <a:t>Southern Holderness Resource Centre</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(more commonly known as the Shores Centre) is recognised a key community hub throughout the South East Holderness community. As a charity serving the area for over 15 years, they have extensive experience of supporting disadvantaged and vulnerable individuals by providing a wide range services, resources and facilities that positively contribute to health, economic development, enterprise, employment, financial and social inclusion.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7</a:t>
            </a:fld>
            <a:endParaRPr lang="en-GB" dirty="0"/>
          </a:p>
        </p:txBody>
      </p:sp>
    </p:spTree>
    <p:extLst>
      <p:ext uri="{BB962C8B-B14F-4D97-AF65-F5344CB8AC3E}">
        <p14:creationId xmlns:p14="http://schemas.microsoft.com/office/powerpoint/2010/main" val="56856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Calibri" panose="020F0502020204030204" pitchFamily="34" charset="0"/>
              </a:rPr>
              <a:t>More insight about the model and how it works is found here </a:t>
            </a:r>
            <a:r>
              <a:rPr lang="en-GB"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About Us | The Company Shop Group</a:t>
            </a:r>
            <a:endParaRPr lang="en-GB" dirty="0"/>
          </a:p>
        </p:txBody>
      </p:sp>
      <p:sp>
        <p:nvSpPr>
          <p:cNvPr id="4" name="Slide Number Placeholder 3"/>
          <p:cNvSpPr>
            <a:spLocks noGrp="1"/>
          </p:cNvSpPr>
          <p:nvPr>
            <p:ph type="sldNum" sz="quarter" idx="5"/>
          </p:nvPr>
        </p:nvSpPr>
        <p:spPr/>
        <p:txBody>
          <a:bodyPr/>
          <a:lstStyle/>
          <a:p>
            <a:fld id="{DAD0E3EE-DBD9-4289-BA20-35F783F12CE8}" type="slidenum">
              <a:rPr lang="en-GB" smtClean="0"/>
              <a:t>8</a:t>
            </a:fld>
            <a:endParaRPr lang="en-GB" dirty="0"/>
          </a:p>
        </p:txBody>
      </p:sp>
    </p:spTree>
    <p:extLst>
      <p:ext uri="{BB962C8B-B14F-4D97-AF65-F5344CB8AC3E}">
        <p14:creationId xmlns:p14="http://schemas.microsoft.com/office/powerpoint/2010/main" val="41390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Segoe UI" panose="020B0502040204020203" pitchFamily="34" charset="0"/>
                <a:ea typeface="Times New Roman" panose="02020603050405020304" pitchFamily="18" charset="0"/>
                <a:cs typeface="Times New Roman" panose="02020603050405020304" pitchFamily="18" charset="0"/>
              </a:rPr>
              <a:t>https://innchurches.co.uk/foodsavers/</a:t>
            </a:r>
          </a:p>
          <a:p>
            <a:endParaRPr lang="en-GB" sz="1200" dirty="0">
              <a:effectLst/>
              <a:latin typeface="Segoe UI" panose="020B0502040204020203" pitchFamily="34" charset="0"/>
              <a:ea typeface="Times New Roman" panose="02020603050405020304" pitchFamily="18" charset="0"/>
              <a:cs typeface="Times New Roman" panose="02020603050405020304" pitchFamily="18" charset="0"/>
            </a:endParaRPr>
          </a:p>
          <a:p>
            <a:r>
              <a:rPr lang="en-GB" sz="1200" dirty="0">
                <a:effectLst/>
                <a:latin typeface="Segoe UI" panose="020B0502040204020203" pitchFamily="34" charset="0"/>
                <a:ea typeface="Times New Roman" panose="02020603050405020304" pitchFamily="18" charset="0"/>
                <a:cs typeface="Times New Roman" panose="02020603050405020304" pitchFamily="18" charset="0"/>
              </a:rPr>
              <a:t>Image: https://www.thetelegraphandargus.co.uk/news/23102671.bradford-school-opens-pantry-help-struggling-families/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AD0E3EE-DBD9-4289-BA20-35F783F12CE8}" type="slidenum">
              <a:rPr lang="en-GB" smtClean="0"/>
              <a:t>9</a:t>
            </a:fld>
            <a:endParaRPr lang="en-GB" dirty="0"/>
          </a:p>
        </p:txBody>
      </p:sp>
    </p:spTree>
    <p:extLst>
      <p:ext uri="{BB962C8B-B14F-4D97-AF65-F5344CB8AC3E}">
        <p14:creationId xmlns:p14="http://schemas.microsoft.com/office/powerpoint/2010/main" val="2515774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74CA-B15B-8230-1634-813954096E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2E6529-E653-8DB7-622D-23DA1B81E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5A039D-BF44-2540-025B-9F6453F69CFD}"/>
              </a:ext>
            </a:extLst>
          </p:cNvPr>
          <p:cNvSpPr>
            <a:spLocks noGrp="1"/>
          </p:cNvSpPr>
          <p:nvPr>
            <p:ph type="dt" sz="half" idx="10"/>
          </p:nvPr>
        </p:nvSpPr>
        <p:spPr/>
        <p:txBody>
          <a:bodyPr/>
          <a:lstStyle/>
          <a:p>
            <a:fld id="{B2AAF183-0574-422B-9CDA-FC94D56A6499}" type="datetimeFigureOut">
              <a:rPr lang="en-GB" smtClean="0"/>
              <a:t>18/11/2022</a:t>
            </a:fld>
            <a:endParaRPr lang="en-GB" dirty="0"/>
          </a:p>
        </p:txBody>
      </p:sp>
      <p:sp>
        <p:nvSpPr>
          <p:cNvPr id="5" name="Footer Placeholder 4">
            <a:extLst>
              <a:ext uri="{FF2B5EF4-FFF2-40B4-BE49-F238E27FC236}">
                <a16:creationId xmlns:a16="http://schemas.microsoft.com/office/drawing/2014/main" id="{964D88EE-C641-7E36-C8A8-BEB9121A91F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D695BBB-B52A-E1B5-90A9-B2892FABFB01}"/>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129499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7468-76D1-B512-77ED-C634E10C1F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5B931E-1A48-E641-E237-F6376F085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D6218-613D-A1E4-9188-0871F898C80F}"/>
              </a:ext>
            </a:extLst>
          </p:cNvPr>
          <p:cNvSpPr>
            <a:spLocks noGrp="1"/>
          </p:cNvSpPr>
          <p:nvPr>
            <p:ph type="dt" sz="half" idx="10"/>
          </p:nvPr>
        </p:nvSpPr>
        <p:spPr/>
        <p:txBody>
          <a:bodyPr/>
          <a:lstStyle/>
          <a:p>
            <a:fld id="{B2AAF183-0574-422B-9CDA-FC94D56A6499}" type="datetimeFigureOut">
              <a:rPr lang="en-GB" smtClean="0"/>
              <a:t>18/11/2022</a:t>
            </a:fld>
            <a:endParaRPr lang="en-GB" dirty="0"/>
          </a:p>
        </p:txBody>
      </p:sp>
      <p:sp>
        <p:nvSpPr>
          <p:cNvPr id="5" name="Footer Placeholder 4">
            <a:extLst>
              <a:ext uri="{FF2B5EF4-FFF2-40B4-BE49-F238E27FC236}">
                <a16:creationId xmlns:a16="http://schemas.microsoft.com/office/drawing/2014/main" id="{A353951A-6C90-D648-99D5-95579B5A81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7DC6038-E85F-B31F-30A8-7BABAC572182}"/>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84423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DBFB63-ED8F-9774-6C4B-9A2A40B199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AC628F-2F05-C03B-78FF-DDDC2D38EE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DD1244-AF9B-54D2-9C5A-EA06EE900A29}"/>
              </a:ext>
            </a:extLst>
          </p:cNvPr>
          <p:cNvSpPr>
            <a:spLocks noGrp="1"/>
          </p:cNvSpPr>
          <p:nvPr>
            <p:ph type="dt" sz="half" idx="10"/>
          </p:nvPr>
        </p:nvSpPr>
        <p:spPr/>
        <p:txBody>
          <a:bodyPr/>
          <a:lstStyle/>
          <a:p>
            <a:fld id="{B2AAF183-0574-422B-9CDA-FC94D56A6499}" type="datetimeFigureOut">
              <a:rPr lang="en-GB" smtClean="0"/>
              <a:t>18/11/2022</a:t>
            </a:fld>
            <a:endParaRPr lang="en-GB" dirty="0"/>
          </a:p>
        </p:txBody>
      </p:sp>
      <p:sp>
        <p:nvSpPr>
          <p:cNvPr id="5" name="Footer Placeholder 4">
            <a:extLst>
              <a:ext uri="{FF2B5EF4-FFF2-40B4-BE49-F238E27FC236}">
                <a16:creationId xmlns:a16="http://schemas.microsoft.com/office/drawing/2014/main" id="{6167B2C4-4CB7-14F2-9314-DB25C166D8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AFC1B0C-CD50-03FF-E4E1-7746B89C0601}"/>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69731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5FF2-8B9F-5792-870D-D3D7C3D117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9D0BDB-9C90-3461-7FF9-917508954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B3010D-B81E-802A-DCE1-EC0B3D6963A7}"/>
              </a:ext>
            </a:extLst>
          </p:cNvPr>
          <p:cNvSpPr>
            <a:spLocks noGrp="1"/>
          </p:cNvSpPr>
          <p:nvPr>
            <p:ph type="dt" sz="half" idx="10"/>
          </p:nvPr>
        </p:nvSpPr>
        <p:spPr/>
        <p:txBody>
          <a:bodyPr/>
          <a:lstStyle/>
          <a:p>
            <a:fld id="{B2AAF183-0574-422B-9CDA-FC94D56A6499}" type="datetimeFigureOut">
              <a:rPr lang="en-GB" smtClean="0"/>
              <a:t>18/11/2022</a:t>
            </a:fld>
            <a:endParaRPr lang="en-GB" dirty="0"/>
          </a:p>
        </p:txBody>
      </p:sp>
      <p:sp>
        <p:nvSpPr>
          <p:cNvPr id="5" name="Footer Placeholder 4">
            <a:extLst>
              <a:ext uri="{FF2B5EF4-FFF2-40B4-BE49-F238E27FC236}">
                <a16:creationId xmlns:a16="http://schemas.microsoft.com/office/drawing/2014/main" id="{22E05DA0-14C3-BD0A-76FB-DA669F51CD0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A972C2F-D0B7-7E07-DEB1-A3AA34DA7E2A}"/>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26710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F81D-7666-1896-A720-FA0DB91C6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AA3ED6-759E-D4E4-AD2E-6CCD36262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7D1155-A5A5-A28A-4130-74502B3AC16F}"/>
              </a:ext>
            </a:extLst>
          </p:cNvPr>
          <p:cNvSpPr>
            <a:spLocks noGrp="1"/>
          </p:cNvSpPr>
          <p:nvPr>
            <p:ph type="dt" sz="half" idx="10"/>
          </p:nvPr>
        </p:nvSpPr>
        <p:spPr/>
        <p:txBody>
          <a:bodyPr/>
          <a:lstStyle/>
          <a:p>
            <a:fld id="{B2AAF183-0574-422B-9CDA-FC94D56A6499}" type="datetimeFigureOut">
              <a:rPr lang="en-GB" smtClean="0"/>
              <a:t>18/11/2022</a:t>
            </a:fld>
            <a:endParaRPr lang="en-GB" dirty="0"/>
          </a:p>
        </p:txBody>
      </p:sp>
      <p:sp>
        <p:nvSpPr>
          <p:cNvPr id="5" name="Footer Placeholder 4">
            <a:extLst>
              <a:ext uri="{FF2B5EF4-FFF2-40B4-BE49-F238E27FC236}">
                <a16:creationId xmlns:a16="http://schemas.microsoft.com/office/drawing/2014/main" id="{BA8A1B58-3E34-4A48-3AA9-2D29C03D83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83DC0E-37DA-0B52-6215-5317B3A6AF59}"/>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24363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D077-DF41-88CE-14F4-ABDB31EECC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5455EA-FD21-2AA3-0C8F-64FB0C5269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FFB11C-2421-7945-9295-F8F62860F0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325C8E-E338-6D00-5120-0C51A5E7EEA8}"/>
              </a:ext>
            </a:extLst>
          </p:cNvPr>
          <p:cNvSpPr>
            <a:spLocks noGrp="1"/>
          </p:cNvSpPr>
          <p:nvPr>
            <p:ph type="dt" sz="half" idx="10"/>
          </p:nvPr>
        </p:nvSpPr>
        <p:spPr/>
        <p:txBody>
          <a:bodyPr/>
          <a:lstStyle/>
          <a:p>
            <a:fld id="{B2AAF183-0574-422B-9CDA-FC94D56A6499}" type="datetimeFigureOut">
              <a:rPr lang="en-GB" smtClean="0"/>
              <a:t>18/11/2022</a:t>
            </a:fld>
            <a:endParaRPr lang="en-GB" dirty="0"/>
          </a:p>
        </p:txBody>
      </p:sp>
      <p:sp>
        <p:nvSpPr>
          <p:cNvPr id="6" name="Footer Placeholder 5">
            <a:extLst>
              <a:ext uri="{FF2B5EF4-FFF2-40B4-BE49-F238E27FC236}">
                <a16:creationId xmlns:a16="http://schemas.microsoft.com/office/drawing/2014/main" id="{831BF93C-1DCD-39F1-4D6E-53B63A239A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228B27-9515-D30B-48F2-4A2B3CF1FA38}"/>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75671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12F4-4DCA-EB1D-0D43-9A86D1C08E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2F3F8-0ADC-7E9A-3E8F-25C9AC636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C9A3D0-8B11-372F-2911-CADA63D40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7695F9-47F8-6A0A-E34C-02A3A0B08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4798E5-0275-ECDD-1F91-E54E66A0F8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D9A1DD-227A-9E7F-EF92-C88C6B08CF3C}"/>
              </a:ext>
            </a:extLst>
          </p:cNvPr>
          <p:cNvSpPr>
            <a:spLocks noGrp="1"/>
          </p:cNvSpPr>
          <p:nvPr>
            <p:ph type="dt" sz="half" idx="10"/>
          </p:nvPr>
        </p:nvSpPr>
        <p:spPr/>
        <p:txBody>
          <a:bodyPr/>
          <a:lstStyle/>
          <a:p>
            <a:fld id="{B2AAF183-0574-422B-9CDA-FC94D56A6499}" type="datetimeFigureOut">
              <a:rPr lang="en-GB" smtClean="0"/>
              <a:t>18/11/2022</a:t>
            </a:fld>
            <a:endParaRPr lang="en-GB" dirty="0"/>
          </a:p>
        </p:txBody>
      </p:sp>
      <p:sp>
        <p:nvSpPr>
          <p:cNvPr id="8" name="Footer Placeholder 7">
            <a:extLst>
              <a:ext uri="{FF2B5EF4-FFF2-40B4-BE49-F238E27FC236}">
                <a16:creationId xmlns:a16="http://schemas.microsoft.com/office/drawing/2014/main" id="{A2B07C06-27D0-BCE4-EBF1-02912879262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86232E8-8504-1B42-C6C9-1BD1E05F8808}"/>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211732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CAF7-98CE-B50F-2D45-53D72BA3AF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C6D7F-9EA8-99B6-6A72-FAB3EE10EBEB}"/>
              </a:ext>
            </a:extLst>
          </p:cNvPr>
          <p:cNvSpPr>
            <a:spLocks noGrp="1"/>
          </p:cNvSpPr>
          <p:nvPr>
            <p:ph type="dt" sz="half" idx="10"/>
          </p:nvPr>
        </p:nvSpPr>
        <p:spPr/>
        <p:txBody>
          <a:bodyPr/>
          <a:lstStyle/>
          <a:p>
            <a:fld id="{B2AAF183-0574-422B-9CDA-FC94D56A6499}" type="datetimeFigureOut">
              <a:rPr lang="en-GB" smtClean="0"/>
              <a:t>18/11/2022</a:t>
            </a:fld>
            <a:endParaRPr lang="en-GB" dirty="0"/>
          </a:p>
        </p:txBody>
      </p:sp>
      <p:sp>
        <p:nvSpPr>
          <p:cNvPr id="4" name="Footer Placeholder 3">
            <a:extLst>
              <a:ext uri="{FF2B5EF4-FFF2-40B4-BE49-F238E27FC236}">
                <a16:creationId xmlns:a16="http://schemas.microsoft.com/office/drawing/2014/main" id="{FCD6C7D6-4D2E-64AD-7743-B0660954A5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12A3069-F60A-997E-F701-FFB0080A425B}"/>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64555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87474-59AC-AA28-5687-486ED092AC25}"/>
              </a:ext>
            </a:extLst>
          </p:cNvPr>
          <p:cNvSpPr>
            <a:spLocks noGrp="1"/>
          </p:cNvSpPr>
          <p:nvPr>
            <p:ph type="dt" sz="half" idx="10"/>
          </p:nvPr>
        </p:nvSpPr>
        <p:spPr/>
        <p:txBody>
          <a:bodyPr/>
          <a:lstStyle/>
          <a:p>
            <a:fld id="{B2AAF183-0574-422B-9CDA-FC94D56A6499}" type="datetimeFigureOut">
              <a:rPr lang="en-GB" smtClean="0"/>
              <a:t>18/11/2022</a:t>
            </a:fld>
            <a:endParaRPr lang="en-GB" dirty="0"/>
          </a:p>
        </p:txBody>
      </p:sp>
      <p:sp>
        <p:nvSpPr>
          <p:cNvPr id="3" name="Footer Placeholder 2">
            <a:extLst>
              <a:ext uri="{FF2B5EF4-FFF2-40B4-BE49-F238E27FC236}">
                <a16:creationId xmlns:a16="http://schemas.microsoft.com/office/drawing/2014/main" id="{F201BF8C-AC9B-B485-70A7-01AF263F732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77EB301-8769-64B7-286A-FEF1BBB1AE34}"/>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53329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1767-8CDA-6A4D-328E-628A3E826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CB3C1B-9453-41E1-6E37-EABA86D27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1E6EA7-4D16-452A-ABF0-465FB9FC0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73591-941E-35C1-ECFB-2EE7CA26D8EE}"/>
              </a:ext>
            </a:extLst>
          </p:cNvPr>
          <p:cNvSpPr>
            <a:spLocks noGrp="1"/>
          </p:cNvSpPr>
          <p:nvPr>
            <p:ph type="dt" sz="half" idx="10"/>
          </p:nvPr>
        </p:nvSpPr>
        <p:spPr/>
        <p:txBody>
          <a:bodyPr/>
          <a:lstStyle/>
          <a:p>
            <a:fld id="{B2AAF183-0574-422B-9CDA-FC94D56A6499}" type="datetimeFigureOut">
              <a:rPr lang="en-GB" smtClean="0"/>
              <a:t>18/11/2022</a:t>
            </a:fld>
            <a:endParaRPr lang="en-GB" dirty="0"/>
          </a:p>
        </p:txBody>
      </p:sp>
      <p:sp>
        <p:nvSpPr>
          <p:cNvPr id="6" name="Footer Placeholder 5">
            <a:extLst>
              <a:ext uri="{FF2B5EF4-FFF2-40B4-BE49-F238E27FC236}">
                <a16:creationId xmlns:a16="http://schemas.microsoft.com/office/drawing/2014/main" id="{433368C5-6F5B-025B-8CB5-502C0EBFDF4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D0406D0-1E33-0566-B4F8-5BB46A364131}"/>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357483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5D0E-1C8E-2D43-0DE5-701B7386F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0D7173-6A8D-9AD5-343D-80BE8DE6A4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9030E8B-1B83-3F16-0DD9-A43F5C298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316F3D-FDE2-CE47-C1BC-4DBB5B635D5E}"/>
              </a:ext>
            </a:extLst>
          </p:cNvPr>
          <p:cNvSpPr>
            <a:spLocks noGrp="1"/>
          </p:cNvSpPr>
          <p:nvPr>
            <p:ph type="dt" sz="half" idx="10"/>
          </p:nvPr>
        </p:nvSpPr>
        <p:spPr/>
        <p:txBody>
          <a:bodyPr/>
          <a:lstStyle/>
          <a:p>
            <a:fld id="{B2AAF183-0574-422B-9CDA-FC94D56A6499}" type="datetimeFigureOut">
              <a:rPr lang="en-GB" smtClean="0"/>
              <a:t>18/11/2022</a:t>
            </a:fld>
            <a:endParaRPr lang="en-GB" dirty="0"/>
          </a:p>
        </p:txBody>
      </p:sp>
      <p:sp>
        <p:nvSpPr>
          <p:cNvPr id="6" name="Footer Placeholder 5">
            <a:extLst>
              <a:ext uri="{FF2B5EF4-FFF2-40B4-BE49-F238E27FC236}">
                <a16:creationId xmlns:a16="http://schemas.microsoft.com/office/drawing/2014/main" id="{2A51B236-E84B-21B3-1969-C4DC7414AE8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7A2160-AC65-1FFE-F8D2-E27D89E404F0}"/>
              </a:ext>
            </a:extLst>
          </p:cNvPr>
          <p:cNvSpPr>
            <a:spLocks noGrp="1"/>
          </p:cNvSpPr>
          <p:nvPr>
            <p:ph type="sldNum" sz="quarter" idx="12"/>
          </p:nvPr>
        </p:nvSpPr>
        <p:spPr/>
        <p:txBody>
          <a:bodyPr/>
          <a:lstStyle/>
          <a:p>
            <a:fld id="{0C9927F3-2DF3-4C76-B31A-B196B8A3EE00}" type="slidenum">
              <a:rPr lang="en-GB" smtClean="0"/>
              <a:t>‹#›</a:t>
            </a:fld>
            <a:endParaRPr lang="en-GB" dirty="0"/>
          </a:p>
        </p:txBody>
      </p:sp>
    </p:spTree>
    <p:extLst>
      <p:ext uri="{BB962C8B-B14F-4D97-AF65-F5344CB8AC3E}">
        <p14:creationId xmlns:p14="http://schemas.microsoft.com/office/powerpoint/2010/main" val="155603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D20CE-BAB0-5BCA-CC7C-06CB72EB7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6D29FC-AAB2-19EB-288A-1CD32B869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8D06C4-7B9F-FDB4-784A-49DCDF319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AF183-0574-422B-9CDA-FC94D56A6499}" type="datetimeFigureOut">
              <a:rPr lang="en-GB" smtClean="0"/>
              <a:t>18/11/2022</a:t>
            </a:fld>
            <a:endParaRPr lang="en-GB" dirty="0"/>
          </a:p>
        </p:txBody>
      </p:sp>
      <p:sp>
        <p:nvSpPr>
          <p:cNvPr id="5" name="Footer Placeholder 4">
            <a:extLst>
              <a:ext uri="{FF2B5EF4-FFF2-40B4-BE49-F238E27FC236}">
                <a16:creationId xmlns:a16="http://schemas.microsoft.com/office/drawing/2014/main" id="{C7280DC4-B778-47B3-71FB-4701E3971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4D0B4A5-58C8-85D1-19CC-D8C6F7313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927F3-2DF3-4C76-B31A-B196B8A3EE00}" type="slidenum">
              <a:rPr lang="en-GB" smtClean="0"/>
              <a:t>‹#›</a:t>
            </a:fld>
            <a:endParaRPr lang="en-GB" dirty="0"/>
          </a:p>
        </p:txBody>
      </p:sp>
    </p:spTree>
    <p:extLst>
      <p:ext uri="{BB962C8B-B14F-4D97-AF65-F5344CB8AC3E}">
        <p14:creationId xmlns:p14="http://schemas.microsoft.com/office/powerpoint/2010/main" val="822368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relationshipsproject.org/project/community-shop/"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jf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outdoor&#10;&#10;Description automatically generated">
            <a:extLst>
              <a:ext uri="{FF2B5EF4-FFF2-40B4-BE49-F238E27FC236}">
                <a16:creationId xmlns:a16="http://schemas.microsoft.com/office/drawing/2014/main" id="{23B65069-1E57-96B8-722E-B80399D390B7}"/>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6250"/>
          <a:stretch/>
        </p:blipFill>
        <p:spPr>
          <a:xfrm>
            <a:off x="15703" y="0"/>
            <a:ext cx="12192002" cy="6858000"/>
          </a:xfrm>
          <a:prstGeom prst="rect">
            <a:avLst/>
          </a:prstGeom>
        </p:spPr>
      </p:pic>
      <p:pic>
        <p:nvPicPr>
          <p:cNvPr id="5" name="Content Placeholder 4" descr="Logo, company name&#10;&#10;Description automatically generated">
            <a:extLst>
              <a:ext uri="{FF2B5EF4-FFF2-40B4-BE49-F238E27FC236}">
                <a16:creationId xmlns:a16="http://schemas.microsoft.com/office/drawing/2014/main" id="{76E4A634-432B-562D-5EAE-4E7AE7476431}"/>
              </a:ext>
            </a:extLst>
          </p:cNvPr>
          <p:cNvPicPr>
            <a:picLocks noGrp="1" noChangeAspect="1"/>
          </p:cNvPicPr>
          <p:nvPr>
            <p:ph idx="1"/>
          </p:nvPr>
        </p:nvPicPr>
        <p:blipFill>
          <a:blip r:embed="rId4"/>
          <a:stretch>
            <a:fillRect/>
          </a:stretch>
        </p:blipFill>
        <p:spPr>
          <a:xfrm>
            <a:off x="10187189" y="76352"/>
            <a:ext cx="1860223" cy="1010239"/>
          </a:xfrm>
          <a:prstGeom prst="rect">
            <a:avLst/>
          </a:prstGeom>
        </p:spPr>
      </p:pic>
      <p:sp>
        <p:nvSpPr>
          <p:cNvPr id="6" name="Title 1">
            <a:extLst>
              <a:ext uri="{FF2B5EF4-FFF2-40B4-BE49-F238E27FC236}">
                <a16:creationId xmlns:a16="http://schemas.microsoft.com/office/drawing/2014/main" id="{4751B95B-DAEE-E466-766F-8573E27BD4B8}"/>
              </a:ext>
            </a:extLst>
          </p:cNvPr>
          <p:cNvSpPr txBox="1">
            <a:spLocks/>
          </p:cNvSpPr>
          <p:nvPr/>
        </p:nvSpPr>
        <p:spPr>
          <a:xfrm>
            <a:off x="708337" y="4327253"/>
            <a:ext cx="4005331" cy="2846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t>Low Cost Community Food Retail</a:t>
            </a:r>
            <a:br>
              <a:rPr lang="en-GB" sz="3700" dirty="0"/>
            </a:br>
            <a:endParaRPr lang="en-GB" sz="3700" dirty="0"/>
          </a:p>
        </p:txBody>
      </p:sp>
      <p:sp>
        <p:nvSpPr>
          <p:cNvPr id="7" name="Title 1">
            <a:extLst>
              <a:ext uri="{FF2B5EF4-FFF2-40B4-BE49-F238E27FC236}">
                <a16:creationId xmlns:a16="http://schemas.microsoft.com/office/drawing/2014/main" id="{3381DBD5-1F9E-6831-42BE-49CB8F7A7F6C}"/>
              </a:ext>
            </a:extLst>
          </p:cNvPr>
          <p:cNvSpPr txBox="1">
            <a:spLocks noGrp="1"/>
          </p:cNvSpPr>
          <p:nvPr>
            <p:ph type="title"/>
          </p:nvPr>
        </p:nvSpPr>
        <p:spPr>
          <a:xfrm>
            <a:off x="601013" y="2923880"/>
            <a:ext cx="4502238" cy="132556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Segoe UI" panose="020B0502040204020203" pitchFamily="34" charset="0"/>
                <a:ea typeface="Cambria" panose="02040503050406030204" pitchFamily="18" charset="0"/>
                <a:cs typeface="Segoe UI" panose="020B0502040204020203" pitchFamily="34" charset="0"/>
              </a:rPr>
              <a:t>Covid Recovery Insight Project: Food Insecurity</a:t>
            </a:r>
          </a:p>
        </p:txBody>
      </p:sp>
    </p:spTree>
    <p:extLst>
      <p:ext uri="{BB962C8B-B14F-4D97-AF65-F5344CB8AC3E}">
        <p14:creationId xmlns:p14="http://schemas.microsoft.com/office/powerpoint/2010/main" val="333655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686834" y="1153572"/>
            <a:ext cx="3200400" cy="4461163"/>
          </a:xfrm>
        </p:spPr>
        <p:txBody>
          <a:bodyPr>
            <a:normAutofit/>
          </a:bodyPr>
          <a:lstStyle/>
          <a:p>
            <a:r>
              <a:rPr lang="en-GB" sz="4000" b="1"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Making the case for low cost community food retail models</a:t>
            </a:r>
            <a:endParaRPr lang="en-GB" sz="4000" dirty="0">
              <a:solidFill>
                <a:srgbClr val="FFFFFF"/>
              </a:solidFill>
              <a:latin typeface="Segoe UI" panose="020B0502040204020203" pitchFamily="34" charset="0"/>
              <a:cs typeface="Segoe UI" panose="020B0502040204020203" pitchFamily="34" charset="0"/>
            </a:endParaRP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4447308" y="591344"/>
            <a:ext cx="6906491" cy="5585619"/>
          </a:xfrm>
        </p:spPr>
        <p:txBody>
          <a:bodyPr anchor="ctr">
            <a:normAutofit/>
          </a:bodyPr>
          <a:lstStyle/>
          <a:p>
            <a:pPr>
              <a:lnSpc>
                <a:spcPct val="120000"/>
              </a:lnSpc>
              <a:spcAft>
                <a:spcPts val="1000"/>
              </a:spcAft>
            </a:pP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The models offer affordable, accessible and typically more nutritious options that could be regarded as a next step from needing to use a food bank. </a:t>
            </a:r>
          </a:p>
          <a:p>
            <a:pPr>
              <a:lnSpc>
                <a:spcPct val="120000"/>
              </a:lnSpc>
              <a:spcAft>
                <a:spcPts val="1000"/>
              </a:spcAft>
            </a:pP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The model encourages more dignity because a contribution is made and there is more choice. </a:t>
            </a:r>
          </a:p>
          <a:p>
            <a:pPr>
              <a:lnSpc>
                <a:spcPct val="120000"/>
              </a:lnSpc>
              <a:spcAft>
                <a:spcPts val="1000"/>
              </a:spcAft>
            </a:pPr>
            <a:r>
              <a:rPr lang="en-GB" sz="2000" dirty="0">
                <a:effectLst/>
                <a:latin typeface="Segoe UI" panose="020B0502040204020203" pitchFamily="34" charset="0"/>
                <a:ea typeface="Times New Roman" panose="02020603050405020304" pitchFamily="18" charset="0"/>
                <a:cs typeface="Times New Roman" panose="02020603050405020304" pitchFamily="18" charset="0"/>
              </a:rPr>
              <a:t>Models can often be mixed which gives rise to wider individual and community benefits aligned with their social purpose.</a:t>
            </a:r>
          </a:p>
          <a:p>
            <a:pPr>
              <a:lnSpc>
                <a:spcPct val="120000"/>
              </a:lnSpc>
              <a:spcAft>
                <a:spcPts val="1000"/>
              </a:spcAft>
            </a:pPr>
            <a:r>
              <a:rPr lang="en-GB" sz="2000" dirty="0">
                <a:latin typeface="Segoe UI" panose="020B0502040204020203" pitchFamily="34" charset="0"/>
                <a:ea typeface="Times New Roman" panose="02020603050405020304" pitchFamily="18" charset="0"/>
                <a:cs typeface="Times New Roman" panose="02020603050405020304" pitchFamily="18" charset="0"/>
              </a:rPr>
              <a:t>The models enable revenues to flow that can then be re-invested into the wider social purpose in that community.</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82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686834" y="1153572"/>
            <a:ext cx="3200400" cy="4461163"/>
          </a:xfrm>
        </p:spPr>
        <p:txBody>
          <a:bodyPr>
            <a:normAutofit/>
          </a:bodyPr>
          <a:lstStyle/>
          <a:p>
            <a:r>
              <a:rPr lang="en-GB" b="1" dirty="0">
                <a:solidFill>
                  <a:srgbClr val="FFFFFF"/>
                </a:solidFill>
                <a:effectLst/>
                <a:latin typeface="Segoe UI" panose="020B0502040204020203" pitchFamily="34" charset="0"/>
                <a:ea typeface="Calibri" panose="020F0502020204030204" pitchFamily="34" charset="0"/>
                <a:cs typeface="Segoe UI" panose="020B0502040204020203" pitchFamily="34" charset="0"/>
              </a:rPr>
              <a:t>Questions Arising </a:t>
            </a:r>
            <a:endParaRPr lang="en-GB" dirty="0">
              <a:solidFill>
                <a:srgbClr val="FFFFFF"/>
              </a:solidFill>
              <a:latin typeface="Segoe UI" panose="020B0502040204020203" pitchFamily="34" charset="0"/>
              <a:cs typeface="Segoe UI" panose="020B0502040204020203" pitchFamily="34" charset="0"/>
            </a:endParaRP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4447308" y="591344"/>
            <a:ext cx="6906491" cy="5585619"/>
          </a:xfrm>
        </p:spPr>
        <p:txBody>
          <a:bodyPr anchor="ctr">
            <a:normAutofit/>
          </a:bodyPr>
          <a:lstStyle/>
          <a:p>
            <a:pPr marL="342900" lvl="0" indent="-342900">
              <a:buFont typeface="+mj-lt"/>
              <a:buAutoNum type="arabicPeriod"/>
            </a:pPr>
            <a:r>
              <a:rPr lang="en-GB" sz="2400" dirty="0">
                <a:effectLst/>
                <a:latin typeface="Segoe UI" panose="020B0502040204020203" pitchFamily="34" charset="0"/>
                <a:ea typeface="Calibri" panose="020F0502020204030204" pitchFamily="34" charset="0"/>
              </a:rPr>
              <a:t>Can the evidence be strengthened to the point where a food pantry / social supermarket / community shop is knowingly able to address the root causes of food insecurity, and help clients achieve long-term food security and self-sufficiency?</a:t>
            </a:r>
            <a:endParaRPr lang="en-GB" sz="24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2400" dirty="0">
                <a:effectLst/>
                <a:latin typeface="Segoe UI" panose="020B0502040204020203" pitchFamily="34" charset="0"/>
                <a:ea typeface="Calibri" panose="020F0502020204030204" pitchFamily="34" charset="0"/>
              </a:rPr>
              <a:t>How could the reciprocity aspect of low cost community food retail be embedded across all or more of the food models made available in communities, as this seems to amplify feelings of dignity, reduce stigma and encourage use without people feeling different.</a:t>
            </a:r>
            <a:endParaRPr lang="en-GB" sz="24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2400" dirty="0">
                <a:effectLst/>
                <a:latin typeface="Segoe UI" panose="020B0502040204020203" pitchFamily="34" charset="0"/>
                <a:ea typeface="Calibri" panose="020F0502020204030204" pitchFamily="34" charset="0"/>
              </a:rPr>
              <a:t>How could these models operate / be adapted for rural or sparse communities?</a:t>
            </a:r>
            <a:endParaRPr lang="en-GB"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764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ood on a table">
            <a:extLst>
              <a:ext uri="{FF2B5EF4-FFF2-40B4-BE49-F238E27FC236}">
                <a16:creationId xmlns:a16="http://schemas.microsoft.com/office/drawing/2014/main" id="{413A7688-0A78-0526-6D29-9EE657C99E01}"/>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F944CC-EB8C-26DA-5FC3-14C14F94A957}"/>
              </a:ext>
            </a:extLst>
          </p:cNvPr>
          <p:cNvSpPr>
            <a:spLocks noGrp="1"/>
          </p:cNvSpPr>
          <p:nvPr>
            <p:ph type="title"/>
          </p:nvPr>
        </p:nvSpPr>
        <p:spPr>
          <a:xfrm>
            <a:off x="7531610" y="365125"/>
            <a:ext cx="3822189" cy="1899912"/>
          </a:xfrm>
        </p:spPr>
        <p:style>
          <a:lnRef idx="2">
            <a:schemeClr val="accent2"/>
          </a:lnRef>
          <a:fillRef idx="1">
            <a:schemeClr val="lt1"/>
          </a:fillRef>
          <a:effectRef idx="0">
            <a:schemeClr val="accent2"/>
          </a:effectRef>
          <a:fontRef idx="minor">
            <a:schemeClr val="dk1"/>
          </a:fontRef>
        </p:style>
        <p:txBody>
          <a:bodyPr>
            <a:normAutofit/>
          </a:bodyPr>
          <a:lstStyle/>
          <a:p>
            <a:r>
              <a:rPr lang="en-GB" sz="4000" dirty="0">
                <a:latin typeface="Segoe UI" panose="020B0502040204020203" pitchFamily="34" charset="0"/>
                <a:cs typeface="Segoe UI" panose="020B0502040204020203" pitchFamily="34" charset="0"/>
              </a:rPr>
              <a:t>Definition: low cost community food retail</a:t>
            </a:r>
          </a:p>
        </p:txBody>
      </p:sp>
      <p:sp>
        <p:nvSpPr>
          <p:cNvPr id="3" name="Content Placeholder 2">
            <a:extLst>
              <a:ext uri="{FF2B5EF4-FFF2-40B4-BE49-F238E27FC236}">
                <a16:creationId xmlns:a16="http://schemas.microsoft.com/office/drawing/2014/main" id="{C587921F-E79C-2E63-7453-1E8297EBE029}"/>
              </a:ext>
            </a:extLst>
          </p:cNvPr>
          <p:cNvSpPr>
            <a:spLocks noGrp="1"/>
          </p:cNvSpPr>
          <p:nvPr>
            <p:ph idx="1"/>
          </p:nvPr>
        </p:nvSpPr>
        <p:spPr>
          <a:xfrm>
            <a:off x="7531610" y="2434201"/>
            <a:ext cx="3822189" cy="3742762"/>
          </a:xfrm>
        </p:spPr>
        <p:style>
          <a:lnRef idx="2">
            <a:schemeClr val="accent2"/>
          </a:lnRef>
          <a:fillRef idx="1">
            <a:schemeClr val="lt1"/>
          </a:fillRef>
          <a:effectRef idx="0">
            <a:schemeClr val="accent2"/>
          </a:effectRef>
          <a:fontRef idx="minor">
            <a:schemeClr val="dk1"/>
          </a:fontRef>
        </p:style>
        <p:txBody>
          <a:bodyPr>
            <a:normAutofit/>
          </a:bodyPr>
          <a:lstStyle/>
          <a:p>
            <a:pPr marL="0" indent="0">
              <a:spcAft>
                <a:spcPts val="1000"/>
              </a:spcAft>
              <a:buNone/>
            </a:pPr>
            <a:r>
              <a:rPr lang="en-GB" sz="1600" dirty="0">
                <a:effectLst/>
                <a:latin typeface="Segoe UI" panose="020B0502040204020203" pitchFamily="34" charset="0"/>
                <a:ea typeface="Times New Roman" panose="02020603050405020304" pitchFamily="18" charset="0"/>
                <a:cs typeface="Times New Roman" panose="02020603050405020304" pitchFamily="18" charset="0"/>
              </a:rPr>
              <a:t>These are variously called local or community pantries, larders, or fridges, social supermarkets or food clubs. (</a:t>
            </a:r>
            <a:r>
              <a:rPr lang="en-GB" sz="1600" i="1" dirty="0">
                <a:effectLst/>
                <a:latin typeface="Segoe UI" panose="020B0502040204020203" pitchFamily="34" charset="0"/>
                <a:ea typeface="Times New Roman" panose="02020603050405020304" pitchFamily="18" charset="0"/>
                <a:cs typeface="Times New Roman" panose="02020603050405020304" pitchFamily="18" charset="0"/>
              </a:rPr>
              <a:t>Note however: larders and fridges are often ‘free food’)</a:t>
            </a:r>
          </a:p>
          <a:p>
            <a:pPr marL="0" indent="0">
              <a:spcAft>
                <a:spcPts val="1000"/>
              </a:spcAft>
              <a:buNone/>
            </a:pPr>
            <a:r>
              <a:rPr lang="en-GB" sz="1600" dirty="0">
                <a:effectLst/>
                <a:latin typeface="Segoe UI" panose="020B0502040204020203" pitchFamily="34" charset="0"/>
                <a:ea typeface="Times New Roman" panose="02020603050405020304" pitchFamily="18" charset="0"/>
                <a:cs typeface="Times New Roman" panose="02020603050405020304" pitchFamily="18" charset="0"/>
              </a:rPr>
              <a:t>Though they often also rely on redistributed surplus food, they differ from food banks because people usually pay a small amount either as a membership fee or on a per-use basis and then get to choose from the selection items available. </a:t>
            </a:r>
          </a:p>
          <a:p>
            <a:pPr marL="0" indent="0">
              <a:spcAft>
                <a:spcPts val="1000"/>
              </a:spcAft>
              <a:buNone/>
            </a:pPr>
            <a:r>
              <a:rPr lang="en-GB" sz="1600" dirty="0">
                <a:effectLst/>
                <a:latin typeface="Segoe UI" panose="020B0502040204020203" pitchFamily="34" charset="0"/>
                <a:ea typeface="Times New Roman" panose="02020603050405020304" pitchFamily="18" charset="0"/>
                <a:cs typeface="Times New Roman" panose="02020603050405020304" pitchFamily="18" charset="0"/>
              </a:rPr>
              <a:t>Making fresh foods available are also usually a feature of these models.’ </a:t>
            </a:r>
            <a:r>
              <a:rPr lang="en-GB" sz="1600" dirty="0">
                <a:latin typeface="Segoe UI" panose="020B0502040204020203" pitchFamily="34" charset="0"/>
                <a:cs typeface="Times New Roman" panose="02020603050405020304" pitchFamily="18" charset="0"/>
              </a:rPr>
              <a:t>. </a:t>
            </a:r>
          </a:p>
        </p:txBody>
      </p:sp>
    </p:spTree>
    <p:extLst>
      <p:ext uri="{BB962C8B-B14F-4D97-AF65-F5344CB8AC3E}">
        <p14:creationId xmlns:p14="http://schemas.microsoft.com/office/powerpoint/2010/main" val="388952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5D78-16C1-227E-E5D7-F9E574036E3B}"/>
              </a:ext>
            </a:extLst>
          </p:cNvPr>
          <p:cNvSpPr>
            <a:spLocks noGrp="1"/>
          </p:cNvSpPr>
          <p:nvPr>
            <p:ph type="title" idx="4294967295"/>
          </p:nvPr>
        </p:nvSpPr>
        <p:spPr>
          <a:xfrm>
            <a:off x="0" y="587375"/>
            <a:ext cx="3201988" cy="3387725"/>
          </a:xfrm>
        </p:spPr>
        <p:txBody>
          <a:bodyPr anchor="b">
            <a:normAutofit/>
          </a:bodyPr>
          <a:lstStyle/>
          <a:p>
            <a:pPr algn="r"/>
            <a:r>
              <a:rPr lang="en-GB" sz="4000" dirty="0">
                <a:solidFill>
                  <a:srgbClr val="FFFFFF"/>
                </a:solidFill>
              </a:rPr>
              <a:t>Outcomes</a:t>
            </a:r>
          </a:p>
        </p:txBody>
      </p:sp>
      <p:sp>
        <p:nvSpPr>
          <p:cNvPr id="3" name="Content Placeholder 2">
            <a:extLst>
              <a:ext uri="{FF2B5EF4-FFF2-40B4-BE49-F238E27FC236}">
                <a16:creationId xmlns:a16="http://schemas.microsoft.com/office/drawing/2014/main" id="{EED76F4D-F3F3-C9F9-2A96-7600E53224A4}"/>
              </a:ext>
            </a:extLst>
          </p:cNvPr>
          <p:cNvSpPr>
            <a:spLocks noGrp="1"/>
          </p:cNvSpPr>
          <p:nvPr>
            <p:ph idx="4294967295"/>
          </p:nvPr>
        </p:nvSpPr>
        <p:spPr>
          <a:xfrm>
            <a:off x="115911" y="661534"/>
            <a:ext cx="11784168" cy="6127749"/>
          </a:xfrm>
        </p:spPr>
        <p:txBody>
          <a:bodyPr anchor="ctr">
            <a:normAutofit/>
          </a:bodyPr>
          <a:lstStyle/>
          <a:p>
            <a:pPr marL="342900" lvl="0" indent="-342900">
              <a:buFont typeface="Symbol" panose="05050102010706020507" pitchFamily="18" charset="2"/>
              <a:buChar char=""/>
            </a:pPr>
            <a:r>
              <a:rPr lang="en-GB" sz="2000" dirty="0">
                <a:effectLst/>
                <a:latin typeface="Segoe UI" panose="020B0502040204020203" pitchFamily="34" charset="0"/>
                <a:ea typeface="Calibri" panose="020F0502020204030204" pitchFamily="34" charset="0"/>
              </a:rPr>
              <a:t>Community empowerment through a process of developing a local social supermarket</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Segoe UI" panose="020B0502040204020203" pitchFamily="34" charset="0"/>
                <a:ea typeface="Calibri" panose="020F0502020204030204" pitchFamily="34" charset="0"/>
              </a:rPr>
              <a:t>Increased resilience / less dependency e.g., not reliant on food banks as much as before</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Segoe UI" panose="020B0502040204020203" pitchFamily="34" charset="0"/>
                <a:ea typeface="Calibri" panose="020F0502020204030204" pitchFamily="34" charset="0"/>
              </a:rPr>
              <a:t>Less worry and stress by being able to stretch budget; less spent on food = more on other bills</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Segoe UI" panose="020B0502040204020203" pitchFamily="34" charset="0"/>
                <a:ea typeface="Calibri" panose="020F0502020204030204" pitchFamily="34" charset="0"/>
              </a:rPr>
              <a:t>Improved sense of belonging, dignity / reduced stigma by accessing a model that is open to the whole community</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Segoe UI" panose="020B0502040204020203" pitchFamily="34" charset="0"/>
                <a:ea typeface="Calibri" panose="020F0502020204030204" pitchFamily="34" charset="0"/>
              </a:rPr>
              <a:t>Choice / individual empowerment</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Segoe UI" panose="020B0502040204020203" pitchFamily="34" charset="0"/>
                <a:ea typeface="Calibri" panose="020F0502020204030204" pitchFamily="34" charset="0"/>
              </a:rPr>
              <a:t>Access to healthier, fresh food options not typically available in food banks</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Segoe UI" panose="020B0502040204020203" pitchFamily="34" charset="0"/>
                <a:ea typeface="Calibri" panose="020F0502020204030204" pitchFamily="34" charset="0"/>
              </a:rPr>
              <a:t>Opportunities to volunteer build skills and confidence, and these roles are often taken by people who are/were struggling themselves and seek to give back </a:t>
            </a:r>
            <a:endParaRPr lang="en-GB" sz="20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Segoe UI" panose="020B0502040204020203" pitchFamily="34" charset="0"/>
                <a:ea typeface="Calibri" panose="020F0502020204030204" pitchFamily="34" charset="0"/>
              </a:rPr>
              <a:t>Reciprocity</a:t>
            </a:r>
            <a:endParaRPr lang="en-GB" sz="2000" dirty="0">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effectLst/>
                <a:latin typeface="Segoe UI" panose="020B0502040204020203" pitchFamily="34" charset="0"/>
                <a:ea typeface="Times New Roman" panose="02020603050405020304" pitchFamily="18" charset="0"/>
              </a:rPr>
              <a:t>Self-efficacy – planning the cooking of food with greater confidence (especially where the model includes an education / cooking together element). </a:t>
            </a:r>
          </a:p>
          <a:p>
            <a:pPr marL="342900" lvl="0" indent="-342900">
              <a:buFont typeface="Symbol" panose="05050102010706020507" pitchFamily="18" charset="2"/>
              <a:buChar char=""/>
            </a:pPr>
            <a:r>
              <a:rPr lang="en-GB" sz="2000" b="1" dirty="0">
                <a:solidFill>
                  <a:schemeClr val="accent2"/>
                </a:solidFill>
                <a:latin typeface="Segoe UI" panose="020B0502040204020203" pitchFamily="34" charset="0"/>
              </a:rPr>
              <a:t>THERE ARE MANY OTHER OUTCOMES FOR INDIVIDUALS, COMMUNITIES AND ORGANISATIONS ASSOCIATED WITH THESE DIFFERETN MODELS – PLEASE REFER TO THE MAIN REPORT FOR DETAILS – FURTHER EXAMPLES FOLLOW.</a:t>
            </a:r>
            <a:endParaRPr lang="en-GB" sz="2000" b="1" dirty="0">
              <a:solidFill>
                <a:schemeClr val="accent2"/>
              </a:solidFill>
            </a:endParaRPr>
          </a:p>
        </p:txBody>
      </p:sp>
      <p:sp>
        <p:nvSpPr>
          <p:cNvPr id="4" name="Title 1">
            <a:extLst>
              <a:ext uri="{FF2B5EF4-FFF2-40B4-BE49-F238E27FC236}">
                <a16:creationId xmlns:a16="http://schemas.microsoft.com/office/drawing/2014/main" id="{6E6110B1-B36E-400F-ECA0-EEC9C17ECE44}"/>
              </a:ext>
            </a:extLst>
          </p:cNvPr>
          <p:cNvSpPr txBox="1">
            <a:spLocks/>
          </p:cNvSpPr>
          <p:nvPr/>
        </p:nvSpPr>
        <p:spPr>
          <a:xfrm>
            <a:off x="0" y="68716"/>
            <a:ext cx="12192000" cy="59281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b="1" dirty="0">
                <a:latin typeface="Segoe UI" panose="020B0502040204020203" pitchFamily="34" charset="0"/>
                <a:cs typeface="Segoe UI" panose="020B0502040204020203" pitchFamily="34" charset="0"/>
              </a:rPr>
              <a:t>Outcomes seen in the evidence base for these models</a:t>
            </a:r>
          </a:p>
        </p:txBody>
      </p:sp>
    </p:spTree>
    <p:extLst>
      <p:ext uri="{BB962C8B-B14F-4D97-AF65-F5344CB8AC3E}">
        <p14:creationId xmlns:p14="http://schemas.microsoft.com/office/powerpoint/2010/main" val="139197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116114" y="61313"/>
            <a:ext cx="5965372" cy="867327"/>
          </a:xfrm>
        </p:spPr>
        <p:style>
          <a:lnRef idx="2">
            <a:schemeClr val="accent2"/>
          </a:lnRef>
          <a:fillRef idx="1">
            <a:schemeClr val="lt1"/>
          </a:fillRef>
          <a:effectRef idx="0">
            <a:schemeClr val="accent2"/>
          </a:effectRef>
          <a:fontRef idx="minor">
            <a:schemeClr val="dk1"/>
          </a:fontRef>
        </p:style>
        <p:txBody>
          <a:bodyPr>
            <a:noAutofit/>
          </a:bodyPr>
          <a:lstStyle/>
          <a:p>
            <a:r>
              <a:rPr lang="en-GB" sz="3200" b="1" dirty="0">
                <a:latin typeface="Segoe UI" panose="020B0502040204020203" pitchFamily="34" charset="0"/>
                <a:cs typeface="Segoe UI" panose="020B0502040204020203" pitchFamily="34" charset="0"/>
              </a:rPr>
              <a:t>Food pantry / social supermarket benefits</a:t>
            </a:r>
          </a:p>
        </p:txBody>
      </p:sp>
      <p:sp>
        <p:nvSpPr>
          <p:cNvPr id="5" name="TextBox 4">
            <a:extLst>
              <a:ext uri="{FF2B5EF4-FFF2-40B4-BE49-F238E27FC236}">
                <a16:creationId xmlns:a16="http://schemas.microsoft.com/office/drawing/2014/main" id="{B8EF82DF-2081-CABF-70B7-C6BDE48DA12C}"/>
              </a:ext>
            </a:extLst>
          </p:cNvPr>
          <p:cNvSpPr txBox="1"/>
          <p:nvPr/>
        </p:nvSpPr>
        <p:spPr>
          <a:xfrm>
            <a:off x="0" y="988863"/>
            <a:ext cx="5965372" cy="5766707"/>
          </a:xfrm>
          <a:prstGeom prst="rect">
            <a:avLst/>
          </a:prstGeom>
          <a:noFill/>
        </p:spPr>
        <p:txBody>
          <a:bodyPr wrap="square" rtlCol="0">
            <a:spAutoFit/>
          </a:bodyPr>
          <a:lstStyle/>
          <a:p>
            <a:pPr algn="ctr">
              <a:lnSpc>
                <a:spcPct val="120000"/>
              </a:lnSpc>
              <a:spcAft>
                <a:spcPts val="1000"/>
              </a:spcAft>
            </a:pPr>
            <a:r>
              <a:rPr lang="en-GB" sz="1700" b="1" dirty="0">
                <a:effectLst/>
                <a:latin typeface="Segoe UI" panose="020B0502040204020203" pitchFamily="34" charset="0"/>
                <a:ea typeface="Times New Roman" panose="02020603050405020304" pitchFamily="18" charset="0"/>
                <a:cs typeface="Times New Roman" panose="02020603050405020304" pitchFamily="18" charset="0"/>
              </a:rPr>
              <a:t>Benefits to members (individuals and households)</a:t>
            </a:r>
            <a:endParaRPr lang="en-GB"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700" b="1" dirty="0">
                <a:effectLst/>
                <a:latin typeface="Segoe UI" panose="020B0502040204020203" pitchFamily="34" charset="0"/>
                <a:ea typeface="Calibri" panose="020F0502020204030204" pitchFamily="34" charset="0"/>
              </a:rPr>
              <a:t>Improves food and nutrition security</a:t>
            </a:r>
            <a:r>
              <a:rPr lang="en-GB" sz="1700" dirty="0">
                <a:effectLst/>
                <a:latin typeface="Segoe UI" panose="020B0502040204020203" pitchFamily="34" charset="0"/>
                <a:ea typeface="Calibri" panose="020F0502020204030204" pitchFamily="34" charset="0"/>
              </a:rPr>
              <a:t>: Pantries provide availability, access, and stability of wide variety of healthy and nutritious food to members. </a:t>
            </a:r>
          </a:p>
          <a:p>
            <a:pPr marL="342900" lvl="0" indent="-342900">
              <a:buFont typeface="Symbol" panose="05050102010706020507" pitchFamily="18" charset="2"/>
              <a:buChar char=""/>
            </a:pPr>
            <a:endParaRPr lang="en-GB" sz="1700" dirty="0">
              <a:effectLst/>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GB" sz="1700" b="1" dirty="0">
                <a:effectLst/>
                <a:latin typeface="Segoe UI" panose="020B0502040204020203" pitchFamily="34" charset="0"/>
                <a:ea typeface="Calibri" panose="020F0502020204030204" pitchFamily="34" charset="0"/>
              </a:rPr>
              <a:t>Improves Wellbeing</a:t>
            </a:r>
            <a:r>
              <a:rPr lang="en-GB" sz="1700" dirty="0">
                <a:effectLst/>
                <a:latin typeface="Segoe UI" panose="020B0502040204020203" pitchFamily="34" charset="0"/>
                <a:ea typeface="Calibri" panose="020F0502020204030204" pitchFamily="34" charset="0"/>
              </a:rPr>
              <a:t>: </a:t>
            </a:r>
            <a:r>
              <a:rPr lang="en-GB" sz="1700" dirty="0">
                <a:latin typeface="Segoe UI" panose="020B0502040204020203" pitchFamily="34" charset="0"/>
                <a:ea typeface="Calibri" panose="020F0502020204030204" pitchFamily="34" charset="0"/>
              </a:rPr>
              <a:t>Being able to buy good quality food at reduce prices improve self-worth. N</a:t>
            </a:r>
            <a:r>
              <a:rPr lang="en-GB" sz="1700" dirty="0">
                <a:effectLst/>
                <a:latin typeface="Segoe UI" panose="020B0502040204020203" pitchFamily="34" charset="0"/>
                <a:ea typeface="Calibri" panose="020F0502020204030204" pitchFamily="34" charset="0"/>
              </a:rPr>
              <a:t>o stigma attached to using the service. </a:t>
            </a:r>
          </a:p>
          <a:p>
            <a:pPr marL="342900" indent="-342900">
              <a:buFont typeface="Symbol" panose="05050102010706020507" pitchFamily="18" charset="2"/>
              <a:buChar char=""/>
            </a:pPr>
            <a:endParaRPr lang="en-GB" sz="1700" dirty="0">
              <a:effectLst/>
              <a:latin typeface="Segoe UI" panose="020B0502040204020203" pitchFamily="34" charset="0"/>
              <a:ea typeface="Calibri" panose="020F0502020204030204" pitchFamily="34" charset="0"/>
            </a:endParaRPr>
          </a:p>
          <a:p>
            <a:pPr marL="342900" indent="-342900">
              <a:buFont typeface="Symbol" panose="05050102010706020507" pitchFamily="18" charset="2"/>
              <a:buChar char=""/>
            </a:pPr>
            <a:r>
              <a:rPr lang="en-GB" sz="1700" b="1" dirty="0">
                <a:effectLst/>
                <a:latin typeface="Segoe UI" panose="020B0502040204020203" pitchFamily="34" charset="0"/>
                <a:ea typeface="Calibri" panose="020F0502020204030204" pitchFamily="34" charset="0"/>
              </a:rPr>
              <a:t>Health outcomes</a:t>
            </a:r>
            <a:r>
              <a:rPr lang="en-GB" sz="1700" dirty="0">
                <a:effectLst/>
                <a:latin typeface="Segoe UI" panose="020B0502040204020203" pitchFamily="34" charset="0"/>
                <a:ea typeface="Calibri" panose="020F0502020204030204" pitchFamily="34" charset="0"/>
              </a:rPr>
              <a:t>: Being a member /user of the pantry/social supermarket improves mental health and reduces anxiety – reduces financial worries.</a:t>
            </a:r>
          </a:p>
          <a:p>
            <a:pPr marL="342900" indent="-342900">
              <a:buFont typeface="Symbol" panose="05050102010706020507" pitchFamily="18" charset="2"/>
              <a:buChar char=""/>
            </a:pPr>
            <a:endParaRPr lang="en-GB" sz="1700" b="1" dirty="0">
              <a:latin typeface="Segoe UI" panose="020B0502040204020203" pitchFamily="34" charset="0"/>
              <a:ea typeface="Calibri" panose="020F0502020204030204" pitchFamily="34" charset="0"/>
            </a:endParaRPr>
          </a:p>
          <a:p>
            <a:pPr marL="342900" indent="-342900">
              <a:buFont typeface="Symbol" panose="05050102010706020507" pitchFamily="18" charset="2"/>
              <a:buChar char=""/>
            </a:pPr>
            <a:r>
              <a:rPr lang="en-GB" sz="1700" b="1" dirty="0">
                <a:effectLst/>
                <a:latin typeface="Segoe UI" panose="020B0502040204020203" pitchFamily="34" charset="0"/>
                <a:ea typeface="Calibri" panose="020F0502020204030204" pitchFamily="34" charset="0"/>
              </a:rPr>
              <a:t>Improves household income: </a:t>
            </a:r>
            <a:r>
              <a:rPr lang="en-GB" sz="1700" dirty="0">
                <a:effectLst/>
                <a:latin typeface="Segoe UI" panose="020B0502040204020203" pitchFamily="34" charset="0"/>
                <a:ea typeface="Calibri" panose="020F0502020204030204" pitchFamily="34" charset="0"/>
              </a:rPr>
              <a:t>For a household visiting a local pantry once a week could save £780 a year– savings are used to settle debts and pay other household bills, or buy more quality food.</a:t>
            </a:r>
          </a:p>
          <a:p>
            <a:pPr marL="342900" indent="-342900">
              <a:buFont typeface="Symbol" panose="05050102010706020507" pitchFamily="18" charset="2"/>
              <a:buChar char=""/>
            </a:pPr>
            <a:endParaRPr lang="en-GB" sz="17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700" b="1" dirty="0">
                <a:effectLst/>
                <a:latin typeface="Segoe UI" panose="020B0502040204020203" pitchFamily="34" charset="0"/>
                <a:ea typeface="Calibri" panose="020F0502020204030204" pitchFamily="34" charset="0"/>
              </a:rPr>
              <a:t>Reciprocity</a:t>
            </a:r>
            <a:r>
              <a:rPr lang="en-GB" sz="1700" dirty="0">
                <a:effectLst/>
                <a:latin typeface="Segoe UI" panose="020B0502040204020203" pitchFamily="34" charset="0"/>
                <a:ea typeface="Calibri" panose="020F0502020204030204" pitchFamily="34" charset="0"/>
              </a:rPr>
              <a:t>: Food pantries/social supermarkets operate often by asking for something in return. In this model, for a small fee.</a:t>
            </a:r>
            <a:endParaRPr lang="en-GB" sz="1700" dirty="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9B303580-E11A-FD1D-7176-26B8DB210BCB}"/>
              </a:ext>
            </a:extLst>
          </p:cNvPr>
          <p:cNvSpPr txBox="1"/>
          <p:nvPr/>
        </p:nvSpPr>
        <p:spPr>
          <a:xfrm>
            <a:off x="7424058" y="156885"/>
            <a:ext cx="3394196" cy="400687"/>
          </a:xfrm>
          <a:prstGeom prst="rect">
            <a:avLst/>
          </a:prstGeom>
          <a:noFill/>
        </p:spPr>
        <p:txBody>
          <a:bodyPr wrap="square" rtlCol="0">
            <a:spAutoFit/>
          </a:bodyPr>
          <a:lstStyle/>
          <a:p>
            <a:pPr>
              <a:lnSpc>
                <a:spcPct val="120000"/>
              </a:lnSpc>
              <a:spcAft>
                <a:spcPts val="1000"/>
              </a:spcAft>
            </a:pPr>
            <a:r>
              <a:rPr lang="en-GB" b="1" dirty="0">
                <a:latin typeface="Segoe UI" panose="020B0502040204020203" pitchFamily="34" charset="0"/>
                <a:ea typeface="Times New Roman" panose="02020603050405020304" pitchFamily="18" charset="0"/>
                <a:cs typeface="Times New Roman" panose="02020603050405020304" pitchFamily="18" charset="0"/>
              </a:rPr>
              <a:t>Benefits for Communities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B4B68286-D27B-F184-C2CD-218C2C9EE1C8}"/>
              </a:ext>
            </a:extLst>
          </p:cNvPr>
          <p:cNvGraphicFramePr/>
          <p:nvPr>
            <p:extLst>
              <p:ext uri="{D42A27DB-BD31-4B8C-83A1-F6EECF244321}">
                <p14:modId xmlns:p14="http://schemas.microsoft.com/office/powerpoint/2010/main" val="3906710446"/>
              </p:ext>
            </p:extLst>
          </p:nvPr>
        </p:nvGraphicFramePr>
        <p:xfrm>
          <a:off x="5963852" y="653143"/>
          <a:ext cx="6226630" cy="588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61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466722" y="586855"/>
            <a:ext cx="3201366" cy="3387497"/>
          </a:xfrm>
        </p:spPr>
        <p:txBody>
          <a:bodyPr anchor="b">
            <a:normAutofit/>
          </a:bodyPr>
          <a:lstStyle/>
          <a:p>
            <a:pPr algn="r"/>
            <a:r>
              <a:rPr lang="en-GB" sz="4000" b="1" dirty="0">
                <a:solidFill>
                  <a:srgbClr val="FFFFFF"/>
                </a:solidFill>
                <a:latin typeface="Segoe UI" panose="020B0502040204020203" pitchFamily="34" charset="0"/>
                <a:cs typeface="Segoe UI" panose="020B0502040204020203" pitchFamily="34" charset="0"/>
              </a:rPr>
              <a:t>Outcomes associated with  Community Shops / Stores </a:t>
            </a:r>
          </a:p>
        </p:txBody>
      </p:sp>
      <p:pic>
        <p:nvPicPr>
          <p:cNvPr id="1025" name="Picture 30" descr="Timeline&#10;&#10;Description automatically generated">
            <a:extLst>
              <a:ext uri="{FF2B5EF4-FFF2-40B4-BE49-F238E27FC236}">
                <a16:creationId xmlns:a16="http://schemas.microsoft.com/office/drawing/2014/main" id="{A306ECC5-328A-5049-A598-8B97C4492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214" y="1860075"/>
            <a:ext cx="7823931" cy="40617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141B610-35CD-24A0-B5A2-9343544DCFC7}"/>
              </a:ext>
            </a:extLst>
          </p:cNvPr>
          <p:cNvSpPr>
            <a:spLocks noChangeArrowheads="1"/>
          </p:cNvSpPr>
          <p:nvPr/>
        </p:nvSpPr>
        <p:spPr bwMode="auto">
          <a:xfrm>
            <a:off x="0" y="3040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5405B6BE-9D83-4585-EB63-39A2121B575E}"/>
              </a:ext>
            </a:extLst>
          </p:cNvPr>
          <p:cNvSpPr txBox="1"/>
          <p:nvPr/>
        </p:nvSpPr>
        <p:spPr>
          <a:xfrm>
            <a:off x="4504549" y="319702"/>
            <a:ext cx="6787566" cy="923330"/>
          </a:xfrm>
          <a:prstGeom prst="rect">
            <a:avLst/>
          </a:prstGeom>
          <a:noFill/>
        </p:spPr>
        <p:txBody>
          <a:bodyPr wrap="square" rtlCol="0">
            <a:spAutoFit/>
          </a:bodyPr>
          <a:lstStyle/>
          <a:p>
            <a:pPr marL="0" indent="0">
              <a:buNone/>
            </a:pPr>
            <a:r>
              <a:rPr kumimoji="0" lang="en-GB" altLang="en-US" sz="1800" b="0" i="0" u="none" strike="noStrike" cap="none" normalizeH="0" baseline="0" dirty="0">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T</a:t>
            </a:r>
            <a:r>
              <a:rPr kumimoji="0" lang="en-GB" altLang="en-US" sz="1800" b="0" i="0" u="none" strike="noStrike" cap="none" normalizeH="0" baseline="0" dirty="0" bmk="">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he </a:t>
            </a:r>
            <a:r>
              <a:rPr kumimoji="0" lang="en-GB" altLang="en-US" sz="1800" b="0" i="0" u="none" strike="noStrike" cap="none" normalizeH="0" baseline="0" dirty="0" bmk="">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hlinkClick r:id="rId4"/>
              </a:rPr>
              <a:t>Relationships Project</a:t>
            </a:r>
            <a:r>
              <a:rPr kumimoji="0" lang="en-GB" altLang="en-US" sz="1800" b="0" i="0" u="none" strike="noStrike" cap="none" normalizeH="0" baseline="0" dirty="0" bmk="">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 has developed a case study </a:t>
            </a:r>
            <a:r>
              <a:rPr kumimoji="0" lang="en-GB" altLang="en-US" sz="1800" b="0" i="0" u="none" strike="noStrike" cap="none" normalizeH="0" baseline="0" dirty="0" bmk="_Hlk119485059">
                <a:ln>
                  <a:noFill/>
                </a:ln>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detailing the following kinds of outcomes for people using the Community Shop/Stores model.</a:t>
            </a:r>
            <a:endParaRPr kumimoji="0" lang="en-GB" altLang="en-US"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4528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EDDF-E322-45D9-128B-1095DD0C0A8D}"/>
              </a:ext>
            </a:extLst>
          </p:cNvPr>
          <p:cNvSpPr>
            <a:spLocks noGrp="1"/>
          </p:cNvSpPr>
          <p:nvPr>
            <p:ph type="title"/>
          </p:nvPr>
        </p:nvSpPr>
        <p:spPr>
          <a:xfrm>
            <a:off x="3721995" y="191386"/>
            <a:ext cx="7817048" cy="589931"/>
          </a:xfrm>
        </p:spPr>
        <p:style>
          <a:lnRef idx="2">
            <a:schemeClr val="accent2"/>
          </a:lnRef>
          <a:fillRef idx="1">
            <a:schemeClr val="lt1"/>
          </a:fillRef>
          <a:effectRef idx="0">
            <a:schemeClr val="accent2"/>
          </a:effectRef>
          <a:fontRef idx="minor">
            <a:schemeClr val="dk1"/>
          </a:fontRef>
        </p:style>
        <p:txBody>
          <a:bodyPr anchor="b">
            <a:normAutofit fontScale="90000"/>
          </a:bodyPr>
          <a:lstStyle/>
          <a:p>
            <a:r>
              <a:rPr lang="en-GB" b="1" dirty="0">
                <a:latin typeface="Segoe UI" panose="020B0502040204020203" pitchFamily="34" charset="0"/>
                <a:cs typeface="Segoe UI" panose="020B0502040204020203" pitchFamily="34" charset="0"/>
              </a:rPr>
              <a:t>Challenges</a:t>
            </a:r>
          </a:p>
        </p:txBody>
      </p:sp>
      <p:graphicFrame>
        <p:nvGraphicFramePr>
          <p:cNvPr id="16" name="Content Placeholder 2">
            <a:extLst>
              <a:ext uri="{FF2B5EF4-FFF2-40B4-BE49-F238E27FC236}">
                <a16:creationId xmlns:a16="http://schemas.microsoft.com/office/drawing/2014/main" id="{4AC8F120-E4EE-F78F-2F21-49C8B8A5E6A6}"/>
              </a:ext>
            </a:extLst>
          </p:cNvPr>
          <p:cNvGraphicFramePr>
            <a:graphicFrameLocks noGrp="1"/>
          </p:cNvGraphicFramePr>
          <p:nvPr>
            <p:ph idx="1"/>
            <p:extLst>
              <p:ext uri="{D42A27DB-BD31-4B8C-83A1-F6EECF244321}">
                <p14:modId xmlns:p14="http://schemas.microsoft.com/office/powerpoint/2010/main" val="3283077295"/>
              </p:ext>
            </p:extLst>
          </p:nvPr>
        </p:nvGraphicFramePr>
        <p:xfrm>
          <a:off x="3812145" y="940158"/>
          <a:ext cx="7726897" cy="5726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sign with a dog on it&#10;&#10;Description automatically generated with low confidence">
            <a:extLst>
              <a:ext uri="{FF2B5EF4-FFF2-40B4-BE49-F238E27FC236}">
                <a16:creationId xmlns:a16="http://schemas.microsoft.com/office/drawing/2014/main" id="{47D4D963-ABC1-AF5A-84E3-991019032288}"/>
              </a:ext>
            </a:extLst>
          </p:cNvPr>
          <p:cNvPicPr>
            <a:picLocks noChangeAspect="1"/>
          </p:cNvPicPr>
          <p:nvPr/>
        </p:nvPicPr>
        <p:blipFill rotWithShape="1">
          <a:blip r:embed="rId8">
            <a:extLst>
              <a:ext uri="{28A0092B-C50C-407E-A947-70E740481C1C}">
                <a14:useLocalDpi xmlns:a14="http://schemas.microsoft.com/office/drawing/2010/main" val="0"/>
              </a:ext>
            </a:extLst>
          </a:blip>
          <a:srcRect r="32406"/>
          <a:stretch/>
        </p:blipFill>
        <p:spPr>
          <a:xfrm>
            <a:off x="20" y="10"/>
            <a:ext cx="3580307"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BB3A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91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643467" y="321734"/>
            <a:ext cx="7499046" cy="1135737"/>
          </a:xfrm>
        </p:spPr>
        <p:style>
          <a:lnRef idx="2">
            <a:schemeClr val="accent2"/>
          </a:lnRef>
          <a:fillRef idx="1">
            <a:schemeClr val="lt1"/>
          </a:fillRef>
          <a:effectRef idx="0">
            <a:schemeClr val="accent2"/>
          </a:effectRef>
          <a:fontRef idx="minor">
            <a:schemeClr val="dk1"/>
          </a:fontRef>
        </p:style>
        <p:txBody>
          <a:bodyPr>
            <a:normAutofit/>
          </a:bodyPr>
          <a:lstStyle/>
          <a:p>
            <a:r>
              <a:rPr lang="en-GB" sz="3000" b="1" dirty="0">
                <a:latin typeface="Segoe UI" panose="020B0502040204020203" pitchFamily="34" charset="0"/>
                <a:cs typeface="Segoe UI" panose="020B0502040204020203" pitchFamily="34" charset="0"/>
              </a:rPr>
              <a:t>Innovation: SHORES Community Pantry </a:t>
            </a:r>
            <a:br>
              <a:rPr lang="en-GB" sz="3000" b="1" dirty="0">
                <a:latin typeface="Segoe UI" panose="020B0502040204020203" pitchFamily="34" charset="0"/>
                <a:cs typeface="Segoe UI" panose="020B0502040204020203" pitchFamily="34" charset="0"/>
              </a:rPr>
            </a:br>
            <a:r>
              <a:rPr lang="en-GB" sz="3000" b="1" dirty="0">
                <a:latin typeface="Segoe UI" panose="020B0502040204020203" pitchFamily="34" charset="0"/>
                <a:cs typeface="Segoe UI" panose="020B0502040204020203" pitchFamily="34" charset="0"/>
              </a:rPr>
              <a:t>(East Holderness)</a:t>
            </a:r>
          </a:p>
        </p:txBody>
      </p:sp>
      <p:sp>
        <p:nvSpPr>
          <p:cNvPr id="40" name="Isosceles Triangle 3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logo&#10;&#10;Description automatically generated">
            <a:extLst>
              <a:ext uri="{FF2B5EF4-FFF2-40B4-BE49-F238E27FC236}">
                <a16:creationId xmlns:a16="http://schemas.microsoft.com/office/drawing/2014/main" id="{C984796E-7EFF-9FA7-F378-FC751C689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302" y="1567543"/>
            <a:ext cx="2873377" cy="2888343"/>
          </a:xfrm>
          <a:prstGeom prst="rect">
            <a:avLst/>
          </a:prstGeom>
        </p:spPr>
      </p:pic>
      <p:grpSp>
        <p:nvGrpSpPr>
          <p:cNvPr id="44" name="Group 43">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45" name="Isosceles Triangle 4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Content Placeholder 3">
            <a:extLst>
              <a:ext uri="{FF2B5EF4-FFF2-40B4-BE49-F238E27FC236}">
                <a16:creationId xmlns:a16="http://schemas.microsoft.com/office/drawing/2014/main" id="{8E4D1FD2-BAAF-4509-6512-DD9392E10B38}"/>
              </a:ext>
            </a:extLst>
          </p:cNvPr>
          <p:cNvGraphicFramePr>
            <a:graphicFrameLocks noGrp="1"/>
          </p:cNvGraphicFramePr>
          <p:nvPr>
            <p:ph idx="1"/>
            <p:extLst>
              <p:ext uri="{D42A27DB-BD31-4B8C-83A1-F6EECF244321}">
                <p14:modId xmlns:p14="http://schemas.microsoft.com/office/powerpoint/2010/main" val="3338888485"/>
              </p:ext>
            </p:extLst>
          </p:nvPr>
        </p:nvGraphicFramePr>
        <p:xfrm>
          <a:off x="643468" y="1567543"/>
          <a:ext cx="7499046" cy="5051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peech Bubble: Rectangle 5">
            <a:extLst>
              <a:ext uri="{FF2B5EF4-FFF2-40B4-BE49-F238E27FC236}">
                <a16:creationId xmlns:a16="http://schemas.microsoft.com/office/drawing/2014/main" id="{118E42A1-138B-F6BF-4EFE-07168828615E}"/>
              </a:ext>
            </a:extLst>
          </p:cNvPr>
          <p:cNvSpPr/>
          <p:nvPr/>
        </p:nvSpPr>
        <p:spPr>
          <a:xfrm>
            <a:off x="8785982" y="4601498"/>
            <a:ext cx="3078669" cy="1900902"/>
          </a:xfrm>
          <a:prstGeom prst="wedgeRectCallout">
            <a:avLst>
              <a:gd name="adj1" fmla="val 32440"/>
              <a:gd name="adj2" fmla="val 637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2"/>
                </a:solidFill>
                <a:effectLst/>
                <a:latin typeface="Segoe UI" panose="020B0502040204020203" pitchFamily="34" charset="0"/>
                <a:ea typeface="Times New Roman" panose="02020603050405020304" pitchFamily="18" charset="0"/>
              </a:rPr>
              <a:t>“How can we develop something that has a local impact for individuals, deal with future emergencies and be sustainable?”</a:t>
            </a:r>
            <a:endParaRPr lang="en-GB" sz="2000" dirty="0">
              <a:solidFill>
                <a:schemeClr val="accent2"/>
              </a:solidFill>
            </a:endParaRPr>
          </a:p>
        </p:txBody>
      </p:sp>
    </p:spTree>
    <p:extLst>
      <p:ext uri="{BB962C8B-B14F-4D97-AF65-F5344CB8AC3E}">
        <p14:creationId xmlns:p14="http://schemas.microsoft.com/office/powerpoint/2010/main" val="324850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572493" y="238539"/>
            <a:ext cx="11018520" cy="1434415"/>
          </a:xfrm>
        </p:spPr>
        <p:txBody>
          <a:bodyPr anchor="b">
            <a:normAutofit/>
          </a:bodyPr>
          <a:lstStyle/>
          <a:p>
            <a:r>
              <a:rPr lang="en-GB" sz="5400" b="1" dirty="0">
                <a:effectLst/>
                <a:latin typeface="Segoe UI" panose="020B0502040204020203" pitchFamily="34" charset="0"/>
                <a:ea typeface="Calibri" panose="020F0502020204030204" pitchFamily="34" charset="0"/>
                <a:cs typeface="Segoe UI" panose="020B0502040204020203" pitchFamily="34" charset="0"/>
              </a:rPr>
              <a:t>Community Shop Example</a:t>
            </a:r>
            <a:endParaRPr lang="en-GB" sz="5400" dirty="0">
              <a:latin typeface="Segoe UI" panose="020B0502040204020203" pitchFamily="34" charset="0"/>
              <a:cs typeface="Segoe UI" panose="020B0502040204020203" pitchFamily="34" charset="0"/>
            </a:endParaRP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572493" y="1911493"/>
            <a:ext cx="6713552" cy="4823135"/>
          </a:xfrm>
        </p:spPr>
        <p:txBody>
          <a:bodyPr anchor="t">
            <a:normAutofit fontScale="92500" lnSpcReduction="10000"/>
          </a:bodyPr>
          <a:lstStyle/>
          <a:p>
            <a:pPr marL="0" indent="0">
              <a:buNone/>
            </a:pPr>
            <a:r>
              <a:rPr lang="en-GB" sz="2000" dirty="0">
                <a:effectLst/>
                <a:latin typeface="Segoe UI" panose="020B0502040204020203" pitchFamily="34" charset="0"/>
                <a:ea typeface="Calibri" panose="020F0502020204030204" pitchFamily="34" charset="0"/>
                <a:cs typeface="Segoe UI" panose="020B0502040204020203" pitchFamily="34" charset="0"/>
              </a:rPr>
              <a:t>One member, Jenny, tells the story of Community Shop helping her find a job.</a:t>
            </a:r>
          </a:p>
          <a:p>
            <a:r>
              <a:rPr lang="en-GB" sz="2000" dirty="0">
                <a:effectLst/>
                <a:latin typeface="Segoe UI" panose="020B0502040204020203" pitchFamily="34" charset="0"/>
                <a:ea typeface="Calibri" panose="020F0502020204030204" pitchFamily="34" charset="0"/>
                <a:cs typeface="Segoe UI" panose="020B0502040204020203" pitchFamily="34" charset="0"/>
              </a:rPr>
              <a:t>“</a:t>
            </a:r>
            <a:r>
              <a:rPr lang="en-GB" sz="2000" i="1" dirty="0">
                <a:effectLst/>
                <a:latin typeface="Segoe UI" panose="020B0502040204020203" pitchFamily="34" charset="0"/>
                <a:ea typeface="Calibri" panose="020F0502020204030204" pitchFamily="34" charset="0"/>
                <a:cs typeface="Segoe UI" panose="020B0502040204020203" pitchFamily="34" charset="0"/>
              </a:rPr>
              <a:t>I was buzzing as I came back to tell everyone that I had got a job, to start the following Monday, but then panic hit again as I realised I couldn’t afford new work clothes and safety footwear. The Community Leaders rallied round and sorted me out quickly.”</a:t>
            </a:r>
          </a:p>
          <a:p>
            <a:r>
              <a:rPr lang="en-GB" sz="2000" dirty="0">
                <a:effectLst/>
                <a:latin typeface="Segoe UI" panose="020B0502040204020203" pitchFamily="34" charset="0"/>
                <a:ea typeface="Calibri" panose="020F0502020204030204" pitchFamily="34" charset="0"/>
                <a:cs typeface="Segoe UI" panose="020B0502040204020203" pitchFamily="34" charset="0"/>
              </a:rPr>
              <a:t>Natalie’s story, starting with food, has led to her doing some Kickstart classes and a decision and pathway to college in a very short period of time. </a:t>
            </a:r>
            <a:r>
              <a:rPr lang="en-GB" sz="2000" i="1" dirty="0">
                <a:effectLst/>
                <a:latin typeface="Segoe UI" panose="020B0502040204020203" pitchFamily="34" charset="0"/>
                <a:ea typeface="Calibri" panose="020F0502020204030204" pitchFamily="34" charset="0"/>
                <a:cs typeface="Segoe UI" panose="020B0502040204020203" pitchFamily="34" charset="0"/>
              </a:rPr>
              <a:t>“A fresh start that I never thought I would have.”</a:t>
            </a:r>
          </a:p>
          <a:p>
            <a:pPr marL="0" indent="0">
              <a:buNone/>
            </a:pPr>
            <a:endParaRPr lang="en-GB" sz="2000" dirty="0">
              <a:effectLst/>
              <a:latin typeface="Segoe UI" panose="020B0502040204020203" pitchFamily="34" charset="0"/>
              <a:ea typeface="Calibri" panose="020F0502020204030204" pitchFamily="34" charset="0"/>
              <a:cs typeface="Segoe UI" panose="020B0502040204020203" pitchFamily="34" charset="0"/>
            </a:endParaRPr>
          </a:p>
          <a:p>
            <a:r>
              <a:rPr lang="en-GB" sz="2000" dirty="0">
                <a:effectLst/>
                <a:latin typeface="Segoe UI" panose="020B0502040204020203" pitchFamily="34" charset="0"/>
                <a:ea typeface="Calibri" panose="020F0502020204030204" pitchFamily="34" charset="0"/>
                <a:cs typeface="Segoe UI" panose="020B0502040204020203" pitchFamily="34" charset="0"/>
              </a:rPr>
              <a:t>The Relationships Project case study asserts that ‘Community Shop is more sustainable than many other social supermarkets, largely because of its commercial arm, Company Shop, and overall Group heritage and structure which helps avoid supply-chain and staffing issues.</a:t>
            </a:r>
          </a:p>
        </p:txBody>
      </p:sp>
      <p:pic>
        <p:nvPicPr>
          <p:cNvPr id="9" name="Picture 8" descr="A picture containing text, person&#10;&#10;Description automatically generated">
            <a:extLst>
              <a:ext uri="{FF2B5EF4-FFF2-40B4-BE49-F238E27FC236}">
                <a16:creationId xmlns:a16="http://schemas.microsoft.com/office/drawing/2014/main" id="{9824DE39-548C-D3F3-66B9-EF7DF8EBB596}"/>
              </a:ext>
            </a:extLst>
          </p:cNvPr>
          <p:cNvPicPr>
            <a:picLocks noChangeAspect="1"/>
          </p:cNvPicPr>
          <p:nvPr/>
        </p:nvPicPr>
        <p:blipFill rotWithShape="1">
          <a:blip r:embed="rId3">
            <a:extLst>
              <a:ext uri="{28A0092B-C50C-407E-A947-70E740481C1C}">
                <a14:useLocalDpi xmlns:a14="http://schemas.microsoft.com/office/drawing/2010/main" val="0"/>
              </a:ext>
            </a:extLst>
          </a:blip>
          <a:srcRect l="3335" r="6211" b="-2"/>
          <a:stretch/>
        </p:blipFill>
        <p:spPr>
          <a:xfrm>
            <a:off x="7675658" y="2093976"/>
            <a:ext cx="3941064" cy="4096512"/>
          </a:xfrm>
          <a:prstGeom prst="rect">
            <a:avLst/>
          </a:prstGeom>
        </p:spPr>
      </p:pic>
    </p:spTree>
    <p:extLst>
      <p:ext uri="{BB962C8B-B14F-4D97-AF65-F5344CB8AC3E}">
        <p14:creationId xmlns:p14="http://schemas.microsoft.com/office/powerpoint/2010/main" val="42390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7F5D78-16C1-227E-E5D7-F9E574036E3B}"/>
              </a:ext>
            </a:extLst>
          </p:cNvPr>
          <p:cNvSpPr>
            <a:spLocks noGrp="1"/>
          </p:cNvSpPr>
          <p:nvPr>
            <p:ph type="title"/>
          </p:nvPr>
        </p:nvSpPr>
        <p:spPr>
          <a:xfrm>
            <a:off x="572493" y="238539"/>
            <a:ext cx="11047013" cy="1434415"/>
          </a:xfrm>
        </p:spPr>
        <p:txBody>
          <a:bodyPr anchor="b">
            <a:normAutofit/>
          </a:bodyPr>
          <a:lstStyle/>
          <a:p>
            <a:r>
              <a:rPr lang="en-GB" sz="5400" b="1" dirty="0">
                <a:effectLst/>
                <a:latin typeface="Segoe UI" panose="020B0502040204020203" pitchFamily="34" charset="0"/>
                <a:ea typeface="Calibri" panose="020F0502020204030204" pitchFamily="34" charset="0"/>
                <a:cs typeface="Segoe UI" panose="020B0502040204020203" pitchFamily="34" charset="0"/>
              </a:rPr>
              <a:t>Community Pantry Example</a:t>
            </a:r>
            <a:endParaRPr lang="en-GB" sz="5400" dirty="0">
              <a:latin typeface="Segoe UI" panose="020B0502040204020203" pitchFamily="34" charset="0"/>
              <a:cs typeface="Segoe UI" panose="020B0502040204020203" pitchFamily="34" charset="0"/>
            </a:endParaRPr>
          </a:p>
        </p:txBody>
      </p:sp>
      <p:sp>
        <p:nvSpPr>
          <p:cNvPr id="26"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people in a store&#10;&#10;Description automatically generated with medium confidence">
            <a:extLst>
              <a:ext uri="{FF2B5EF4-FFF2-40B4-BE49-F238E27FC236}">
                <a16:creationId xmlns:a16="http://schemas.microsoft.com/office/drawing/2014/main" id="{F2A72009-8B79-E073-0BD9-514ABE39EA68}"/>
              </a:ext>
            </a:extLst>
          </p:cNvPr>
          <p:cNvPicPr>
            <a:picLocks noChangeAspect="1"/>
          </p:cNvPicPr>
          <p:nvPr/>
        </p:nvPicPr>
        <p:blipFill rotWithShape="1">
          <a:blip r:embed="rId3">
            <a:extLst>
              <a:ext uri="{28A0092B-C50C-407E-A947-70E740481C1C}">
                <a14:useLocalDpi xmlns:a14="http://schemas.microsoft.com/office/drawing/2010/main" val="0"/>
              </a:ext>
            </a:extLst>
          </a:blip>
          <a:srcRect l="28272" r="9048" b="3"/>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EED76F4D-F3F3-C9F9-2A96-7600E53224A4}"/>
              </a:ext>
            </a:extLst>
          </p:cNvPr>
          <p:cNvSpPr>
            <a:spLocks noGrp="1"/>
          </p:cNvSpPr>
          <p:nvPr>
            <p:ph idx="1"/>
          </p:nvPr>
        </p:nvSpPr>
        <p:spPr>
          <a:xfrm>
            <a:off x="4905955" y="2071316"/>
            <a:ext cx="6713552" cy="4114800"/>
          </a:xfrm>
        </p:spPr>
        <p:txBody>
          <a:bodyPr anchor="t">
            <a:normAutofit fontScale="92500" lnSpcReduction="10000"/>
          </a:bodyPr>
          <a:lstStyle/>
          <a:p>
            <a:pPr>
              <a:spcAft>
                <a:spcPts val="1000"/>
              </a:spcAft>
            </a:pPr>
            <a:r>
              <a:rPr lang="en-US" sz="1600" b="1" dirty="0">
                <a:effectLst/>
                <a:latin typeface="Segoe UI" panose="020B0502040204020203" pitchFamily="34" charset="0"/>
                <a:ea typeface="Times New Roman" panose="02020603050405020304" pitchFamily="18" charset="0"/>
                <a:cs typeface="Times New Roman" panose="02020603050405020304" pitchFamily="18" charset="0"/>
              </a:rPr>
              <a:t>Bradford</a:t>
            </a:r>
            <a:r>
              <a:rPr lang="en-US" sz="1600" dirty="0">
                <a:effectLst/>
                <a:latin typeface="Segoe UI" panose="020B0502040204020203" pitchFamily="34" charset="0"/>
                <a:ea typeface="Times New Roman" panose="02020603050405020304" pitchFamily="18" charset="0"/>
                <a:cs typeface="Times New Roman" panose="02020603050405020304" pitchFamily="18" charset="0"/>
              </a:rPr>
              <a:t>: </a:t>
            </a:r>
            <a:r>
              <a:rPr lang="en-GB" sz="1600" dirty="0">
                <a:effectLst/>
                <a:latin typeface="Segoe UI" panose="020B0502040204020203" pitchFamily="34" charset="0"/>
                <a:ea typeface="Times New Roman" panose="02020603050405020304" pitchFamily="18" charset="0"/>
                <a:cs typeface="Times New Roman" panose="02020603050405020304" pitchFamily="18" charset="0"/>
              </a:rPr>
              <a:t>Inn Churches, a third sector organisation that provides practical support to people in Bradford including a Food Hub, established the ‘Food Savers’ scheme with the rationale that they did not want the legacy of COVID-19 to be an overdependence on free food. </a:t>
            </a:r>
            <a:endParaRPr lang="en-GB" sz="1600" dirty="0">
              <a:latin typeface="Segoe UI" panose="020B0502040204020203" pitchFamily="34" charset="0"/>
              <a:ea typeface="Times New Roman" panose="02020603050405020304" pitchFamily="18" charset="0"/>
              <a:cs typeface="Times New Roman" panose="02020603050405020304" pitchFamily="18" charset="0"/>
            </a:endParaRPr>
          </a:p>
          <a:p>
            <a:pPr>
              <a:spcAft>
                <a:spcPts val="1000"/>
              </a:spcAft>
            </a:pPr>
            <a:r>
              <a:rPr lang="en-GB" sz="1600" dirty="0">
                <a:effectLst/>
                <a:latin typeface="Segoe UI" panose="020B0502040204020203" pitchFamily="34" charset="0"/>
                <a:ea typeface="Times New Roman" panose="02020603050405020304" pitchFamily="18" charset="0"/>
                <a:cs typeface="Times New Roman" panose="02020603050405020304" pitchFamily="18" charset="0"/>
              </a:rPr>
              <a:t>Members of the scheme access the </a:t>
            </a:r>
            <a:r>
              <a:rPr lang="en-GB" sz="1600" b="1" dirty="0">
                <a:effectLst/>
                <a:latin typeface="Segoe UI" panose="020B0502040204020203" pitchFamily="34" charset="0"/>
                <a:ea typeface="Times New Roman" panose="02020603050405020304" pitchFamily="18" charset="0"/>
                <a:cs typeface="Times New Roman" panose="02020603050405020304" pitchFamily="18" charset="0"/>
              </a:rPr>
              <a:t>low-cost food markets</a:t>
            </a:r>
            <a:r>
              <a:rPr lang="en-GB" sz="1600" dirty="0">
                <a:effectLst/>
                <a:latin typeface="Segoe UI" panose="020B0502040204020203" pitchFamily="34" charset="0"/>
                <a:ea typeface="Times New Roman" panose="02020603050405020304" pitchFamily="18" charset="0"/>
                <a:cs typeface="Times New Roman" panose="02020603050405020304" pitchFamily="18" charset="0"/>
              </a:rPr>
              <a:t> whilst also establishing a savings account through the Credit Union: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0">
              <a:spcAft>
                <a:spcPts val="1000"/>
              </a:spcAft>
              <a:buNone/>
            </a:pPr>
            <a:r>
              <a:rPr lang="en-GB" sz="1600" i="1" dirty="0">
                <a:effectLst/>
                <a:latin typeface="Segoe UI" panose="020B0502040204020203" pitchFamily="34" charset="0"/>
                <a:ea typeface="Times New Roman" panose="02020603050405020304" pitchFamily="18" charset="0"/>
                <a:cs typeface="Times New Roman" panose="02020603050405020304" pitchFamily="18" charset="0"/>
              </a:rPr>
              <a:t>	“In addition to the pantry model, one thing that’s developing in 	Bradford, and it's beginning to spread as well, is our FoodSavers 	Network, where the local Credit Union has got on board. That has 	actually really turned lots of people's lives around that they’ve 	actually started saving a few pounds. They're purchasing their food 	at low cost and they're putting a pound a week aside or something. 	Then, for some people, that has really shifted their thinking. </a:t>
            </a:r>
          </a:p>
          <a:p>
            <a:pPr lvl="1" indent="0">
              <a:spcAft>
                <a:spcPts val="1000"/>
              </a:spcAft>
              <a:buNone/>
            </a:pPr>
            <a:r>
              <a:rPr lang="en-GB" sz="1200" i="1" dirty="0">
                <a:latin typeface="Segoe UI" panose="020B0502040204020203" pitchFamily="34" charset="0"/>
                <a:cs typeface="Times New Roman" panose="02020603050405020304" pitchFamily="18" charset="0"/>
              </a:rPr>
              <a:t>	</a:t>
            </a:r>
            <a:r>
              <a:rPr lang="en-GB" sz="1600" i="1" dirty="0">
                <a:latin typeface="Segoe UI" panose="020B0502040204020203" pitchFamily="34" charset="0"/>
                <a:cs typeface="Times New Roman" panose="02020603050405020304" pitchFamily="18" charset="0"/>
              </a:rPr>
              <a:t>We’ve found that lots of people have been really positive. Some 	people have really found that a positive thing and actually have 	started to take charge of their life in a way they never had before, 	which is really, really positive.” </a:t>
            </a:r>
          </a:p>
        </p:txBody>
      </p:sp>
    </p:spTree>
    <p:extLst>
      <p:ext uri="{BB962C8B-B14F-4D97-AF65-F5344CB8AC3E}">
        <p14:creationId xmlns:p14="http://schemas.microsoft.com/office/powerpoint/2010/main" val="3875362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TotalTime>
  <Words>1820</Words>
  <Application>Microsoft Office PowerPoint</Application>
  <PresentationFormat>Widescreen</PresentationFormat>
  <Paragraphs>104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Segoe UI</vt:lpstr>
      <vt:lpstr>Symbol</vt:lpstr>
      <vt:lpstr>Office Theme</vt:lpstr>
      <vt:lpstr>Covid Recovery Insight Project: Food Insecurity</vt:lpstr>
      <vt:lpstr>Definition: low cost community food retail</vt:lpstr>
      <vt:lpstr>Outcomes</vt:lpstr>
      <vt:lpstr>Food pantry / social supermarket benefits</vt:lpstr>
      <vt:lpstr>Outcomes associated with  Community Shops / Stores </vt:lpstr>
      <vt:lpstr>Challenges</vt:lpstr>
      <vt:lpstr>Innovation: SHORES Community Pantry  (East Holderness)</vt:lpstr>
      <vt:lpstr>Community Shop Example</vt:lpstr>
      <vt:lpstr>Community Pantry Example</vt:lpstr>
      <vt:lpstr>Making the case for low cost community food retail models</vt:lpstr>
      <vt:lpstr>Questions Arising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Rhodes</dc:creator>
  <cp:lastModifiedBy>Alan Graver</cp:lastModifiedBy>
  <cp:revision>37</cp:revision>
  <dcterms:created xsi:type="dcterms:W3CDTF">2022-10-06T10:00:05Z</dcterms:created>
  <dcterms:modified xsi:type="dcterms:W3CDTF">2022-11-18T14:03:17Z</dcterms:modified>
</cp:coreProperties>
</file>