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59" r:id="rId3"/>
    <p:sldId id="256" r:id="rId4"/>
    <p:sldId id="262"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450" autoAdjust="0"/>
  </p:normalViewPr>
  <p:slideViewPr>
    <p:cSldViewPr snapToGrid="0">
      <p:cViewPr varScale="1">
        <p:scale>
          <a:sx n="77" d="100"/>
          <a:sy n="77" d="100"/>
        </p:scale>
        <p:origin x="18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043E-2D23-4AE8-A9E5-53BFA2D4FC4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331AA85A-827E-4EBE-82BA-44E64C1F210F}">
      <dgm:prSet phldrT="[Text]"/>
      <dgm:spPr/>
      <dgm:t>
        <a:bodyPr/>
        <a:lstStyle/>
        <a:p>
          <a:r>
            <a:rPr lang="en-GB" dirty="0"/>
            <a:t>Free Food</a:t>
          </a:r>
        </a:p>
      </dgm:t>
    </dgm:pt>
    <dgm:pt modelId="{A2664254-7CA4-42D9-8DC6-1A583CA36D27}" type="parTrans" cxnId="{D94AD4C7-8D75-42D7-86CD-3EFF54631C07}">
      <dgm:prSet/>
      <dgm:spPr/>
      <dgm:t>
        <a:bodyPr/>
        <a:lstStyle/>
        <a:p>
          <a:endParaRPr lang="en-GB"/>
        </a:p>
      </dgm:t>
    </dgm:pt>
    <dgm:pt modelId="{960B55B2-0A0E-4253-BB52-7EFCFE069A51}" type="sibTrans" cxnId="{D94AD4C7-8D75-42D7-86CD-3EFF54631C07}">
      <dgm:prSet/>
      <dgm:spPr/>
      <dgm:t>
        <a:bodyPr/>
        <a:lstStyle/>
        <a:p>
          <a:endParaRPr lang="en-GB"/>
        </a:p>
      </dgm:t>
    </dgm:pt>
    <dgm:pt modelId="{87931FD6-3893-4D88-A6DE-101B1FFEC4AA}">
      <dgm:prSet phldrT="[Text]"/>
      <dgm:spPr/>
      <dgm:t>
        <a:bodyPr/>
        <a:lstStyle/>
        <a:p>
          <a:r>
            <a:rPr lang="en-GB" dirty="0"/>
            <a:t>Low-Cost community food retail</a:t>
          </a:r>
        </a:p>
      </dgm:t>
    </dgm:pt>
    <dgm:pt modelId="{4C6B6CCA-85A0-4F81-A44F-F1AFA6CB928A}" type="parTrans" cxnId="{682A40CB-D987-475F-AAA1-A9A4C42939E1}">
      <dgm:prSet/>
      <dgm:spPr/>
      <dgm:t>
        <a:bodyPr/>
        <a:lstStyle/>
        <a:p>
          <a:endParaRPr lang="en-GB"/>
        </a:p>
      </dgm:t>
    </dgm:pt>
    <dgm:pt modelId="{AACD72A9-1B74-4E02-8AB3-A6214B13D1F6}" type="sibTrans" cxnId="{682A40CB-D987-475F-AAA1-A9A4C42939E1}">
      <dgm:prSet/>
      <dgm:spPr/>
      <dgm:t>
        <a:bodyPr/>
        <a:lstStyle/>
        <a:p>
          <a:endParaRPr lang="en-GB"/>
        </a:p>
      </dgm:t>
    </dgm:pt>
    <dgm:pt modelId="{D028CC84-AEF1-4EF6-B747-CE4BDE77D763}">
      <dgm:prSet phldrT="[Text]"/>
      <dgm:spPr/>
      <dgm:t>
        <a:bodyPr/>
        <a:lstStyle/>
        <a:p>
          <a:r>
            <a:rPr lang="en-GB" dirty="0"/>
            <a:t>Direct food provision</a:t>
          </a:r>
        </a:p>
      </dgm:t>
    </dgm:pt>
    <dgm:pt modelId="{D2014E55-89F6-4B2E-8031-4FAC32A7A512}" type="parTrans" cxnId="{86A24562-8DE7-48B6-91CB-AFD4E4DF25B2}">
      <dgm:prSet/>
      <dgm:spPr/>
      <dgm:t>
        <a:bodyPr/>
        <a:lstStyle/>
        <a:p>
          <a:endParaRPr lang="en-GB"/>
        </a:p>
      </dgm:t>
    </dgm:pt>
    <dgm:pt modelId="{2627CC25-13D3-4294-935E-B7F92E7954C3}" type="sibTrans" cxnId="{86A24562-8DE7-48B6-91CB-AFD4E4DF25B2}">
      <dgm:prSet/>
      <dgm:spPr/>
      <dgm:t>
        <a:bodyPr/>
        <a:lstStyle/>
        <a:p>
          <a:endParaRPr lang="en-GB"/>
        </a:p>
      </dgm:t>
    </dgm:pt>
    <dgm:pt modelId="{9D6E3DE5-A1E9-4A87-AF85-A4A62AD48CC3}">
      <dgm:prSet phldrT="[Text]"/>
      <dgm:spPr/>
      <dgm:t>
        <a:bodyPr/>
        <a:lstStyle/>
        <a:p>
          <a:r>
            <a:rPr lang="en-GB" dirty="0"/>
            <a:t>Community Hubs</a:t>
          </a:r>
        </a:p>
      </dgm:t>
    </dgm:pt>
    <dgm:pt modelId="{E34F76DF-A4D7-4BE6-BAF3-6FE580E02F54}" type="parTrans" cxnId="{810D5ABB-1F89-4165-A705-D4EE1A4B9306}">
      <dgm:prSet/>
      <dgm:spPr/>
      <dgm:t>
        <a:bodyPr/>
        <a:lstStyle/>
        <a:p>
          <a:endParaRPr lang="en-GB"/>
        </a:p>
      </dgm:t>
    </dgm:pt>
    <dgm:pt modelId="{CEEF0340-8EA7-40BA-8617-75315A72F607}" type="sibTrans" cxnId="{810D5ABB-1F89-4165-A705-D4EE1A4B9306}">
      <dgm:prSet/>
      <dgm:spPr/>
      <dgm:t>
        <a:bodyPr/>
        <a:lstStyle/>
        <a:p>
          <a:endParaRPr lang="en-GB"/>
        </a:p>
      </dgm:t>
    </dgm:pt>
    <dgm:pt modelId="{DF5E1A95-BA06-414B-A18D-44C796EA70D4}">
      <dgm:prSet phldrT="[Text]"/>
      <dgm:spPr/>
      <dgm:t>
        <a:bodyPr/>
        <a:lstStyle/>
        <a:p>
          <a:r>
            <a:rPr lang="en-GB" dirty="0"/>
            <a:t>Collaborative models</a:t>
          </a:r>
        </a:p>
      </dgm:t>
    </dgm:pt>
    <dgm:pt modelId="{2992BB3D-22B5-4F7F-A363-23F6CF0C0F47}" type="parTrans" cxnId="{9CC7D92C-B434-4EAC-B25E-19035E4395E0}">
      <dgm:prSet/>
      <dgm:spPr/>
      <dgm:t>
        <a:bodyPr/>
        <a:lstStyle/>
        <a:p>
          <a:endParaRPr lang="en-GB"/>
        </a:p>
      </dgm:t>
    </dgm:pt>
    <dgm:pt modelId="{FBF59150-BC79-40B1-94D9-5E7FEEDAB73B}" type="sibTrans" cxnId="{9CC7D92C-B434-4EAC-B25E-19035E4395E0}">
      <dgm:prSet/>
      <dgm:spPr/>
      <dgm:t>
        <a:bodyPr/>
        <a:lstStyle/>
        <a:p>
          <a:endParaRPr lang="en-GB"/>
        </a:p>
      </dgm:t>
    </dgm:pt>
    <dgm:pt modelId="{A1FD8F48-FCE7-46DF-BECB-B89420CDB555}">
      <dgm:prSet/>
      <dgm:spPr/>
      <dgm:t>
        <a:bodyPr/>
        <a:lstStyle/>
        <a:p>
          <a:r>
            <a:rPr lang="en-GB" dirty="0"/>
            <a:t>Tailored / targeted food aid provision</a:t>
          </a:r>
        </a:p>
      </dgm:t>
    </dgm:pt>
    <dgm:pt modelId="{E2A93D59-1FFE-4316-8199-48DF54603819}" type="parTrans" cxnId="{112F0699-638D-4B8C-8648-BC1F638D6B38}">
      <dgm:prSet/>
      <dgm:spPr/>
      <dgm:t>
        <a:bodyPr/>
        <a:lstStyle/>
        <a:p>
          <a:endParaRPr lang="en-GB"/>
        </a:p>
      </dgm:t>
    </dgm:pt>
    <dgm:pt modelId="{2105947C-F140-4B8B-86A1-EF9E2DF82407}" type="sibTrans" cxnId="{112F0699-638D-4B8C-8648-BC1F638D6B38}">
      <dgm:prSet/>
      <dgm:spPr/>
      <dgm:t>
        <a:bodyPr/>
        <a:lstStyle/>
        <a:p>
          <a:endParaRPr lang="en-GB"/>
        </a:p>
      </dgm:t>
    </dgm:pt>
    <dgm:pt modelId="{48CE8A54-7628-420F-B608-773A1C6FBD28}">
      <dgm:prSet/>
      <dgm:spPr/>
      <dgm:t>
        <a:bodyPr/>
        <a:lstStyle/>
        <a:p>
          <a:r>
            <a:rPr lang="en-GB" dirty="0"/>
            <a:t>Cash-based approaches</a:t>
          </a:r>
        </a:p>
      </dgm:t>
    </dgm:pt>
    <dgm:pt modelId="{41731450-5615-4115-8BE2-806EC05B8170}" type="parTrans" cxnId="{F468484C-DBAE-4358-B003-58B5EACF3B76}">
      <dgm:prSet/>
      <dgm:spPr/>
      <dgm:t>
        <a:bodyPr/>
        <a:lstStyle/>
        <a:p>
          <a:endParaRPr lang="en-GB"/>
        </a:p>
      </dgm:t>
    </dgm:pt>
    <dgm:pt modelId="{40409792-206D-4DF9-A7FE-1AA458F29B32}" type="sibTrans" cxnId="{F468484C-DBAE-4358-B003-58B5EACF3B76}">
      <dgm:prSet/>
      <dgm:spPr/>
      <dgm:t>
        <a:bodyPr/>
        <a:lstStyle/>
        <a:p>
          <a:endParaRPr lang="en-GB"/>
        </a:p>
      </dgm:t>
    </dgm:pt>
    <dgm:pt modelId="{060B6350-31C4-4763-B9B4-256D491F2662}">
      <dgm:prSet/>
      <dgm:spPr/>
      <dgm:t>
        <a:bodyPr/>
        <a:lstStyle/>
        <a:p>
          <a:r>
            <a:rPr lang="en-GB"/>
            <a:t>Other resources </a:t>
          </a:r>
          <a:r>
            <a:rPr lang="en-GB" dirty="0"/>
            <a:t>for food response</a:t>
          </a:r>
        </a:p>
      </dgm:t>
    </dgm:pt>
    <dgm:pt modelId="{1C64DC80-02B2-4E8D-A431-A49F956B2342}" type="parTrans" cxnId="{BC3DA498-FE04-4CB3-BA96-D1FCA0419A0A}">
      <dgm:prSet/>
      <dgm:spPr/>
      <dgm:t>
        <a:bodyPr/>
        <a:lstStyle/>
        <a:p>
          <a:endParaRPr lang="en-GB"/>
        </a:p>
      </dgm:t>
    </dgm:pt>
    <dgm:pt modelId="{D01CF555-6370-4AB7-89FE-52643EBD84D3}" type="sibTrans" cxnId="{BC3DA498-FE04-4CB3-BA96-D1FCA0419A0A}">
      <dgm:prSet/>
      <dgm:spPr/>
      <dgm:t>
        <a:bodyPr/>
        <a:lstStyle/>
        <a:p>
          <a:endParaRPr lang="en-GB"/>
        </a:p>
      </dgm:t>
    </dgm:pt>
    <dgm:pt modelId="{4143C793-53AB-4337-AB41-2742E6AAC766}">
      <dgm:prSet/>
      <dgm:spPr/>
      <dgm:t>
        <a:bodyPr/>
        <a:lstStyle/>
        <a:p>
          <a:r>
            <a:rPr lang="en-GB" dirty="0"/>
            <a:t>Wrap-around support</a:t>
          </a:r>
        </a:p>
      </dgm:t>
    </dgm:pt>
    <dgm:pt modelId="{9FECD6D6-24F4-4937-ADE8-B033D28E6B0D}" type="parTrans" cxnId="{291FB45D-44E7-4E5B-AFDD-650FB74CB81B}">
      <dgm:prSet/>
      <dgm:spPr/>
      <dgm:t>
        <a:bodyPr/>
        <a:lstStyle/>
        <a:p>
          <a:endParaRPr lang="en-GB"/>
        </a:p>
      </dgm:t>
    </dgm:pt>
    <dgm:pt modelId="{A5BCD0FA-A268-44BD-9350-4D8041A9C5C6}" type="sibTrans" cxnId="{291FB45D-44E7-4E5B-AFDD-650FB74CB81B}">
      <dgm:prSet/>
      <dgm:spPr/>
      <dgm:t>
        <a:bodyPr/>
        <a:lstStyle/>
        <a:p>
          <a:endParaRPr lang="en-GB"/>
        </a:p>
      </dgm:t>
    </dgm:pt>
    <dgm:pt modelId="{1D033445-BA2A-4C55-9072-59D81153014D}">
      <dgm:prSet/>
      <dgm:spPr/>
      <dgm:t>
        <a:bodyPr/>
        <a:lstStyle/>
        <a:p>
          <a:r>
            <a:rPr lang="en-GB" dirty="0"/>
            <a:t>Food and education</a:t>
          </a:r>
        </a:p>
      </dgm:t>
    </dgm:pt>
    <dgm:pt modelId="{CFA9DD24-5AAA-446A-8A11-E3BAEE510CFC}" type="parTrans" cxnId="{DD581B25-3FF7-4068-8F0C-3D20CAE057F9}">
      <dgm:prSet/>
      <dgm:spPr/>
      <dgm:t>
        <a:bodyPr/>
        <a:lstStyle/>
        <a:p>
          <a:endParaRPr lang="en-GB"/>
        </a:p>
      </dgm:t>
    </dgm:pt>
    <dgm:pt modelId="{53CF285C-5D3F-4C22-B80B-8297D40E27A5}" type="sibTrans" cxnId="{DD581B25-3FF7-4068-8F0C-3D20CAE057F9}">
      <dgm:prSet/>
      <dgm:spPr/>
      <dgm:t>
        <a:bodyPr/>
        <a:lstStyle/>
        <a:p>
          <a:endParaRPr lang="en-GB"/>
        </a:p>
      </dgm:t>
    </dgm:pt>
    <dgm:pt modelId="{29E2BFCA-4BFB-4D5F-BE6F-2AE6303E4578}">
      <dgm:prSet/>
      <dgm:spPr/>
      <dgm:t>
        <a:bodyPr/>
        <a:lstStyle/>
        <a:p>
          <a:r>
            <a:rPr lang="en-GB" dirty="0"/>
            <a:t>Community food initiatives / projects</a:t>
          </a:r>
        </a:p>
      </dgm:t>
    </dgm:pt>
    <dgm:pt modelId="{E1698C95-A46B-4AF8-ACCB-B24675F78B99}" type="parTrans" cxnId="{7022BC8E-3EE5-45F6-B4F1-894046B4A49F}">
      <dgm:prSet/>
      <dgm:spPr/>
      <dgm:t>
        <a:bodyPr/>
        <a:lstStyle/>
        <a:p>
          <a:endParaRPr lang="en-GB"/>
        </a:p>
      </dgm:t>
    </dgm:pt>
    <dgm:pt modelId="{929FB7AA-DAA9-4AC4-905F-9C516DC4CE13}" type="sibTrans" cxnId="{7022BC8E-3EE5-45F6-B4F1-894046B4A49F}">
      <dgm:prSet/>
      <dgm:spPr/>
      <dgm:t>
        <a:bodyPr/>
        <a:lstStyle/>
        <a:p>
          <a:endParaRPr lang="en-GB"/>
        </a:p>
      </dgm:t>
    </dgm:pt>
    <dgm:pt modelId="{F2A32C37-2B09-495B-90C1-633C7D92187B}" type="pres">
      <dgm:prSet presAssocID="{2633043E-2D23-4AE8-A9E5-53BFA2D4FC4A}" presName="diagram" presStyleCnt="0">
        <dgm:presLayoutVars>
          <dgm:dir/>
          <dgm:resizeHandles val="exact"/>
        </dgm:presLayoutVars>
      </dgm:prSet>
      <dgm:spPr/>
    </dgm:pt>
    <dgm:pt modelId="{977EB7AA-62C5-4725-8D9F-F346BBD2552D}" type="pres">
      <dgm:prSet presAssocID="{331AA85A-827E-4EBE-82BA-44E64C1F210F}" presName="node" presStyleLbl="node1" presStyleIdx="0" presStyleCnt="11">
        <dgm:presLayoutVars>
          <dgm:bulletEnabled val="1"/>
        </dgm:presLayoutVars>
      </dgm:prSet>
      <dgm:spPr/>
    </dgm:pt>
    <dgm:pt modelId="{07A7A769-CB83-4C89-9644-7D7D663DE47C}" type="pres">
      <dgm:prSet presAssocID="{960B55B2-0A0E-4253-BB52-7EFCFE069A51}" presName="sibTrans" presStyleCnt="0"/>
      <dgm:spPr/>
    </dgm:pt>
    <dgm:pt modelId="{EFA765EA-7970-46E8-9A71-EC0076889DD0}" type="pres">
      <dgm:prSet presAssocID="{87931FD6-3893-4D88-A6DE-101B1FFEC4AA}" presName="node" presStyleLbl="node1" presStyleIdx="1" presStyleCnt="11">
        <dgm:presLayoutVars>
          <dgm:bulletEnabled val="1"/>
        </dgm:presLayoutVars>
      </dgm:prSet>
      <dgm:spPr/>
    </dgm:pt>
    <dgm:pt modelId="{49218318-531B-4E19-8493-2F096DB47A27}" type="pres">
      <dgm:prSet presAssocID="{AACD72A9-1B74-4E02-8AB3-A6214B13D1F6}" presName="sibTrans" presStyleCnt="0"/>
      <dgm:spPr/>
    </dgm:pt>
    <dgm:pt modelId="{CFF23393-7C5D-4DC2-B4F8-DADCE4E70737}" type="pres">
      <dgm:prSet presAssocID="{48CE8A54-7628-420F-B608-773A1C6FBD28}" presName="node" presStyleLbl="node1" presStyleIdx="2" presStyleCnt="11">
        <dgm:presLayoutVars>
          <dgm:bulletEnabled val="1"/>
        </dgm:presLayoutVars>
      </dgm:prSet>
      <dgm:spPr/>
    </dgm:pt>
    <dgm:pt modelId="{9A35B514-BB1B-4D5F-A5AE-5E390ADB9567}" type="pres">
      <dgm:prSet presAssocID="{40409792-206D-4DF9-A7FE-1AA458F29B32}" presName="sibTrans" presStyleCnt="0"/>
      <dgm:spPr/>
    </dgm:pt>
    <dgm:pt modelId="{0F0C5925-12FC-4AD8-A70C-1D1BB736C543}" type="pres">
      <dgm:prSet presAssocID="{D028CC84-AEF1-4EF6-B747-CE4BDE77D763}" presName="node" presStyleLbl="node1" presStyleIdx="3" presStyleCnt="11">
        <dgm:presLayoutVars>
          <dgm:bulletEnabled val="1"/>
        </dgm:presLayoutVars>
      </dgm:prSet>
      <dgm:spPr/>
    </dgm:pt>
    <dgm:pt modelId="{15D6D7AD-DE72-468A-917C-93A98A42576E}" type="pres">
      <dgm:prSet presAssocID="{2627CC25-13D3-4294-935E-B7F92E7954C3}" presName="sibTrans" presStyleCnt="0"/>
      <dgm:spPr/>
    </dgm:pt>
    <dgm:pt modelId="{34EC64A6-11E9-4307-901F-3203D3B21DDA}" type="pres">
      <dgm:prSet presAssocID="{9D6E3DE5-A1E9-4A87-AF85-A4A62AD48CC3}" presName="node" presStyleLbl="node1" presStyleIdx="4" presStyleCnt="11">
        <dgm:presLayoutVars>
          <dgm:bulletEnabled val="1"/>
        </dgm:presLayoutVars>
      </dgm:prSet>
      <dgm:spPr/>
    </dgm:pt>
    <dgm:pt modelId="{6EABECE3-4EC6-4300-974C-DB733307A9D9}" type="pres">
      <dgm:prSet presAssocID="{CEEF0340-8EA7-40BA-8617-75315A72F607}" presName="sibTrans" presStyleCnt="0"/>
      <dgm:spPr/>
    </dgm:pt>
    <dgm:pt modelId="{EFEC7E78-AD40-477D-B376-1E4A044A387D}" type="pres">
      <dgm:prSet presAssocID="{DF5E1A95-BA06-414B-A18D-44C796EA70D4}" presName="node" presStyleLbl="node1" presStyleIdx="5" presStyleCnt="11">
        <dgm:presLayoutVars>
          <dgm:bulletEnabled val="1"/>
        </dgm:presLayoutVars>
      </dgm:prSet>
      <dgm:spPr/>
    </dgm:pt>
    <dgm:pt modelId="{B3E73D0A-F8EA-471E-9721-0B32C652598B}" type="pres">
      <dgm:prSet presAssocID="{FBF59150-BC79-40B1-94D9-5E7FEEDAB73B}" presName="sibTrans" presStyleCnt="0"/>
      <dgm:spPr/>
    </dgm:pt>
    <dgm:pt modelId="{90AB1F31-EAE7-4510-92C0-CF305A278B7D}" type="pres">
      <dgm:prSet presAssocID="{060B6350-31C4-4763-B9B4-256D491F2662}" presName="node" presStyleLbl="node1" presStyleIdx="6" presStyleCnt="11">
        <dgm:presLayoutVars>
          <dgm:bulletEnabled val="1"/>
        </dgm:presLayoutVars>
      </dgm:prSet>
      <dgm:spPr/>
    </dgm:pt>
    <dgm:pt modelId="{B502626F-D462-4998-8E4F-2F08B0859496}" type="pres">
      <dgm:prSet presAssocID="{D01CF555-6370-4AB7-89FE-52643EBD84D3}" presName="sibTrans" presStyleCnt="0"/>
      <dgm:spPr/>
    </dgm:pt>
    <dgm:pt modelId="{8A97B493-208D-4574-BACC-68832A286B7A}" type="pres">
      <dgm:prSet presAssocID="{A1FD8F48-FCE7-46DF-BECB-B89420CDB555}" presName="node" presStyleLbl="node1" presStyleIdx="7" presStyleCnt="11">
        <dgm:presLayoutVars>
          <dgm:bulletEnabled val="1"/>
        </dgm:presLayoutVars>
      </dgm:prSet>
      <dgm:spPr/>
    </dgm:pt>
    <dgm:pt modelId="{0C15F065-B171-41A5-8FCB-589652A40C02}" type="pres">
      <dgm:prSet presAssocID="{2105947C-F140-4B8B-86A1-EF9E2DF82407}" presName="sibTrans" presStyleCnt="0"/>
      <dgm:spPr/>
    </dgm:pt>
    <dgm:pt modelId="{BF80C204-4179-4F4B-9872-1901291B6246}" type="pres">
      <dgm:prSet presAssocID="{4143C793-53AB-4337-AB41-2742E6AAC766}" presName="node" presStyleLbl="node1" presStyleIdx="8" presStyleCnt="11">
        <dgm:presLayoutVars>
          <dgm:bulletEnabled val="1"/>
        </dgm:presLayoutVars>
      </dgm:prSet>
      <dgm:spPr/>
    </dgm:pt>
    <dgm:pt modelId="{FD24F139-F5F1-45AE-80F6-12D3CF3A7F30}" type="pres">
      <dgm:prSet presAssocID="{A5BCD0FA-A268-44BD-9350-4D8041A9C5C6}" presName="sibTrans" presStyleCnt="0"/>
      <dgm:spPr/>
    </dgm:pt>
    <dgm:pt modelId="{FA4C6A76-5888-4F13-8751-818267BE92D8}" type="pres">
      <dgm:prSet presAssocID="{1D033445-BA2A-4C55-9072-59D81153014D}" presName="node" presStyleLbl="node1" presStyleIdx="9" presStyleCnt="11">
        <dgm:presLayoutVars>
          <dgm:bulletEnabled val="1"/>
        </dgm:presLayoutVars>
      </dgm:prSet>
      <dgm:spPr/>
    </dgm:pt>
    <dgm:pt modelId="{C6E19BC5-3F4E-40DA-A608-35CD546904AF}" type="pres">
      <dgm:prSet presAssocID="{53CF285C-5D3F-4C22-B80B-8297D40E27A5}" presName="sibTrans" presStyleCnt="0"/>
      <dgm:spPr/>
    </dgm:pt>
    <dgm:pt modelId="{CECFAEA9-B294-4417-8766-FA0A9BD52BE4}" type="pres">
      <dgm:prSet presAssocID="{29E2BFCA-4BFB-4D5F-BE6F-2AE6303E4578}" presName="node" presStyleLbl="node1" presStyleIdx="10" presStyleCnt="11">
        <dgm:presLayoutVars>
          <dgm:bulletEnabled val="1"/>
        </dgm:presLayoutVars>
      </dgm:prSet>
      <dgm:spPr/>
    </dgm:pt>
  </dgm:ptLst>
  <dgm:cxnLst>
    <dgm:cxn modelId="{C85DE217-363B-4A81-83F9-54FCE30152E6}" type="presOf" srcId="{A1FD8F48-FCE7-46DF-BECB-B89420CDB555}" destId="{8A97B493-208D-4574-BACC-68832A286B7A}" srcOrd="0" destOrd="0" presId="urn:microsoft.com/office/officeart/2005/8/layout/default"/>
    <dgm:cxn modelId="{DD581B25-3FF7-4068-8F0C-3D20CAE057F9}" srcId="{2633043E-2D23-4AE8-A9E5-53BFA2D4FC4A}" destId="{1D033445-BA2A-4C55-9072-59D81153014D}" srcOrd="9" destOrd="0" parTransId="{CFA9DD24-5AAA-446A-8A11-E3BAEE510CFC}" sibTransId="{53CF285C-5D3F-4C22-B80B-8297D40E27A5}"/>
    <dgm:cxn modelId="{CB525A26-064A-4652-B659-30C370EF8AB5}" type="presOf" srcId="{060B6350-31C4-4763-B9B4-256D491F2662}" destId="{90AB1F31-EAE7-4510-92C0-CF305A278B7D}" srcOrd="0" destOrd="0" presId="urn:microsoft.com/office/officeart/2005/8/layout/default"/>
    <dgm:cxn modelId="{9CC7D92C-B434-4EAC-B25E-19035E4395E0}" srcId="{2633043E-2D23-4AE8-A9E5-53BFA2D4FC4A}" destId="{DF5E1A95-BA06-414B-A18D-44C796EA70D4}" srcOrd="5" destOrd="0" parTransId="{2992BB3D-22B5-4F7F-A363-23F6CF0C0F47}" sibTransId="{FBF59150-BC79-40B1-94D9-5E7FEEDAB73B}"/>
    <dgm:cxn modelId="{D206895C-9F55-45F8-AA4D-698F4EF8A237}" type="presOf" srcId="{1D033445-BA2A-4C55-9072-59D81153014D}" destId="{FA4C6A76-5888-4F13-8751-818267BE92D8}" srcOrd="0" destOrd="0" presId="urn:microsoft.com/office/officeart/2005/8/layout/default"/>
    <dgm:cxn modelId="{291FB45D-44E7-4E5B-AFDD-650FB74CB81B}" srcId="{2633043E-2D23-4AE8-A9E5-53BFA2D4FC4A}" destId="{4143C793-53AB-4337-AB41-2742E6AAC766}" srcOrd="8" destOrd="0" parTransId="{9FECD6D6-24F4-4937-ADE8-B033D28E6B0D}" sibTransId="{A5BCD0FA-A268-44BD-9350-4D8041A9C5C6}"/>
    <dgm:cxn modelId="{86A24562-8DE7-48B6-91CB-AFD4E4DF25B2}" srcId="{2633043E-2D23-4AE8-A9E5-53BFA2D4FC4A}" destId="{D028CC84-AEF1-4EF6-B747-CE4BDE77D763}" srcOrd="3" destOrd="0" parTransId="{D2014E55-89F6-4B2E-8031-4FAC32A7A512}" sibTransId="{2627CC25-13D3-4294-935E-B7F92E7954C3}"/>
    <dgm:cxn modelId="{545E4B4A-4FDD-4410-AEC6-244AD8AD1BB2}" type="presOf" srcId="{4143C793-53AB-4337-AB41-2742E6AAC766}" destId="{BF80C204-4179-4F4B-9872-1901291B6246}" srcOrd="0" destOrd="0" presId="urn:microsoft.com/office/officeart/2005/8/layout/default"/>
    <dgm:cxn modelId="{F468484C-DBAE-4358-B003-58B5EACF3B76}" srcId="{2633043E-2D23-4AE8-A9E5-53BFA2D4FC4A}" destId="{48CE8A54-7628-420F-B608-773A1C6FBD28}" srcOrd="2" destOrd="0" parTransId="{41731450-5615-4115-8BE2-806EC05B8170}" sibTransId="{40409792-206D-4DF9-A7FE-1AA458F29B32}"/>
    <dgm:cxn modelId="{6F923353-5D06-4AA7-BF02-91CAE5FA47CE}" type="presOf" srcId="{9D6E3DE5-A1E9-4A87-AF85-A4A62AD48CC3}" destId="{34EC64A6-11E9-4307-901F-3203D3B21DDA}" srcOrd="0" destOrd="0" presId="urn:microsoft.com/office/officeart/2005/8/layout/default"/>
    <dgm:cxn modelId="{3DD79E75-60E9-4FA8-9B52-19132715C379}" type="presOf" srcId="{29E2BFCA-4BFB-4D5F-BE6F-2AE6303E4578}" destId="{CECFAEA9-B294-4417-8766-FA0A9BD52BE4}" srcOrd="0" destOrd="0" presId="urn:microsoft.com/office/officeart/2005/8/layout/default"/>
    <dgm:cxn modelId="{5BBA8679-3251-49FF-BAAF-98DE44672A71}" type="presOf" srcId="{331AA85A-827E-4EBE-82BA-44E64C1F210F}" destId="{977EB7AA-62C5-4725-8D9F-F346BBD2552D}" srcOrd="0" destOrd="0" presId="urn:microsoft.com/office/officeart/2005/8/layout/default"/>
    <dgm:cxn modelId="{5DE6F77B-8C3E-43E5-8D0F-05F97BC62A41}" type="presOf" srcId="{48CE8A54-7628-420F-B608-773A1C6FBD28}" destId="{CFF23393-7C5D-4DC2-B4F8-DADCE4E70737}" srcOrd="0" destOrd="0" presId="urn:microsoft.com/office/officeart/2005/8/layout/default"/>
    <dgm:cxn modelId="{7022BC8E-3EE5-45F6-B4F1-894046B4A49F}" srcId="{2633043E-2D23-4AE8-A9E5-53BFA2D4FC4A}" destId="{29E2BFCA-4BFB-4D5F-BE6F-2AE6303E4578}" srcOrd="10" destOrd="0" parTransId="{E1698C95-A46B-4AF8-ACCB-B24675F78B99}" sibTransId="{929FB7AA-DAA9-4AC4-905F-9C516DC4CE13}"/>
    <dgm:cxn modelId="{BC3DA498-FE04-4CB3-BA96-D1FCA0419A0A}" srcId="{2633043E-2D23-4AE8-A9E5-53BFA2D4FC4A}" destId="{060B6350-31C4-4763-B9B4-256D491F2662}" srcOrd="6" destOrd="0" parTransId="{1C64DC80-02B2-4E8D-A431-A49F956B2342}" sibTransId="{D01CF555-6370-4AB7-89FE-52643EBD84D3}"/>
    <dgm:cxn modelId="{112F0699-638D-4B8C-8648-BC1F638D6B38}" srcId="{2633043E-2D23-4AE8-A9E5-53BFA2D4FC4A}" destId="{A1FD8F48-FCE7-46DF-BECB-B89420CDB555}" srcOrd="7" destOrd="0" parTransId="{E2A93D59-1FFE-4316-8199-48DF54603819}" sibTransId="{2105947C-F140-4B8B-86A1-EF9E2DF82407}"/>
    <dgm:cxn modelId="{009ED69B-A220-4497-80DE-68C0F5153F15}" type="presOf" srcId="{87931FD6-3893-4D88-A6DE-101B1FFEC4AA}" destId="{EFA765EA-7970-46E8-9A71-EC0076889DD0}" srcOrd="0" destOrd="0" presId="urn:microsoft.com/office/officeart/2005/8/layout/default"/>
    <dgm:cxn modelId="{810D5ABB-1F89-4165-A705-D4EE1A4B9306}" srcId="{2633043E-2D23-4AE8-A9E5-53BFA2D4FC4A}" destId="{9D6E3DE5-A1E9-4A87-AF85-A4A62AD48CC3}" srcOrd="4" destOrd="0" parTransId="{E34F76DF-A4D7-4BE6-BAF3-6FE580E02F54}" sibTransId="{CEEF0340-8EA7-40BA-8617-75315A72F607}"/>
    <dgm:cxn modelId="{D94AD4C7-8D75-42D7-86CD-3EFF54631C07}" srcId="{2633043E-2D23-4AE8-A9E5-53BFA2D4FC4A}" destId="{331AA85A-827E-4EBE-82BA-44E64C1F210F}" srcOrd="0" destOrd="0" parTransId="{A2664254-7CA4-42D9-8DC6-1A583CA36D27}" sibTransId="{960B55B2-0A0E-4253-BB52-7EFCFE069A51}"/>
    <dgm:cxn modelId="{682A40CB-D987-475F-AAA1-A9A4C42939E1}" srcId="{2633043E-2D23-4AE8-A9E5-53BFA2D4FC4A}" destId="{87931FD6-3893-4D88-A6DE-101B1FFEC4AA}" srcOrd="1" destOrd="0" parTransId="{4C6B6CCA-85A0-4F81-A44F-F1AFA6CB928A}" sibTransId="{AACD72A9-1B74-4E02-8AB3-A6214B13D1F6}"/>
    <dgm:cxn modelId="{D70C51CB-2FF4-4177-856F-3AE0822F1DDC}" type="presOf" srcId="{DF5E1A95-BA06-414B-A18D-44C796EA70D4}" destId="{EFEC7E78-AD40-477D-B376-1E4A044A387D}" srcOrd="0" destOrd="0" presId="urn:microsoft.com/office/officeart/2005/8/layout/default"/>
    <dgm:cxn modelId="{D47A9DD1-0CFD-4688-B1B7-3BED9966D984}" type="presOf" srcId="{D028CC84-AEF1-4EF6-B747-CE4BDE77D763}" destId="{0F0C5925-12FC-4AD8-A70C-1D1BB736C543}" srcOrd="0" destOrd="0" presId="urn:microsoft.com/office/officeart/2005/8/layout/default"/>
    <dgm:cxn modelId="{BA48D0E4-389C-494D-9CB8-C32C8E077525}" type="presOf" srcId="{2633043E-2D23-4AE8-A9E5-53BFA2D4FC4A}" destId="{F2A32C37-2B09-495B-90C1-633C7D92187B}" srcOrd="0" destOrd="0" presId="urn:microsoft.com/office/officeart/2005/8/layout/default"/>
    <dgm:cxn modelId="{CD3578F0-42C1-4883-A4FB-DFE211656417}" type="presParOf" srcId="{F2A32C37-2B09-495B-90C1-633C7D92187B}" destId="{977EB7AA-62C5-4725-8D9F-F346BBD2552D}" srcOrd="0" destOrd="0" presId="urn:microsoft.com/office/officeart/2005/8/layout/default"/>
    <dgm:cxn modelId="{0BAA8F0D-2E34-4102-AC8B-67F783DE63AD}" type="presParOf" srcId="{F2A32C37-2B09-495B-90C1-633C7D92187B}" destId="{07A7A769-CB83-4C89-9644-7D7D663DE47C}" srcOrd="1" destOrd="0" presId="urn:microsoft.com/office/officeart/2005/8/layout/default"/>
    <dgm:cxn modelId="{661C1DDE-1EE3-49DC-AB39-6DC15B1B12DC}" type="presParOf" srcId="{F2A32C37-2B09-495B-90C1-633C7D92187B}" destId="{EFA765EA-7970-46E8-9A71-EC0076889DD0}" srcOrd="2" destOrd="0" presId="urn:microsoft.com/office/officeart/2005/8/layout/default"/>
    <dgm:cxn modelId="{B3A97C27-B8C8-4F1E-A692-4E0A29587896}" type="presParOf" srcId="{F2A32C37-2B09-495B-90C1-633C7D92187B}" destId="{49218318-531B-4E19-8493-2F096DB47A27}" srcOrd="3" destOrd="0" presId="urn:microsoft.com/office/officeart/2005/8/layout/default"/>
    <dgm:cxn modelId="{F38671E0-7C69-4804-83FA-F4D527F44687}" type="presParOf" srcId="{F2A32C37-2B09-495B-90C1-633C7D92187B}" destId="{CFF23393-7C5D-4DC2-B4F8-DADCE4E70737}" srcOrd="4" destOrd="0" presId="urn:microsoft.com/office/officeart/2005/8/layout/default"/>
    <dgm:cxn modelId="{142A3811-110C-4E96-9177-348DA738155C}" type="presParOf" srcId="{F2A32C37-2B09-495B-90C1-633C7D92187B}" destId="{9A35B514-BB1B-4D5F-A5AE-5E390ADB9567}" srcOrd="5" destOrd="0" presId="urn:microsoft.com/office/officeart/2005/8/layout/default"/>
    <dgm:cxn modelId="{0FDD00F8-211B-4495-96F3-1FF82165395D}" type="presParOf" srcId="{F2A32C37-2B09-495B-90C1-633C7D92187B}" destId="{0F0C5925-12FC-4AD8-A70C-1D1BB736C543}" srcOrd="6" destOrd="0" presId="urn:microsoft.com/office/officeart/2005/8/layout/default"/>
    <dgm:cxn modelId="{6EA078CE-155C-41F1-9F2F-CFB71341440E}" type="presParOf" srcId="{F2A32C37-2B09-495B-90C1-633C7D92187B}" destId="{15D6D7AD-DE72-468A-917C-93A98A42576E}" srcOrd="7" destOrd="0" presId="urn:microsoft.com/office/officeart/2005/8/layout/default"/>
    <dgm:cxn modelId="{F460C1B3-88E3-4AF4-99CB-2EBCDEF14046}" type="presParOf" srcId="{F2A32C37-2B09-495B-90C1-633C7D92187B}" destId="{34EC64A6-11E9-4307-901F-3203D3B21DDA}" srcOrd="8" destOrd="0" presId="urn:microsoft.com/office/officeart/2005/8/layout/default"/>
    <dgm:cxn modelId="{258DCE60-49A1-46E4-90E2-99038551AA1D}" type="presParOf" srcId="{F2A32C37-2B09-495B-90C1-633C7D92187B}" destId="{6EABECE3-4EC6-4300-974C-DB733307A9D9}" srcOrd="9" destOrd="0" presId="urn:microsoft.com/office/officeart/2005/8/layout/default"/>
    <dgm:cxn modelId="{F23F1B91-2525-40D2-9AEB-526020412BD1}" type="presParOf" srcId="{F2A32C37-2B09-495B-90C1-633C7D92187B}" destId="{EFEC7E78-AD40-477D-B376-1E4A044A387D}" srcOrd="10" destOrd="0" presId="urn:microsoft.com/office/officeart/2005/8/layout/default"/>
    <dgm:cxn modelId="{D70AC2B9-7993-47C1-A504-3B25CD19DF4F}" type="presParOf" srcId="{F2A32C37-2B09-495B-90C1-633C7D92187B}" destId="{B3E73D0A-F8EA-471E-9721-0B32C652598B}" srcOrd="11" destOrd="0" presId="urn:microsoft.com/office/officeart/2005/8/layout/default"/>
    <dgm:cxn modelId="{CB6C79EE-B05F-430B-B3FD-D32B41F56D78}" type="presParOf" srcId="{F2A32C37-2B09-495B-90C1-633C7D92187B}" destId="{90AB1F31-EAE7-4510-92C0-CF305A278B7D}" srcOrd="12" destOrd="0" presId="urn:microsoft.com/office/officeart/2005/8/layout/default"/>
    <dgm:cxn modelId="{3437F222-92C5-409D-8938-B50D6CD7B6E8}" type="presParOf" srcId="{F2A32C37-2B09-495B-90C1-633C7D92187B}" destId="{B502626F-D462-4998-8E4F-2F08B0859496}" srcOrd="13" destOrd="0" presId="urn:microsoft.com/office/officeart/2005/8/layout/default"/>
    <dgm:cxn modelId="{1095A640-F519-4295-9834-DFFF42942119}" type="presParOf" srcId="{F2A32C37-2B09-495B-90C1-633C7D92187B}" destId="{8A97B493-208D-4574-BACC-68832A286B7A}" srcOrd="14" destOrd="0" presId="urn:microsoft.com/office/officeart/2005/8/layout/default"/>
    <dgm:cxn modelId="{3EA36DB9-7F25-46F3-B952-F73442309EB5}" type="presParOf" srcId="{F2A32C37-2B09-495B-90C1-633C7D92187B}" destId="{0C15F065-B171-41A5-8FCB-589652A40C02}" srcOrd="15" destOrd="0" presId="urn:microsoft.com/office/officeart/2005/8/layout/default"/>
    <dgm:cxn modelId="{E89AD0C5-B952-4BA5-AD8F-A890B290F748}" type="presParOf" srcId="{F2A32C37-2B09-495B-90C1-633C7D92187B}" destId="{BF80C204-4179-4F4B-9872-1901291B6246}" srcOrd="16" destOrd="0" presId="urn:microsoft.com/office/officeart/2005/8/layout/default"/>
    <dgm:cxn modelId="{5B2DDCD7-61E9-44CE-81C0-3E84877DA094}" type="presParOf" srcId="{F2A32C37-2B09-495B-90C1-633C7D92187B}" destId="{FD24F139-F5F1-45AE-80F6-12D3CF3A7F30}" srcOrd="17" destOrd="0" presId="urn:microsoft.com/office/officeart/2005/8/layout/default"/>
    <dgm:cxn modelId="{091FF573-287C-47A1-A72E-9DBECFC90248}" type="presParOf" srcId="{F2A32C37-2B09-495B-90C1-633C7D92187B}" destId="{FA4C6A76-5888-4F13-8751-818267BE92D8}" srcOrd="18" destOrd="0" presId="urn:microsoft.com/office/officeart/2005/8/layout/default"/>
    <dgm:cxn modelId="{5BAEE8B1-FC6C-481A-AE6B-DE3D07114B46}" type="presParOf" srcId="{F2A32C37-2B09-495B-90C1-633C7D92187B}" destId="{C6E19BC5-3F4E-40DA-A608-35CD546904AF}" srcOrd="19" destOrd="0" presId="urn:microsoft.com/office/officeart/2005/8/layout/default"/>
    <dgm:cxn modelId="{325ECE50-64A8-4245-A5FC-D0A121B9FCE4}" type="presParOf" srcId="{F2A32C37-2B09-495B-90C1-633C7D92187B}" destId="{CECFAEA9-B294-4417-8766-FA0A9BD52BE4}"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EB7AA-62C5-4725-8D9F-F346BBD2552D}">
      <dsp:nvSpPr>
        <dsp:cNvPr id="0" name=""/>
        <dsp:cNvSpPr/>
      </dsp:nvSpPr>
      <dsp:spPr>
        <a:xfrm>
          <a:off x="854075" y="959"/>
          <a:ext cx="2006203" cy="120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Free Food</a:t>
          </a:r>
        </a:p>
      </dsp:txBody>
      <dsp:txXfrm>
        <a:off x="854075" y="959"/>
        <a:ext cx="2006203" cy="1203721"/>
      </dsp:txXfrm>
    </dsp:sp>
    <dsp:sp modelId="{EFA765EA-7970-46E8-9A71-EC0076889DD0}">
      <dsp:nvSpPr>
        <dsp:cNvPr id="0" name=""/>
        <dsp:cNvSpPr/>
      </dsp:nvSpPr>
      <dsp:spPr>
        <a:xfrm>
          <a:off x="3060898" y="959"/>
          <a:ext cx="2006203" cy="12037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Low-Cost community food retail</a:t>
          </a:r>
        </a:p>
      </dsp:txBody>
      <dsp:txXfrm>
        <a:off x="3060898" y="959"/>
        <a:ext cx="2006203" cy="1203721"/>
      </dsp:txXfrm>
    </dsp:sp>
    <dsp:sp modelId="{CFF23393-7C5D-4DC2-B4F8-DADCE4E70737}">
      <dsp:nvSpPr>
        <dsp:cNvPr id="0" name=""/>
        <dsp:cNvSpPr/>
      </dsp:nvSpPr>
      <dsp:spPr>
        <a:xfrm>
          <a:off x="5267721" y="959"/>
          <a:ext cx="2006203" cy="12037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Cash-based approaches</a:t>
          </a:r>
        </a:p>
      </dsp:txBody>
      <dsp:txXfrm>
        <a:off x="5267721" y="959"/>
        <a:ext cx="2006203" cy="1203721"/>
      </dsp:txXfrm>
    </dsp:sp>
    <dsp:sp modelId="{0F0C5925-12FC-4AD8-A70C-1D1BB736C543}">
      <dsp:nvSpPr>
        <dsp:cNvPr id="0" name=""/>
        <dsp:cNvSpPr/>
      </dsp:nvSpPr>
      <dsp:spPr>
        <a:xfrm>
          <a:off x="854075" y="1405301"/>
          <a:ext cx="2006203" cy="12037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Direct food provision</a:t>
          </a:r>
        </a:p>
      </dsp:txBody>
      <dsp:txXfrm>
        <a:off x="854075" y="1405301"/>
        <a:ext cx="2006203" cy="1203721"/>
      </dsp:txXfrm>
    </dsp:sp>
    <dsp:sp modelId="{34EC64A6-11E9-4307-901F-3203D3B21DDA}">
      <dsp:nvSpPr>
        <dsp:cNvPr id="0" name=""/>
        <dsp:cNvSpPr/>
      </dsp:nvSpPr>
      <dsp:spPr>
        <a:xfrm>
          <a:off x="3060898" y="1405301"/>
          <a:ext cx="2006203" cy="120372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Community Hubs</a:t>
          </a:r>
        </a:p>
      </dsp:txBody>
      <dsp:txXfrm>
        <a:off x="3060898" y="1405301"/>
        <a:ext cx="2006203" cy="1203721"/>
      </dsp:txXfrm>
    </dsp:sp>
    <dsp:sp modelId="{EFEC7E78-AD40-477D-B376-1E4A044A387D}">
      <dsp:nvSpPr>
        <dsp:cNvPr id="0" name=""/>
        <dsp:cNvSpPr/>
      </dsp:nvSpPr>
      <dsp:spPr>
        <a:xfrm>
          <a:off x="5267721" y="1405301"/>
          <a:ext cx="2006203" cy="120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Collaborative models</a:t>
          </a:r>
        </a:p>
      </dsp:txBody>
      <dsp:txXfrm>
        <a:off x="5267721" y="1405301"/>
        <a:ext cx="2006203" cy="1203721"/>
      </dsp:txXfrm>
    </dsp:sp>
    <dsp:sp modelId="{90AB1F31-EAE7-4510-92C0-CF305A278B7D}">
      <dsp:nvSpPr>
        <dsp:cNvPr id="0" name=""/>
        <dsp:cNvSpPr/>
      </dsp:nvSpPr>
      <dsp:spPr>
        <a:xfrm>
          <a:off x="854075" y="2809643"/>
          <a:ext cx="2006203" cy="12037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Other resources </a:t>
          </a:r>
          <a:r>
            <a:rPr lang="en-GB" sz="2300" kern="1200" dirty="0"/>
            <a:t>for food response</a:t>
          </a:r>
        </a:p>
      </dsp:txBody>
      <dsp:txXfrm>
        <a:off x="854075" y="2809643"/>
        <a:ext cx="2006203" cy="1203721"/>
      </dsp:txXfrm>
    </dsp:sp>
    <dsp:sp modelId="{8A97B493-208D-4574-BACC-68832A286B7A}">
      <dsp:nvSpPr>
        <dsp:cNvPr id="0" name=""/>
        <dsp:cNvSpPr/>
      </dsp:nvSpPr>
      <dsp:spPr>
        <a:xfrm>
          <a:off x="3060898" y="2809643"/>
          <a:ext cx="2006203" cy="12037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Tailored / targeted food aid provision</a:t>
          </a:r>
        </a:p>
      </dsp:txBody>
      <dsp:txXfrm>
        <a:off x="3060898" y="2809643"/>
        <a:ext cx="2006203" cy="1203721"/>
      </dsp:txXfrm>
    </dsp:sp>
    <dsp:sp modelId="{BF80C204-4179-4F4B-9872-1901291B6246}">
      <dsp:nvSpPr>
        <dsp:cNvPr id="0" name=""/>
        <dsp:cNvSpPr/>
      </dsp:nvSpPr>
      <dsp:spPr>
        <a:xfrm>
          <a:off x="5267721" y="2809643"/>
          <a:ext cx="2006203" cy="12037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Wrap-around support</a:t>
          </a:r>
        </a:p>
      </dsp:txBody>
      <dsp:txXfrm>
        <a:off x="5267721" y="2809643"/>
        <a:ext cx="2006203" cy="1203721"/>
      </dsp:txXfrm>
    </dsp:sp>
    <dsp:sp modelId="{FA4C6A76-5888-4F13-8751-818267BE92D8}">
      <dsp:nvSpPr>
        <dsp:cNvPr id="0" name=""/>
        <dsp:cNvSpPr/>
      </dsp:nvSpPr>
      <dsp:spPr>
        <a:xfrm>
          <a:off x="1957486" y="4213985"/>
          <a:ext cx="2006203" cy="120372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Food and education</a:t>
          </a:r>
        </a:p>
      </dsp:txBody>
      <dsp:txXfrm>
        <a:off x="1957486" y="4213985"/>
        <a:ext cx="2006203" cy="1203721"/>
      </dsp:txXfrm>
    </dsp:sp>
    <dsp:sp modelId="{CECFAEA9-B294-4417-8766-FA0A9BD52BE4}">
      <dsp:nvSpPr>
        <dsp:cNvPr id="0" name=""/>
        <dsp:cNvSpPr/>
      </dsp:nvSpPr>
      <dsp:spPr>
        <a:xfrm>
          <a:off x="4164310" y="4213985"/>
          <a:ext cx="2006203" cy="120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Community food initiatives / projects</a:t>
          </a:r>
        </a:p>
      </dsp:txBody>
      <dsp:txXfrm>
        <a:off x="4164310" y="4213985"/>
        <a:ext cx="2006203" cy="12037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200AC-044F-47E4-B5AD-80E2D8D2532E}" type="datetimeFigureOut">
              <a:rPr lang="en-GB" smtClean="0"/>
              <a:t>10/03/2023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E5862-A201-4874-B501-A8BF9EA60A1E}" type="slidenum">
              <a:rPr lang="en-GB" smtClean="0"/>
              <a:t>‹#›</a:t>
            </a:fld>
            <a:endParaRPr lang="en-GB" dirty="0"/>
          </a:p>
        </p:txBody>
      </p:sp>
    </p:spTree>
    <p:extLst>
      <p:ext uri="{BB962C8B-B14F-4D97-AF65-F5344CB8AC3E}">
        <p14:creationId xmlns:p14="http://schemas.microsoft.com/office/powerpoint/2010/main" val="52908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 Graver: adapted from REA</a:t>
            </a:r>
            <a:r>
              <a:rPr lang="en-GB" baseline="0" dirty="0"/>
              <a:t> 6: </a:t>
            </a:r>
            <a:r>
              <a:rPr lang="en-GB" dirty="0"/>
              <a:t>Local Responses to household</a:t>
            </a:r>
            <a:r>
              <a:rPr lang="en-GB" baseline="0" dirty="0"/>
              <a:t> food insecurity across the UK during COVID-19 (September 2020-September 2021), Katy Gordon, Hannah Lambie-Mumford, Simon Shaw and Rachel Loopstra</a:t>
            </a:r>
          </a:p>
          <a:p>
            <a:endParaRPr lang="en-GB" baseline="0" dirty="0"/>
          </a:p>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Free food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Food banks</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Community fridges</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Community larders</a:t>
            </a:r>
            <a:endParaRPr lang="en-GB" sz="1800" dirty="0">
              <a:effectLst/>
              <a:latin typeface="Calibri" panose="020F0502020204030204" pitchFamily="34" charset="0"/>
              <a:ea typeface="Calibri" panose="020F0502020204030204" pitchFamily="34" charset="0"/>
            </a:endParaRPr>
          </a:p>
          <a:p>
            <a:pPr>
              <a:lnSpc>
                <a:spcPct val="120000"/>
              </a:lnSpc>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Low-cost community food retail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Social supermarkets</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Food pantries</a:t>
            </a:r>
            <a:endParaRPr lang="en-GB" sz="1800" dirty="0">
              <a:effectLst/>
              <a:latin typeface="Calibri" panose="020F0502020204030204" pitchFamily="34" charset="0"/>
              <a:ea typeface="Calibri" panose="020F0502020204030204" pitchFamily="34" charset="0"/>
            </a:endParaRPr>
          </a:p>
          <a:p>
            <a:pPr>
              <a:lnSpc>
                <a:spcPct val="120000"/>
              </a:lnSpc>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Cash-based approaches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Cash grants</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Financial inclusion / income maximisation activity</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Vouchers (for comparative purposes)</a:t>
            </a:r>
            <a:endParaRPr lang="en-GB" sz="1800" dirty="0">
              <a:effectLst/>
              <a:latin typeface="Calibri" panose="020F0502020204030204" pitchFamily="34" charset="0"/>
              <a:ea typeface="Calibri" panose="020F0502020204030204" pitchFamily="34" charset="0"/>
            </a:endParaRPr>
          </a:p>
          <a:p>
            <a:pPr marL="457200"/>
            <a:r>
              <a:rPr lang="en-GB" sz="1800" dirty="0">
                <a:effectLst/>
                <a:latin typeface="Segoe UI" panose="020B0502040204020203"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Direct food provision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Food parcels</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Direct meal provision e.g., meals on wheels</a:t>
            </a:r>
            <a:endParaRPr lang="en-GB" sz="1800" dirty="0">
              <a:effectLst/>
              <a:latin typeface="Calibri" panose="020F0502020204030204" pitchFamily="34" charset="0"/>
              <a:ea typeface="Calibri" panose="020F0502020204030204" pitchFamily="34" charset="0"/>
            </a:endParaRPr>
          </a:p>
          <a:p>
            <a:pPr>
              <a:lnSpc>
                <a:spcPct val="120000"/>
              </a:lnSpc>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Tailored / targeted food aid provision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Aimed at specific population groups </a:t>
            </a:r>
            <a:endParaRPr lang="en-GB" sz="1800" dirty="0">
              <a:effectLst/>
              <a:latin typeface="Calibri" panose="020F0502020204030204" pitchFamily="34" charset="0"/>
              <a:ea typeface="Calibri" panose="020F0502020204030204" pitchFamily="34" charset="0"/>
            </a:endParaRPr>
          </a:p>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Collaborative models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Partnerships</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Networks</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Taskforce</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Alliances</a:t>
            </a:r>
            <a:endParaRPr lang="en-GB" sz="1800" dirty="0">
              <a:effectLst/>
              <a:latin typeface="Calibri" panose="020F0502020204030204" pitchFamily="34" charset="0"/>
              <a:ea typeface="Calibri" panose="020F0502020204030204" pitchFamily="34" charset="0"/>
            </a:endParaRPr>
          </a:p>
          <a:p>
            <a:pPr marL="457200"/>
            <a:r>
              <a:rPr lang="en-GB" sz="1800" dirty="0">
                <a:effectLst/>
                <a:latin typeface="Segoe UI" panose="020B0502040204020203"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457200"/>
            <a:r>
              <a:rPr lang="en-GB" sz="1800" dirty="0">
                <a:effectLst/>
                <a:latin typeface="Segoe UI" panose="020B0502040204020203"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nSpc>
                <a:spcPct val="120000"/>
              </a:lnSpc>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Community Hubs, Food Hubs and Clubs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Resources for food response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Funding (e.g., into VCSE sector)</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Food</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Human resources/capacity</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Other ‘infrastructure’ (equipment/transport)</a:t>
            </a:r>
            <a:endParaRPr lang="en-GB" sz="1800" dirty="0">
              <a:effectLst/>
              <a:latin typeface="Calibri" panose="020F0502020204030204" pitchFamily="34" charset="0"/>
              <a:ea typeface="Calibri" panose="020F0502020204030204" pitchFamily="34" charset="0"/>
            </a:endParaRPr>
          </a:p>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Wrap-around support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Money advice / debt counselling / other services</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800" dirty="0">
                <a:effectLst/>
                <a:latin typeface="Segoe UI" panose="020B0502040204020203" pitchFamily="34" charset="0"/>
                <a:ea typeface="Calibri" panose="020F0502020204030204" pitchFamily="34" charset="0"/>
              </a:rPr>
              <a:t>Signposting </a:t>
            </a:r>
            <a:endParaRPr lang="en-GB" sz="1800" dirty="0">
              <a:effectLst/>
              <a:latin typeface="Calibri" panose="020F0502020204030204" pitchFamily="34" charset="0"/>
              <a:ea typeface="Calibri" panose="020F0502020204030204" pitchFamily="34" charset="0"/>
            </a:endParaRPr>
          </a:p>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Food and Education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rPr>
              <a:t>Community kitchens</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rPr>
              <a:t>Community food programmes or projects with a specific ‘social making’ motivation e.g., cooking,  learning and sometimes then eating together</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rPr>
              <a:t>Courses and demonstrations that are accessed at community hubs </a:t>
            </a:r>
            <a:endParaRPr lang="en-GB" sz="1800" dirty="0">
              <a:effectLst/>
              <a:latin typeface="Calibri" panose="020F0502020204030204" pitchFamily="34" charset="0"/>
              <a:ea typeface="Calibri" panose="020F0502020204030204" pitchFamily="34" charset="0"/>
            </a:endParaRPr>
          </a:p>
          <a:p>
            <a:pPr>
              <a:lnSpc>
                <a:spcPct val="120000"/>
              </a:lnSpc>
              <a:spcAft>
                <a:spcPts val="10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Community food initiatives / projects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rPr>
              <a:t>Initiatives that run food activities as part of their wider work or whose core work is about food (multiple models)</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rPr>
              <a:t>Projects about ‘growing’, ‘enterprise’, ‘sharing’ and or ‘celebrating’ food</a:t>
            </a:r>
            <a:endParaRPr lang="en-GB" sz="1800" dirty="0">
              <a:effectLst/>
              <a:latin typeface="Calibri" panose="020F0502020204030204" pitchFamily="34" charset="0"/>
              <a:ea typeface="Calibri" panose="020F0502020204030204" pitchFamily="34" charset="0"/>
            </a:endParaRPr>
          </a:p>
          <a:p>
            <a:endParaRPr lang="en-GB" baseline="0" dirty="0"/>
          </a:p>
          <a:p>
            <a:r>
              <a:rPr lang="en-GB" baseline="0" dirty="0"/>
              <a:t>REA6</a:t>
            </a:r>
          </a:p>
          <a:p>
            <a:r>
              <a:rPr lang="en-GB" baseline="0" dirty="0"/>
              <a:t>Page 9: Table 1 Local council activities to support food access</a:t>
            </a:r>
          </a:p>
          <a:p>
            <a:r>
              <a:rPr lang="en-GB" baseline="0" dirty="0"/>
              <a:t>- School food</a:t>
            </a:r>
          </a:p>
          <a:p>
            <a:r>
              <a:rPr lang="en-GB" baseline="0" dirty="0"/>
              <a:t>- Support for households experiencing physical barriers to accessing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Support for households experiencing financial barriers to accessing food</a:t>
            </a:r>
          </a:p>
          <a:p>
            <a:r>
              <a:rPr lang="en-GB" baseline="0" dirty="0"/>
              <a:t>- Supporting the third sector</a:t>
            </a:r>
          </a:p>
          <a:p>
            <a:r>
              <a:rPr lang="en-GB" baseline="0" dirty="0"/>
              <a:t>- Strengthening partnerships</a:t>
            </a:r>
          </a:p>
          <a:p>
            <a:endParaRPr lang="en-GB" baseline="0" dirty="0"/>
          </a:p>
          <a:p>
            <a:r>
              <a:rPr lang="en-GB" baseline="0" dirty="0"/>
              <a:t>Page 10: Table 2 Food alliances, food partnerships and other partnerships</a:t>
            </a:r>
          </a:p>
          <a:p>
            <a:pPr marL="0" indent="0">
              <a:buFontTx/>
              <a:buNone/>
            </a:pPr>
            <a:r>
              <a:rPr lang="en-GB" baseline="0" dirty="0"/>
              <a:t>- Direct food provision e.g. meals on wheels services, community pantries, community larders, emergency food parcels and community hubs to distribute food to households requiring support</a:t>
            </a:r>
          </a:p>
          <a:p>
            <a:pPr marL="0" indent="0">
              <a:buFontTx/>
              <a:buNone/>
            </a:pPr>
            <a:r>
              <a:rPr lang="en-GB" baseline="0" dirty="0"/>
              <a:t>- Collecting and sharing data</a:t>
            </a:r>
          </a:p>
          <a:p>
            <a:pPr marL="0" indent="0">
              <a:buFontTx/>
              <a:buNone/>
            </a:pPr>
            <a:r>
              <a:rPr lang="en-GB" baseline="0" dirty="0"/>
              <a:t>- Supporting activity to address the root causes of food insecurity e.g. supporting member organisations to think beyond crisis support, ensuring members were aware of financial support available to households</a:t>
            </a:r>
          </a:p>
          <a:p>
            <a:pPr marL="0" indent="0">
              <a:buFontTx/>
              <a:buNone/>
            </a:pPr>
            <a:r>
              <a:rPr lang="en-GB" baseline="0" dirty="0"/>
              <a:t>- Supporting new responses such as </a:t>
            </a:r>
            <a:r>
              <a:rPr lang="en-GB" b="1" baseline="0" dirty="0"/>
              <a:t>‘affordable food’ models</a:t>
            </a:r>
            <a:endParaRPr lang="en-GB" b="0" baseline="0" dirty="0"/>
          </a:p>
          <a:p>
            <a:pPr marL="0" indent="0">
              <a:buFontTx/>
              <a:buNone/>
            </a:pPr>
            <a:r>
              <a:rPr lang="en-GB" b="0" baseline="0" dirty="0"/>
              <a:t>- Supporting ongoing communication and networking across actors</a:t>
            </a:r>
          </a:p>
          <a:p>
            <a:r>
              <a:rPr lang="en-GB" baseline="0" dirty="0"/>
              <a:t>- Engagement with wider efforts to tackle systems change e.g. developing and contributing to local food plans, facilitating and promoting local supply chains</a:t>
            </a:r>
          </a:p>
          <a:p>
            <a:endParaRPr lang="en-GB" baseline="0" dirty="0"/>
          </a:p>
          <a:p>
            <a:r>
              <a:rPr lang="en-GB" baseline="0" dirty="0"/>
              <a:t>Page 11: Table 3 Third sector food aid providers </a:t>
            </a:r>
          </a:p>
          <a:p>
            <a:r>
              <a:rPr lang="en-GB" baseline="0" dirty="0"/>
              <a:t>Direct food provision – emergency parcels, food larders, meal delivery (takeaway and delivery, free, pay what you can, hot and cold), food aid support for priority groups (homeless), food hampers over Christmas</a:t>
            </a:r>
          </a:p>
          <a:p>
            <a:r>
              <a:rPr lang="en-GB" baseline="0" dirty="0"/>
              <a:t>School food e.g. breakfast club provision at local school, vouchers for FSM eligible families self-isolating</a:t>
            </a:r>
          </a:p>
          <a:p>
            <a:r>
              <a:rPr lang="en-GB" baseline="0" dirty="0"/>
              <a:t>Support for households self-isolating</a:t>
            </a:r>
          </a:p>
          <a:p>
            <a:r>
              <a:rPr lang="en-GB" baseline="0" dirty="0"/>
              <a:t>Cash first approaches e.g. local welfare provision payments, vouchers for supermarkets / local shops, provision of grants for clients to attend pay what you can meal provision, providing advice remotely</a:t>
            </a:r>
          </a:p>
          <a:p>
            <a:r>
              <a:rPr lang="en-GB" baseline="0" dirty="0"/>
              <a:t>Other food activities e.g. in person community and family cooking sessions, online cooking classes, food growing</a:t>
            </a:r>
          </a:p>
          <a:p>
            <a:r>
              <a:rPr lang="en-GB" baseline="0" dirty="0"/>
              <a:t>Food recovery, i.e. using surplus food to reduce food waste</a:t>
            </a:r>
          </a:p>
          <a:p>
            <a:r>
              <a:rPr lang="en-GB" baseline="0" dirty="0"/>
              <a:t>Signposting e.g. to increase awareness of local council support</a:t>
            </a:r>
          </a:p>
          <a:p>
            <a:r>
              <a:rPr lang="en-GB" baseline="0" dirty="0"/>
              <a:t>Contribute to wider efforts to tackle food insecurity e.g. involvement in initiatives such as moving beyond food banks, COVID-19 inquiry, COP26</a:t>
            </a:r>
          </a:p>
          <a:p>
            <a:r>
              <a:rPr lang="en-GB" baseline="0" dirty="0"/>
              <a:t>Changes to form of support over time e.g. vouchers for community larders and supermarkets rather than food parcels, transition from food larder (free food) to pantries (membership based)</a:t>
            </a:r>
          </a:p>
          <a:p>
            <a:r>
              <a:rPr lang="en-GB" baseline="0" dirty="0"/>
              <a:t>Changes to referral routes</a:t>
            </a:r>
          </a:p>
          <a:p>
            <a:r>
              <a:rPr lang="en-GB" baseline="0" dirty="0"/>
              <a:t>Additional services e.g. money advice services including face to face interviews, provision of children’s clothing</a:t>
            </a:r>
          </a:p>
          <a:p>
            <a:r>
              <a:rPr lang="en-GB" baseline="0" dirty="0"/>
              <a:t>Increased availability of food banks and opening hours</a:t>
            </a:r>
          </a:p>
          <a:p>
            <a:r>
              <a:rPr lang="en-GB" baseline="0" dirty="0"/>
              <a:t>Means of delivery – resuming face to face collection of food parcels, option to choose food items for emergency food parcels resumed rather than pre-packed parcels</a:t>
            </a:r>
          </a:p>
          <a:p>
            <a:endParaRPr lang="en-GB" baseline="0" dirty="0"/>
          </a:p>
          <a:p>
            <a:endParaRPr lang="en-GB" baseline="0" dirty="0"/>
          </a:p>
          <a:p>
            <a:r>
              <a:rPr lang="en-GB" baseline="0" dirty="0"/>
              <a:t>Models evolved too:</a:t>
            </a:r>
          </a:p>
          <a:p>
            <a:r>
              <a:rPr lang="en-GB" dirty="0"/>
              <a:t>p13 Leeds - structures for leadership evolved from public health and financial inclusion initially but evolved to leadership from / around the hubs infrastructure now and into the future  Food Resilience Toolkit launched by Leeds partners in July 2021 - wrap around support / signpost to other services  p22 Bradford Food Savers Network / scheme designed in order to avoid over dependence on free food as a legacy of COVID-19. Involves credit union and food pantry so payment for food and  £1-2 saved each week changing behaviours and 'lives' says this report  Hope for Swansea app making easier for food bank users to signpost residents to wrap around support  Herefordshire independent food bank starting to offer money advice service</a:t>
            </a:r>
          </a:p>
          <a:p>
            <a:endParaRPr lang="en-GB" b="1" dirty="0"/>
          </a:p>
          <a:p>
            <a:r>
              <a:rPr lang="en-GB" b="1" dirty="0"/>
              <a:t>Food recovery definition: using surplus to reduce food waste</a:t>
            </a:r>
          </a:p>
        </p:txBody>
      </p:sp>
      <p:sp>
        <p:nvSpPr>
          <p:cNvPr id="4" name="Slide Number Placeholder 3"/>
          <p:cNvSpPr>
            <a:spLocks noGrp="1"/>
          </p:cNvSpPr>
          <p:nvPr>
            <p:ph type="sldNum" sz="quarter" idx="10"/>
          </p:nvPr>
        </p:nvSpPr>
        <p:spPr/>
        <p:txBody>
          <a:bodyPr/>
          <a:lstStyle/>
          <a:p>
            <a:fld id="{17291F0E-B3DD-4AA2-9A34-637A6CCB07D2}" type="slidenum">
              <a:rPr lang="en-GB" smtClean="0"/>
              <a:t>1</a:t>
            </a:fld>
            <a:endParaRPr lang="en-GB" dirty="0"/>
          </a:p>
        </p:txBody>
      </p:sp>
    </p:spTree>
    <p:extLst>
      <p:ext uri="{BB962C8B-B14F-4D97-AF65-F5344CB8AC3E}">
        <p14:creationId xmlns:p14="http://schemas.microsoft.com/office/powerpoint/2010/main" val="335836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7291F0E-B3DD-4AA2-9A34-637A6CCB07D2}" type="slidenum">
              <a:rPr lang="en-GB" smtClean="0"/>
              <a:t>2</a:t>
            </a:fld>
            <a:endParaRPr lang="en-GB" dirty="0"/>
          </a:p>
        </p:txBody>
      </p:sp>
    </p:spTree>
    <p:extLst>
      <p:ext uri="{BB962C8B-B14F-4D97-AF65-F5344CB8AC3E}">
        <p14:creationId xmlns:p14="http://schemas.microsoft.com/office/powerpoint/2010/main" val="212511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VCSFEs = voluntary, community, faith and social enterprises</a:t>
            </a:r>
          </a:p>
        </p:txBody>
      </p:sp>
      <p:sp>
        <p:nvSpPr>
          <p:cNvPr id="4" name="Slide Number Placeholder 3"/>
          <p:cNvSpPr>
            <a:spLocks noGrp="1"/>
          </p:cNvSpPr>
          <p:nvPr>
            <p:ph type="sldNum" sz="quarter" idx="5"/>
          </p:nvPr>
        </p:nvSpPr>
        <p:spPr/>
        <p:txBody>
          <a:bodyPr/>
          <a:lstStyle/>
          <a:p>
            <a:fld id="{28D07F51-65C7-424E-94A3-7DF09C05BCAB}" type="slidenum">
              <a:rPr lang="en-GB" smtClean="0"/>
              <a:t>3</a:t>
            </a:fld>
            <a:endParaRPr lang="en-GB" dirty="0"/>
          </a:p>
        </p:txBody>
      </p:sp>
    </p:spTree>
    <p:extLst>
      <p:ext uri="{BB962C8B-B14F-4D97-AF65-F5344CB8AC3E}">
        <p14:creationId xmlns:p14="http://schemas.microsoft.com/office/powerpoint/2010/main" val="320905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Visual created September 2022, Skyblue Research Ltd, synthesis of rapid evidence review process, base: 72 reports/studies</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ea typeface="Times New Roman" panose="02020603050405020304" pitchFamily="18" charset="0"/>
              </a:rPr>
              <a:t>Addendum March 2023: Alan Graver</a:t>
            </a:r>
          </a:p>
          <a:p>
            <a:r>
              <a:rPr lang="en-GB" sz="1800" kern="0" dirty="0">
                <a:effectLst/>
                <a:latin typeface="Segoe UI" panose="020B0502040204020203" pitchFamily="34" charset="0"/>
                <a:ea typeface="Times New Roman" panose="02020603050405020304" pitchFamily="18" charset="0"/>
              </a:rPr>
              <a:t>Specific models claim to contribute to prevention outcomes such as reduced admission to hospital, the delayed need for care, reduced hospital stays, reduced risk of hospital admission, suicide. </a:t>
            </a:r>
            <a:r>
              <a:rPr lang="en-GB" sz="1800" kern="0">
                <a:effectLst/>
                <a:latin typeface="Segoe UI" panose="020B0502040204020203" pitchFamily="34" charset="0"/>
                <a:ea typeface="Times New Roman" panose="02020603050405020304" pitchFamily="18" charset="0"/>
              </a:rPr>
              <a:t>Some encourage independence and, when evaluated at an aggregate level, support the reduction in health inequalities and disparities.</a:t>
            </a:r>
            <a:endParaRPr lang="en-GB" dirty="0"/>
          </a:p>
        </p:txBody>
      </p:sp>
      <p:sp>
        <p:nvSpPr>
          <p:cNvPr id="4" name="Slide Number Placeholder 3"/>
          <p:cNvSpPr>
            <a:spLocks noGrp="1"/>
          </p:cNvSpPr>
          <p:nvPr>
            <p:ph type="sldNum" sz="quarter" idx="5"/>
          </p:nvPr>
        </p:nvSpPr>
        <p:spPr/>
        <p:txBody>
          <a:bodyPr/>
          <a:lstStyle/>
          <a:p>
            <a:fld id="{28D07F51-65C7-424E-94A3-7DF09C05BCAB}" type="slidenum">
              <a:rPr lang="en-GB" smtClean="0"/>
              <a:t>4</a:t>
            </a:fld>
            <a:endParaRPr lang="en-GB" dirty="0"/>
          </a:p>
        </p:txBody>
      </p:sp>
    </p:spTree>
    <p:extLst>
      <p:ext uri="{BB962C8B-B14F-4D97-AF65-F5344CB8AC3E}">
        <p14:creationId xmlns:p14="http://schemas.microsoft.com/office/powerpoint/2010/main" val="119381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Visual created September 2022, Skyblue Research Ltd, synthesis of rapid evidence review process, base: 72 reports/studies</a:t>
            </a:r>
          </a:p>
        </p:txBody>
      </p:sp>
      <p:sp>
        <p:nvSpPr>
          <p:cNvPr id="4" name="Slide Number Placeholder 3"/>
          <p:cNvSpPr>
            <a:spLocks noGrp="1"/>
          </p:cNvSpPr>
          <p:nvPr>
            <p:ph type="sldNum" sz="quarter" idx="5"/>
          </p:nvPr>
        </p:nvSpPr>
        <p:spPr/>
        <p:txBody>
          <a:bodyPr/>
          <a:lstStyle/>
          <a:p>
            <a:fld id="{28D07F51-65C7-424E-94A3-7DF09C05BCAB}" type="slidenum">
              <a:rPr lang="en-GB" smtClean="0"/>
              <a:t>5</a:t>
            </a:fld>
            <a:endParaRPr lang="en-GB" dirty="0"/>
          </a:p>
        </p:txBody>
      </p:sp>
    </p:spTree>
    <p:extLst>
      <p:ext uri="{BB962C8B-B14F-4D97-AF65-F5344CB8AC3E}">
        <p14:creationId xmlns:p14="http://schemas.microsoft.com/office/powerpoint/2010/main" val="274503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EA64-44C8-00A7-DC64-B2850D67D6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1873E8-E279-1D56-6D33-869EB776D3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B7CE1F-03AB-E847-6F6F-96D1FC206D85}"/>
              </a:ext>
            </a:extLst>
          </p:cNvPr>
          <p:cNvSpPr>
            <a:spLocks noGrp="1"/>
          </p:cNvSpPr>
          <p:nvPr>
            <p:ph type="dt" sz="half" idx="10"/>
          </p:nvPr>
        </p:nvSpPr>
        <p:spPr/>
        <p:txBody>
          <a:bodyPr/>
          <a:lstStyle/>
          <a:p>
            <a:fld id="{9A790495-5F39-4F42-B15F-8AD8B51D5C26}" type="datetimeFigureOut">
              <a:rPr lang="en-GB" smtClean="0"/>
              <a:t>10/03/2023</a:t>
            </a:fld>
            <a:endParaRPr lang="en-GB" dirty="0"/>
          </a:p>
        </p:txBody>
      </p:sp>
      <p:sp>
        <p:nvSpPr>
          <p:cNvPr id="5" name="Footer Placeholder 4">
            <a:extLst>
              <a:ext uri="{FF2B5EF4-FFF2-40B4-BE49-F238E27FC236}">
                <a16:creationId xmlns:a16="http://schemas.microsoft.com/office/drawing/2014/main" id="{5CD7C5C2-7F2D-E787-9C01-495F6339FF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EA4A6E7-BC5C-81AA-4F6F-DD06548EDF2E}"/>
              </a:ext>
            </a:extLst>
          </p:cNvPr>
          <p:cNvSpPr>
            <a:spLocks noGrp="1"/>
          </p:cNvSpPr>
          <p:nvPr>
            <p:ph type="sldNum" sz="quarter" idx="12"/>
          </p:nvPr>
        </p:nvSpPr>
        <p:spPr/>
        <p:txBody>
          <a:bodyPr/>
          <a:lstStyle/>
          <a:p>
            <a:fld id="{DD0635B7-B44D-4607-904A-4E4351D1D3C9}" type="slidenum">
              <a:rPr lang="en-GB" smtClean="0"/>
              <a:t>‹#›</a:t>
            </a:fld>
            <a:endParaRPr lang="en-GB" dirty="0"/>
          </a:p>
        </p:txBody>
      </p:sp>
    </p:spTree>
    <p:extLst>
      <p:ext uri="{BB962C8B-B14F-4D97-AF65-F5344CB8AC3E}">
        <p14:creationId xmlns:p14="http://schemas.microsoft.com/office/powerpoint/2010/main" val="16557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73D5-6711-D209-B598-83A5376804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F311B0-376B-901E-5B40-0392DF3998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49D1EC-B9C6-3068-321B-74D04CBDDEEE}"/>
              </a:ext>
            </a:extLst>
          </p:cNvPr>
          <p:cNvSpPr>
            <a:spLocks noGrp="1"/>
          </p:cNvSpPr>
          <p:nvPr>
            <p:ph type="dt" sz="half" idx="10"/>
          </p:nvPr>
        </p:nvSpPr>
        <p:spPr/>
        <p:txBody>
          <a:bodyPr/>
          <a:lstStyle/>
          <a:p>
            <a:fld id="{9A790495-5F39-4F42-B15F-8AD8B51D5C26}" type="datetimeFigureOut">
              <a:rPr lang="en-GB" smtClean="0"/>
              <a:t>10/03/2023</a:t>
            </a:fld>
            <a:endParaRPr lang="en-GB" dirty="0"/>
          </a:p>
        </p:txBody>
      </p:sp>
      <p:sp>
        <p:nvSpPr>
          <p:cNvPr id="5" name="Footer Placeholder 4">
            <a:extLst>
              <a:ext uri="{FF2B5EF4-FFF2-40B4-BE49-F238E27FC236}">
                <a16:creationId xmlns:a16="http://schemas.microsoft.com/office/drawing/2014/main" id="{46DBA7A9-6646-025B-9A0D-534BC8B2AC0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9C97F3-5D57-598A-43EB-C6740F7D25A2}"/>
              </a:ext>
            </a:extLst>
          </p:cNvPr>
          <p:cNvSpPr>
            <a:spLocks noGrp="1"/>
          </p:cNvSpPr>
          <p:nvPr>
            <p:ph type="sldNum" sz="quarter" idx="12"/>
          </p:nvPr>
        </p:nvSpPr>
        <p:spPr/>
        <p:txBody>
          <a:bodyPr/>
          <a:lstStyle/>
          <a:p>
            <a:fld id="{DD0635B7-B44D-4607-904A-4E4351D1D3C9}" type="slidenum">
              <a:rPr lang="en-GB" smtClean="0"/>
              <a:t>‹#›</a:t>
            </a:fld>
            <a:endParaRPr lang="en-GB" dirty="0"/>
          </a:p>
        </p:txBody>
      </p:sp>
    </p:spTree>
    <p:extLst>
      <p:ext uri="{BB962C8B-B14F-4D97-AF65-F5344CB8AC3E}">
        <p14:creationId xmlns:p14="http://schemas.microsoft.com/office/powerpoint/2010/main" val="42493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F7ADC-F13E-5F60-9FCB-CAD11BC6B4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BF026-26D6-213D-3583-470EBD5ACC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74B4F3-D7E4-551A-5B16-AAD8147CE38A}"/>
              </a:ext>
            </a:extLst>
          </p:cNvPr>
          <p:cNvSpPr>
            <a:spLocks noGrp="1"/>
          </p:cNvSpPr>
          <p:nvPr>
            <p:ph type="dt" sz="half" idx="10"/>
          </p:nvPr>
        </p:nvSpPr>
        <p:spPr/>
        <p:txBody>
          <a:bodyPr/>
          <a:lstStyle/>
          <a:p>
            <a:fld id="{9A790495-5F39-4F42-B15F-8AD8B51D5C26}" type="datetimeFigureOut">
              <a:rPr lang="en-GB" smtClean="0"/>
              <a:t>10/03/2023</a:t>
            </a:fld>
            <a:endParaRPr lang="en-GB" dirty="0"/>
          </a:p>
        </p:txBody>
      </p:sp>
      <p:sp>
        <p:nvSpPr>
          <p:cNvPr id="5" name="Footer Placeholder 4">
            <a:extLst>
              <a:ext uri="{FF2B5EF4-FFF2-40B4-BE49-F238E27FC236}">
                <a16:creationId xmlns:a16="http://schemas.microsoft.com/office/drawing/2014/main" id="{B951065A-5D1A-57FE-D5ED-34D6A0A2693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EC52129-157A-7C2A-E2F4-CE023DD421E9}"/>
              </a:ext>
            </a:extLst>
          </p:cNvPr>
          <p:cNvSpPr>
            <a:spLocks noGrp="1"/>
          </p:cNvSpPr>
          <p:nvPr>
            <p:ph type="sldNum" sz="quarter" idx="12"/>
          </p:nvPr>
        </p:nvSpPr>
        <p:spPr/>
        <p:txBody>
          <a:bodyPr/>
          <a:lstStyle/>
          <a:p>
            <a:fld id="{DD0635B7-B44D-4607-904A-4E4351D1D3C9}" type="slidenum">
              <a:rPr lang="en-GB" smtClean="0"/>
              <a:t>‹#›</a:t>
            </a:fld>
            <a:endParaRPr lang="en-GB" dirty="0"/>
          </a:p>
        </p:txBody>
      </p:sp>
    </p:spTree>
    <p:extLst>
      <p:ext uri="{BB962C8B-B14F-4D97-AF65-F5344CB8AC3E}">
        <p14:creationId xmlns:p14="http://schemas.microsoft.com/office/powerpoint/2010/main" val="87754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A483-1E36-E21F-BFF4-A52D7D46F5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0D9ACC-5F59-9BF0-A59E-2AC02F469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444AE5-1A94-1C25-3F94-53AA2BAECC41}"/>
              </a:ext>
            </a:extLst>
          </p:cNvPr>
          <p:cNvSpPr>
            <a:spLocks noGrp="1"/>
          </p:cNvSpPr>
          <p:nvPr>
            <p:ph type="dt" sz="half" idx="10"/>
          </p:nvPr>
        </p:nvSpPr>
        <p:spPr/>
        <p:txBody>
          <a:bodyPr/>
          <a:lstStyle/>
          <a:p>
            <a:fld id="{9A790495-5F39-4F42-B15F-8AD8B51D5C26}" type="datetimeFigureOut">
              <a:rPr lang="en-GB" smtClean="0"/>
              <a:t>10/03/2023</a:t>
            </a:fld>
            <a:endParaRPr lang="en-GB" dirty="0"/>
          </a:p>
        </p:txBody>
      </p:sp>
      <p:sp>
        <p:nvSpPr>
          <p:cNvPr id="5" name="Footer Placeholder 4">
            <a:extLst>
              <a:ext uri="{FF2B5EF4-FFF2-40B4-BE49-F238E27FC236}">
                <a16:creationId xmlns:a16="http://schemas.microsoft.com/office/drawing/2014/main" id="{A95FBC62-0924-A520-8F7E-A8FC2B399E0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A36A191-F0EC-4A91-82C8-CC43130689CD}"/>
              </a:ext>
            </a:extLst>
          </p:cNvPr>
          <p:cNvSpPr>
            <a:spLocks noGrp="1"/>
          </p:cNvSpPr>
          <p:nvPr>
            <p:ph type="sldNum" sz="quarter" idx="12"/>
          </p:nvPr>
        </p:nvSpPr>
        <p:spPr/>
        <p:txBody>
          <a:bodyPr/>
          <a:lstStyle/>
          <a:p>
            <a:fld id="{DD0635B7-B44D-4607-904A-4E4351D1D3C9}" type="slidenum">
              <a:rPr lang="en-GB" smtClean="0"/>
              <a:t>‹#›</a:t>
            </a:fld>
            <a:endParaRPr lang="en-GB" dirty="0"/>
          </a:p>
        </p:txBody>
      </p:sp>
    </p:spTree>
    <p:extLst>
      <p:ext uri="{BB962C8B-B14F-4D97-AF65-F5344CB8AC3E}">
        <p14:creationId xmlns:p14="http://schemas.microsoft.com/office/powerpoint/2010/main" val="268981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8EE9-7B8D-ED70-6625-92030D24D6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92D5C2-61B9-DFD5-E9BD-F043CD6E8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9D5EA4-084D-1BD1-3DDA-68DCA8FD0463}"/>
              </a:ext>
            </a:extLst>
          </p:cNvPr>
          <p:cNvSpPr>
            <a:spLocks noGrp="1"/>
          </p:cNvSpPr>
          <p:nvPr>
            <p:ph type="dt" sz="half" idx="10"/>
          </p:nvPr>
        </p:nvSpPr>
        <p:spPr/>
        <p:txBody>
          <a:bodyPr/>
          <a:lstStyle/>
          <a:p>
            <a:fld id="{9A790495-5F39-4F42-B15F-8AD8B51D5C26}" type="datetimeFigureOut">
              <a:rPr lang="en-GB" smtClean="0"/>
              <a:t>10/03/2023</a:t>
            </a:fld>
            <a:endParaRPr lang="en-GB" dirty="0"/>
          </a:p>
        </p:txBody>
      </p:sp>
      <p:sp>
        <p:nvSpPr>
          <p:cNvPr id="5" name="Footer Placeholder 4">
            <a:extLst>
              <a:ext uri="{FF2B5EF4-FFF2-40B4-BE49-F238E27FC236}">
                <a16:creationId xmlns:a16="http://schemas.microsoft.com/office/drawing/2014/main" id="{0D3DA957-7CE2-9A55-BD4E-6191255F56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370C6A4-8BBE-6C92-0133-2977FCE1A993}"/>
              </a:ext>
            </a:extLst>
          </p:cNvPr>
          <p:cNvSpPr>
            <a:spLocks noGrp="1"/>
          </p:cNvSpPr>
          <p:nvPr>
            <p:ph type="sldNum" sz="quarter" idx="12"/>
          </p:nvPr>
        </p:nvSpPr>
        <p:spPr/>
        <p:txBody>
          <a:bodyPr/>
          <a:lstStyle/>
          <a:p>
            <a:fld id="{DD0635B7-B44D-4607-904A-4E4351D1D3C9}" type="slidenum">
              <a:rPr lang="en-GB" smtClean="0"/>
              <a:t>‹#›</a:t>
            </a:fld>
            <a:endParaRPr lang="en-GB" dirty="0"/>
          </a:p>
        </p:txBody>
      </p:sp>
    </p:spTree>
    <p:extLst>
      <p:ext uri="{BB962C8B-B14F-4D97-AF65-F5344CB8AC3E}">
        <p14:creationId xmlns:p14="http://schemas.microsoft.com/office/powerpoint/2010/main" val="398851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B7174-4ABC-EDF7-23F2-D00133FCF8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C43FE8-BF00-5025-D082-CC244A54B0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151EEB-934C-2DF4-FD39-C12DA10B47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0E2E8F-FCA2-ACF5-370E-CD9BF275D28C}"/>
              </a:ext>
            </a:extLst>
          </p:cNvPr>
          <p:cNvSpPr>
            <a:spLocks noGrp="1"/>
          </p:cNvSpPr>
          <p:nvPr>
            <p:ph type="dt" sz="half" idx="10"/>
          </p:nvPr>
        </p:nvSpPr>
        <p:spPr/>
        <p:txBody>
          <a:bodyPr/>
          <a:lstStyle/>
          <a:p>
            <a:fld id="{9A790495-5F39-4F42-B15F-8AD8B51D5C26}" type="datetimeFigureOut">
              <a:rPr lang="en-GB" smtClean="0"/>
              <a:t>10/03/2023</a:t>
            </a:fld>
            <a:endParaRPr lang="en-GB" dirty="0"/>
          </a:p>
        </p:txBody>
      </p:sp>
      <p:sp>
        <p:nvSpPr>
          <p:cNvPr id="6" name="Footer Placeholder 5">
            <a:extLst>
              <a:ext uri="{FF2B5EF4-FFF2-40B4-BE49-F238E27FC236}">
                <a16:creationId xmlns:a16="http://schemas.microsoft.com/office/drawing/2014/main" id="{ED8066F1-4826-574E-B81E-1FCA40F0CC6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99D5598-4ED4-98CD-7AA8-5ACC55FB87AF}"/>
              </a:ext>
            </a:extLst>
          </p:cNvPr>
          <p:cNvSpPr>
            <a:spLocks noGrp="1"/>
          </p:cNvSpPr>
          <p:nvPr>
            <p:ph type="sldNum" sz="quarter" idx="12"/>
          </p:nvPr>
        </p:nvSpPr>
        <p:spPr/>
        <p:txBody>
          <a:bodyPr/>
          <a:lstStyle/>
          <a:p>
            <a:fld id="{DD0635B7-B44D-4607-904A-4E4351D1D3C9}" type="slidenum">
              <a:rPr lang="en-GB" smtClean="0"/>
              <a:t>‹#›</a:t>
            </a:fld>
            <a:endParaRPr lang="en-GB" dirty="0"/>
          </a:p>
        </p:txBody>
      </p:sp>
    </p:spTree>
    <p:extLst>
      <p:ext uri="{BB962C8B-B14F-4D97-AF65-F5344CB8AC3E}">
        <p14:creationId xmlns:p14="http://schemas.microsoft.com/office/powerpoint/2010/main" val="275497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3871-7FA5-6908-FB14-F21F524EB3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448825-97DB-A01D-0864-36CE4C356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E0BB2C-2284-E52A-0C29-3EEE920403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F76B0B-75AA-F1AE-C78A-C4F640BFE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AA721C-8FCB-3B6F-0D90-E967C96305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321535-8D39-55BC-B4CF-741964A97228}"/>
              </a:ext>
            </a:extLst>
          </p:cNvPr>
          <p:cNvSpPr>
            <a:spLocks noGrp="1"/>
          </p:cNvSpPr>
          <p:nvPr>
            <p:ph type="dt" sz="half" idx="10"/>
          </p:nvPr>
        </p:nvSpPr>
        <p:spPr/>
        <p:txBody>
          <a:bodyPr/>
          <a:lstStyle/>
          <a:p>
            <a:fld id="{9A790495-5F39-4F42-B15F-8AD8B51D5C26}" type="datetimeFigureOut">
              <a:rPr lang="en-GB" smtClean="0"/>
              <a:t>10/03/2023</a:t>
            </a:fld>
            <a:endParaRPr lang="en-GB" dirty="0"/>
          </a:p>
        </p:txBody>
      </p:sp>
      <p:sp>
        <p:nvSpPr>
          <p:cNvPr id="8" name="Footer Placeholder 7">
            <a:extLst>
              <a:ext uri="{FF2B5EF4-FFF2-40B4-BE49-F238E27FC236}">
                <a16:creationId xmlns:a16="http://schemas.microsoft.com/office/drawing/2014/main" id="{C528A0F7-73CF-948A-4108-43D5BF65089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4B3C552-7E30-2C68-94AD-1846959F60CE}"/>
              </a:ext>
            </a:extLst>
          </p:cNvPr>
          <p:cNvSpPr>
            <a:spLocks noGrp="1"/>
          </p:cNvSpPr>
          <p:nvPr>
            <p:ph type="sldNum" sz="quarter" idx="12"/>
          </p:nvPr>
        </p:nvSpPr>
        <p:spPr/>
        <p:txBody>
          <a:bodyPr/>
          <a:lstStyle/>
          <a:p>
            <a:fld id="{DD0635B7-B44D-4607-904A-4E4351D1D3C9}" type="slidenum">
              <a:rPr lang="en-GB" smtClean="0"/>
              <a:t>‹#›</a:t>
            </a:fld>
            <a:endParaRPr lang="en-GB" dirty="0"/>
          </a:p>
        </p:txBody>
      </p:sp>
    </p:spTree>
    <p:extLst>
      <p:ext uri="{BB962C8B-B14F-4D97-AF65-F5344CB8AC3E}">
        <p14:creationId xmlns:p14="http://schemas.microsoft.com/office/powerpoint/2010/main" val="403167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3912-748E-A42F-68DA-CDC57968D2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D90370-5853-5290-7503-80C729D38573}"/>
              </a:ext>
            </a:extLst>
          </p:cNvPr>
          <p:cNvSpPr>
            <a:spLocks noGrp="1"/>
          </p:cNvSpPr>
          <p:nvPr>
            <p:ph type="dt" sz="half" idx="10"/>
          </p:nvPr>
        </p:nvSpPr>
        <p:spPr/>
        <p:txBody>
          <a:bodyPr/>
          <a:lstStyle/>
          <a:p>
            <a:fld id="{9A790495-5F39-4F42-B15F-8AD8B51D5C26}" type="datetimeFigureOut">
              <a:rPr lang="en-GB" smtClean="0"/>
              <a:t>10/03/2023</a:t>
            </a:fld>
            <a:endParaRPr lang="en-GB" dirty="0"/>
          </a:p>
        </p:txBody>
      </p:sp>
      <p:sp>
        <p:nvSpPr>
          <p:cNvPr id="4" name="Footer Placeholder 3">
            <a:extLst>
              <a:ext uri="{FF2B5EF4-FFF2-40B4-BE49-F238E27FC236}">
                <a16:creationId xmlns:a16="http://schemas.microsoft.com/office/drawing/2014/main" id="{E8253D12-E3D1-A232-7F67-030AFFA8106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A307CCE-EA94-8562-9580-376B01A623EA}"/>
              </a:ext>
            </a:extLst>
          </p:cNvPr>
          <p:cNvSpPr>
            <a:spLocks noGrp="1"/>
          </p:cNvSpPr>
          <p:nvPr>
            <p:ph type="sldNum" sz="quarter" idx="12"/>
          </p:nvPr>
        </p:nvSpPr>
        <p:spPr/>
        <p:txBody>
          <a:bodyPr/>
          <a:lstStyle/>
          <a:p>
            <a:fld id="{DD0635B7-B44D-4607-904A-4E4351D1D3C9}" type="slidenum">
              <a:rPr lang="en-GB" smtClean="0"/>
              <a:t>‹#›</a:t>
            </a:fld>
            <a:endParaRPr lang="en-GB" dirty="0"/>
          </a:p>
        </p:txBody>
      </p:sp>
    </p:spTree>
    <p:extLst>
      <p:ext uri="{BB962C8B-B14F-4D97-AF65-F5344CB8AC3E}">
        <p14:creationId xmlns:p14="http://schemas.microsoft.com/office/powerpoint/2010/main" val="81808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B8490-5005-47B0-2A2E-8CB0BCED2D8B}"/>
              </a:ext>
            </a:extLst>
          </p:cNvPr>
          <p:cNvSpPr>
            <a:spLocks noGrp="1"/>
          </p:cNvSpPr>
          <p:nvPr>
            <p:ph type="dt" sz="half" idx="10"/>
          </p:nvPr>
        </p:nvSpPr>
        <p:spPr/>
        <p:txBody>
          <a:bodyPr/>
          <a:lstStyle/>
          <a:p>
            <a:fld id="{9A790495-5F39-4F42-B15F-8AD8B51D5C26}" type="datetimeFigureOut">
              <a:rPr lang="en-GB" smtClean="0"/>
              <a:t>10/03/2023</a:t>
            </a:fld>
            <a:endParaRPr lang="en-GB" dirty="0"/>
          </a:p>
        </p:txBody>
      </p:sp>
      <p:sp>
        <p:nvSpPr>
          <p:cNvPr id="3" name="Footer Placeholder 2">
            <a:extLst>
              <a:ext uri="{FF2B5EF4-FFF2-40B4-BE49-F238E27FC236}">
                <a16:creationId xmlns:a16="http://schemas.microsoft.com/office/drawing/2014/main" id="{856EA174-8B04-E588-0653-21F1497A08A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3827A4A-634D-26F0-34F9-F3F67470E87A}"/>
              </a:ext>
            </a:extLst>
          </p:cNvPr>
          <p:cNvSpPr>
            <a:spLocks noGrp="1"/>
          </p:cNvSpPr>
          <p:nvPr>
            <p:ph type="sldNum" sz="quarter" idx="12"/>
          </p:nvPr>
        </p:nvSpPr>
        <p:spPr/>
        <p:txBody>
          <a:bodyPr/>
          <a:lstStyle/>
          <a:p>
            <a:fld id="{DD0635B7-B44D-4607-904A-4E4351D1D3C9}" type="slidenum">
              <a:rPr lang="en-GB" smtClean="0"/>
              <a:t>‹#›</a:t>
            </a:fld>
            <a:endParaRPr lang="en-GB" dirty="0"/>
          </a:p>
        </p:txBody>
      </p:sp>
    </p:spTree>
    <p:extLst>
      <p:ext uri="{BB962C8B-B14F-4D97-AF65-F5344CB8AC3E}">
        <p14:creationId xmlns:p14="http://schemas.microsoft.com/office/powerpoint/2010/main" val="322520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B77C-F3A8-311C-54E4-0E4DF8BD21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4755DA-8A63-093F-6EC2-F8E2E644A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C9610B-81B2-8490-6287-8FC82F702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78B1E3-EFD4-8AEB-6A95-1DE18DF6FB77}"/>
              </a:ext>
            </a:extLst>
          </p:cNvPr>
          <p:cNvSpPr>
            <a:spLocks noGrp="1"/>
          </p:cNvSpPr>
          <p:nvPr>
            <p:ph type="dt" sz="half" idx="10"/>
          </p:nvPr>
        </p:nvSpPr>
        <p:spPr/>
        <p:txBody>
          <a:bodyPr/>
          <a:lstStyle/>
          <a:p>
            <a:fld id="{9A790495-5F39-4F42-B15F-8AD8B51D5C26}" type="datetimeFigureOut">
              <a:rPr lang="en-GB" smtClean="0"/>
              <a:t>10/03/2023</a:t>
            </a:fld>
            <a:endParaRPr lang="en-GB" dirty="0"/>
          </a:p>
        </p:txBody>
      </p:sp>
      <p:sp>
        <p:nvSpPr>
          <p:cNvPr id="6" name="Footer Placeholder 5">
            <a:extLst>
              <a:ext uri="{FF2B5EF4-FFF2-40B4-BE49-F238E27FC236}">
                <a16:creationId xmlns:a16="http://schemas.microsoft.com/office/drawing/2014/main" id="{5EA39BCA-AFAB-DE93-3C17-6FF73AE7566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F4B68EF-5956-928A-B8D3-51643BD83EEC}"/>
              </a:ext>
            </a:extLst>
          </p:cNvPr>
          <p:cNvSpPr>
            <a:spLocks noGrp="1"/>
          </p:cNvSpPr>
          <p:nvPr>
            <p:ph type="sldNum" sz="quarter" idx="12"/>
          </p:nvPr>
        </p:nvSpPr>
        <p:spPr/>
        <p:txBody>
          <a:bodyPr/>
          <a:lstStyle/>
          <a:p>
            <a:fld id="{DD0635B7-B44D-4607-904A-4E4351D1D3C9}" type="slidenum">
              <a:rPr lang="en-GB" smtClean="0"/>
              <a:t>‹#›</a:t>
            </a:fld>
            <a:endParaRPr lang="en-GB" dirty="0"/>
          </a:p>
        </p:txBody>
      </p:sp>
    </p:spTree>
    <p:extLst>
      <p:ext uri="{BB962C8B-B14F-4D97-AF65-F5344CB8AC3E}">
        <p14:creationId xmlns:p14="http://schemas.microsoft.com/office/powerpoint/2010/main" val="319636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1722-9EE1-E2D8-70AF-8889763AC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9C6D4B-BB74-DB36-F85D-F443A7522D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4C18022-0C96-1484-434E-058C0B294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D0CFA-5D2F-72A3-8203-1B72BD624CB3}"/>
              </a:ext>
            </a:extLst>
          </p:cNvPr>
          <p:cNvSpPr>
            <a:spLocks noGrp="1"/>
          </p:cNvSpPr>
          <p:nvPr>
            <p:ph type="dt" sz="half" idx="10"/>
          </p:nvPr>
        </p:nvSpPr>
        <p:spPr/>
        <p:txBody>
          <a:bodyPr/>
          <a:lstStyle/>
          <a:p>
            <a:fld id="{9A790495-5F39-4F42-B15F-8AD8B51D5C26}" type="datetimeFigureOut">
              <a:rPr lang="en-GB" smtClean="0"/>
              <a:t>10/03/2023</a:t>
            </a:fld>
            <a:endParaRPr lang="en-GB" dirty="0"/>
          </a:p>
        </p:txBody>
      </p:sp>
      <p:sp>
        <p:nvSpPr>
          <p:cNvPr id="6" name="Footer Placeholder 5">
            <a:extLst>
              <a:ext uri="{FF2B5EF4-FFF2-40B4-BE49-F238E27FC236}">
                <a16:creationId xmlns:a16="http://schemas.microsoft.com/office/drawing/2014/main" id="{75D821C6-9874-73F4-85B9-CF6A1861DF0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7EEDBCD-3E93-E652-F917-EA5B02B6DF0F}"/>
              </a:ext>
            </a:extLst>
          </p:cNvPr>
          <p:cNvSpPr>
            <a:spLocks noGrp="1"/>
          </p:cNvSpPr>
          <p:nvPr>
            <p:ph type="sldNum" sz="quarter" idx="12"/>
          </p:nvPr>
        </p:nvSpPr>
        <p:spPr/>
        <p:txBody>
          <a:bodyPr/>
          <a:lstStyle/>
          <a:p>
            <a:fld id="{DD0635B7-B44D-4607-904A-4E4351D1D3C9}" type="slidenum">
              <a:rPr lang="en-GB" smtClean="0"/>
              <a:t>‹#›</a:t>
            </a:fld>
            <a:endParaRPr lang="en-GB" dirty="0"/>
          </a:p>
        </p:txBody>
      </p:sp>
    </p:spTree>
    <p:extLst>
      <p:ext uri="{BB962C8B-B14F-4D97-AF65-F5344CB8AC3E}">
        <p14:creationId xmlns:p14="http://schemas.microsoft.com/office/powerpoint/2010/main" val="401295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BE0779-13CD-DE0F-AC11-BF87B082C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D79CD2-C52D-A82D-8722-770107BE64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99A3CC-DC74-12BB-C33E-5171158C4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90495-5F39-4F42-B15F-8AD8B51D5C26}" type="datetimeFigureOut">
              <a:rPr lang="en-GB" smtClean="0"/>
              <a:t>10/03/2023</a:t>
            </a:fld>
            <a:endParaRPr lang="en-GB" dirty="0"/>
          </a:p>
        </p:txBody>
      </p:sp>
      <p:sp>
        <p:nvSpPr>
          <p:cNvPr id="5" name="Footer Placeholder 4">
            <a:extLst>
              <a:ext uri="{FF2B5EF4-FFF2-40B4-BE49-F238E27FC236}">
                <a16:creationId xmlns:a16="http://schemas.microsoft.com/office/drawing/2014/main" id="{A46AD336-3011-D148-49A9-C7DB38335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07E96E4-6248-28F8-EDA0-E03AEBCB5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635B7-B44D-4607-904A-4E4351D1D3C9}" type="slidenum">
              <a:rPr lang="en-GB" smtClean="0"/>
              <a:t>‹#›</a:t>
            </a:fld>
            <a:endParaRPr lang="en-GB" dirty="0"/>
          </a:p>
        </p:txBody>
      </p:sp>
    </p:spTree>
    <p:extLst>
      <p:ext uri="{BB962C8B-B14F-4D97-AF65-F5344CB8AC3E}">
        <p14:creationId xmlns:p14="http://schemas.microsoft.com/office/powerpoint/2010/main" val="92484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3277" y="11779"/>
            <a:ext cx="8128000" cy="646331"/>
          </a:xfrm>
          <a:prstGeom prst="rect">
            <a:avLst/>
          </a:prstGeom>
          <a:noFill/>
        </p:spPr>
        <p:txBody>
          <a:bodyPr wrap="square" rtlCol="0">
            <a:spAutoFit/>
          </a:bodyPr>
          <a:lstStyle/>
          <a:p>
            <a:pPr algn="ctr"/>
            <a:r>
              <a:rPr lang="en-GB" sz="3600" b="1" dirty="0"/>
              <a:t>‘Activities supporting food access’</a:t>
            </a:r>
          </a:p>
        </p:txBody>
      </p:sp>
      <p:sp>
        <p:nvSpPr>
          <p:cNvPr id="5" name="TextBox 4"/>
          <p:cNvSpPr txBox="1"/>
          <p:nvPr/>
        </p:nvSpPr>
        <p:spPr>
          <a:xfrm>
            <a:off x="11005640" y="1197033"/>
            <a:ext cx="615553" cy="4987636"/>
          </a:xfrm>
          <a:prstGeom prst="rect">
            <a:avLst/>
          </a:prstGeom>
          <a:noFill/>
        </p:spPr>
        <p:txBody>
          <a:bodyPr vert="vert" wrap="square" rtlCol="0">
            <a:spAutoFit/>
          </a:bodyPr>
          <a:lstStyle/>
          <a:p>
            <a:pPr algn="ctr"/>
            <a:r>
              <a:rPr lang="en-GB" sz="2800" dirty="0"/>
              <a:t>EVOLUTION – MORE THAN FOOD</a:t>
            </a:r>
          </a:p>
        </p:txBody>
      </p:sp>
      <p:sp>
        <p:nvSpPr>
          <p:cNvPr id="6" name="TextBox 5"/>
          <p:cNvSpPr txBox="1"/>
          <p:nvPr/>
        </p:nvSpPr>
        <p:spPr>
          <a:xfrm>
            <a:off x="1186360" y="1212180"/>
            <a:ext cx="677108" cy="4987636"/>
          </a:xfrm>
          <a:prstGeom prst="rect">
            <a:avLst/>
          </a:prstGeom>
          <a:noFill/>
        </p:spPr>
        <p:txBody>
          <a:bodyPr vert="vert" wrap="square" rtlCol="0">
            <a:spAutoFit/>
          </a:bodyPr>
          <a:lstStyle/>
          <a:p>
            <a:pPr algn="ctr"/>
            <a:r>
              <a:rPr lang="en-GB" sz="3200" dirty="0"/>
              <a:t>COMBINATIONS</a:t>
            </a:r>
          </a:p>
        </p:txBody>
      </p:sp>
      <p:sp>
        <p:nvSpPr>
          <p:cNvPr id="7" name="TextBox 6"/>
          <p:cNvSpPr txBox="1"/>
          <p:nvPr/>
        </p:nvSpPr>
        <p:spPr>
          <a:xfrm>
            <a:off x="9928085" y="504222"/>
            <a:ext cx="20320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Local Councils</a:t>
            </a:r>
          </a:p>
        </p:txBody>
      </p:sp>
      <p:sp>
        <p:nvSpPr>
          <p:cNvPr id="8" name="TextBox 7"/>
          <p:cNvSpPr txBox="1"/>
          <p:nvPr/>
        </p:nvSpPr>
        <p:spPr>
          <a:xfrm>
            <a:off x="231915" y="6415332"/>
            <a:ext cx="2720571" cy="30777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Third Sector Food Aid Providers</a:t>
            </a:r>
          </a:p>
        </p:txBody>
      </p:sp>
      <p:sp>
        <p:nvSpPr>
          <p:cNvPr id="9" name="TextBox 8"/>
          <p:cNvSpPr txBox="1"/>
          <p:nvPr/>
        </p:nvSpPr>
        <p:spPr>
          <a:xfrm>
            <a:off x="9521505" y="77007"/>
            <a:ext cx="243858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Food alliances &amp; partnerships</a:t>
            </a:r>
          </a:p>
        </p:txBody>
      </p:sp>
      <p:sp>
        <p:nvSpPr>
          <p:cNvPr id="10" name="TextBox 9"/>
          <p:cNvSpPr txBox="1"/>
          <p:nvPr/>
        </p:nvSpPr>
        <p:spPr>
          <a:xfrm>
            <a:off x="9314123" y="6415331"/>
            <a:ext cx="272057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Other partnerships</a:t>
            </a:r>
          </a:p>
        </p:txBody>
      </p:sp>
      <p:sp>
        <p:nvSpPr>
          <p:cNvPr id="11" name="Rectangle 10"/>
          <p:cNvSpPr/>
          <p:nvPr/>
        </p:nvSpPr>
        <p:spPr>
          <a:xfrm>
            <a:off x="3143514" y="6246053"/>
            <a:ext cx="6096000" cy="523220"/>
          </a:xfrm>
          <a:prstGeom prst="rect">
            <a:avLst/>
          </a:prstGeom>
        </p:spPr>
        <p:txBody>
          <a:bodyPr>
            <a:spAutoFit/>
          </a:bodyPr>
          <a:lstStyle/>
          <a:p>
            <a:pPr algn="ctr"/>
            <a:r>
              <a:rPr lang="en-GB" sz="1400" dirty="0"/>
              <a:t>‘There was also evidence of an increasing interest in, and use of, low-cost community food retail models.’</a:t>
            </a:r>
            <a:endParaRPr lang="en-GB" sz="1400" i="1" dirty="0"/>
          </a:p>
        </p:txBody>
      </p:sp>
      <p:pic>
        <p:nvPicPr>
          <p:cNvPr id="12" name="Picture 11"/>
          <p:cNvPicPr>
            <a:picLocks noChangeAspect="1"/>
          </p:cNvPicPr>
          <p:nvPr/>
        </p:nvPicPr>
        <p:blipFill>
          <a:blip r:embed="rId3"/>
          <a:stretch>
            <a:fillRect/>
          </a:stretch>
        </p:blipFill>
        <p:spPr>
          <a:xfrm>
            <a:off x="-37960" y="0"/>
            <a:ext cx="2571750" cy="847725"/>
          </a:xfrm>
          <a:prstGeom prst="rect">
            <a:avLst/>
          </a:prstGeom>
        </p:spPr>
      </p:pic>
      <p:sp>
        <p:nvSpPr>
          <p:cNvPr id="13" name="TextBox 12"/>
          <p:cNvSpPr txBox="1"/>
          <p:nvPr/>
        </p:nvSpPr>
        <p:spPr>
          <a:xfrm>
            <a:off x="10315622" y="1258417"/>
            <a:ext cx="677108" cy="4987636"/>
          </a:xfrm>
          <a:prstGeom prst="rect">
            <a:avLst/>
          </a:prstGeom>
          <a:noFill/>
        </p:spPr>
        <p:txBody>
          <a:bodyPr vert="vert" wrap="square" rtlCol="0">
            <a:spAutoFit/>
          </a:bodyPr>
          <a:lstStyle/>
          <a:p>
            <a:pPr algn="ctr"/>
            <a:r>
              <a:rPr lang="en-GB" sz="3200" dirty="0"/>
              <a:t>FOOD RECOVERY</a:t>
            </a:r>
          </a:p>
        </p:txBody>
      </p:sp>
      <p:graphicFrame>
        <p:nvGraphicFramePr>
          <p:cNvPr id="14" name="Diagram 13">
            <a:extLst>
              <a:ext uri="{FF2B5EF4-FFF2-40B4-BE49-F238E27FC236}">
                <a16:creationId xmlns:a16="http://schemas.microsoft.com/office/drawing/2014/main" id="{49612407-4EA5-C2FB-1BB0-91501055E258}"/>
              </a:ext>
            </a:extLst>
          </p:cNvPr>
          <p:cNvGraphicFramePr/>
          <p:nvPr>
            <p:extLst>
              <p:ext uri="{D42A27DB-BD31-4B8C-83A1-F6EECF244321}">
                <p14:modId xmlns:p14="http://schemas.microsoft.com/office/powerpoint/2010/main" val="4122693940"/>
              </p:ext>
            </p:extLst>
          </p:nvPr>
        </p:nvGraphicFramePr>
        <p:xfrm>
          <a:off x="2025545" y="60030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0874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628" y="31223"/>
            <a:ext cx="8128000" cy="646331"/>
          </a:xfrm>
          <a:prstGeom prst="rect">
            <a:avLst/>
          </a:prstGeom>
          <a:noFill/>
        </p:spPr>
        <p:txBody>
          <a:bodyPr wrap="square" rtlCol="0">
            <a:spAutoFit/>
          </a:bodyPr>
          <a:lstStyle/>
          <a:p>
            <a:pPr algn="ctr"/>
            <a:r>
              <a:rPr lang="en-GB" sz="3600" b="1" dirty="0"/>
              <a:t>‘Strategic Place-Based interventions’</a:t>
            </a:r>
          </a:p>
        </p:txBody>
      </p:sp>
      <p:sp>
        <p:nvSpPr>
          <p:cNvPr id="6" name="TextBox 5"/>
          <p:cNvSpPr txBox="1"/>
          <p:nvPr/>
        </p:nvSpPr>
        <p:spPr>
          <a:xfrm rot="16200000">
            <a:off x="5756032" y="369471"/>
            <a:ext cx="738664" cy="12133277"/>
          </a:xfrm>
          <a:prstGeom prst="rect">
            <a:avLst/>
          </a:prstGeom>
          <a:noFill/>
        </p:spPr>
        <p:txBody>
          <a:bodyPr vert="vert" wrap="square" rtlCol="0">
            <a:spAutoFit/>
          </a:bodyPr>
          <a:lstStyle/>
          <a:p>
            <a:pPr algn="ctr"/>
            <a:r>
              <a:rPr lang="en-GB" sz="3600" b="1" dirty="0"/>
              <a:t>MIXED MODELS * LIVED EXPERIENCE * MORE THAN FOOD </a:t>
            </a:r>
          </a:p>
        </p:txBody>
      </p:sp>
      <p:pic>
        <p:nvPicPr>
          <p:cNvPr id="4" name="Picture 3" descr="A picture containing website&#10;&#10;Description automatically generated">
            <a:extLst>
              <a:ext uri="{FF2B5EF4-FFF2-40B4-BE49-F238E27FC236}">
                <a16:creationId xmlns:a16="http://schemas.microsoft.com/office/drawing/2014/main" id="{CB33E8D8-25AC-CD22-17B1-571684C298CE}"/>
              </a:ext>
            </a:extLst>
          </p:cNvPr>
          <p:cNvPicPr>
            <a:picLocks noChangeAspect="1"/>
          </p:cNvPicPr>
          <p:nvPr/>
        </p:nvPicPr>
        <p:blipFill>
          <a:blip r:embed="rId3"/>
          <a:stretch>
            <a:fillRect/>
          </a:stretch>
        </p:blipFill>
        <p:spPr>
          <a:xfrm>
            <a:off x="856612" y="649209"/>
            <a:ext cx="4836019" cy="271965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C855E52-7975-49F2-BB6E-DD266131D743}"/>
              </a:ext>
            </a:extLst>
          </p:cNvPr>
          <p:cNvPicPr>
            <a:picLocks noChangeAspect="1"/>
          </p:cNvPicPr>
          <p:nvPr/>
        </p:nvPicPr>
        <p:blipFill>
          <a:blip r:embed="rId4"/>
          <a:stretch>
            <a:fillRect/>
          </a:stretch>
        </p:blipFill>
        <p:spPr>
          <a:xfrm>
            <a:off x="6713871" y="612191"/>
            <a:ext cx="4908493" cy="2728330"/>
          </a:xfrm>
          <a:prstGeom prst="rect">
            <a:avLst/>
          </a:prstGeom>
        </p:spPr>
      </p:pic>
      <p:pic>
        <p:nvPicPr>
          <p:cNvPr id="15" name="Picture 14" descr="A picture containing text, food, dish&#10;&#10;Description automatically generated">
            <a:extLst>
              <a:ext uri="{FF2B5EF4-FFF2-40B4-BE49-F238E27FC236}">
                <a16:creationId xmlns:a16="http://schemas.microsoft.com/office/drawing/2014/main" id="{DC19360C-FABF-B4D6-8014-0872697AAE17}"/>
              </a:ext>
            </a:extLst>
          </p:cNvPr>
          <p:cNvPicPr>
            <a:picLocks noChangeAspect="1"/>
          </p:cNvPicPr>
          <p:nvPr/>
        </p:nvPicPr>
        <p:blipFill>
          <a:blip r:embed="rId5"/>
          <a:stretch>
            <a:fillRect/>
          </a:stretch>
        </p:blipFill>
        <p:spPr>
          <a:xfrm>
            <a:off x="3833142" y="3517480"/>
            <a:ext cx="4525716" cy="2504036"/>
          </a:xfrm>
          <a:prstGeom prst="rect">
            <a:avLst/>
          </a:prstGeom>
        </p:spPr>
      </p:pic>
    </p:spTree>
    <p:extLst>
      <p:ext uri="{BB962C8B-B14F-4D97-AF65-F5344CB8AC3E}">
        <p14:creationId xmlns:p14="http://schemas.microsoft.com/office/powerpoint/2010/main" val="273048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D73CA55-9DCA-4B92-BA39-06C3BE85C921}"/>
              </a:ext>
            </a:extLst>
          </p:cNvPr>
          <p:cNvGrpSpPr/>
          <p:nvPr/>
        </p:nvGrpSpPr>
        <p:grpSpPr>
          <a:xfrm>
            <a:off x="165606" y="1533832"/>
            <a:ext cx="11800252" cy="4463845"/>
            <a:chOff x="749982" y="1595879"/>
            <a:chExt cx="10437954" cy="3900246"/>
          </a:xfrm>
        </p:grpSpPr>
        <p:grpSp>
          <p:nvGrpSpPr>
            <p:cNvPr id="4" name="그룹 37">
              <a:extLst>
                <a:ext uri="{FF2B5EF4-FFF2-40B4-BE49-F238E27FC236}">
                  <a16:creationId xmlns:a16="http://schemas.microsoft.com/office/drawing/2014/main" id="{31F316DC-79B4-4624-946D-BE28CFBF543E}"/>
                </a:ext>
              </a:extLst>
            </p:cNvPr>
            <p:cNvGrpSpPr/>
            <p:nvPr/>
          </p:nvGrpSpPr>
          <p:grpSpPr>
            <a:xfrm>
              <a:off x="4151495" y="1595879"/>
              <a:ext cx="3911474" cy="3900246"/>
              <a:chOff x="4664054" y="2409981"/>
              <a:chExt cx="2846384" cy="2838215"/>
            </a:xfrm>
          </p:grpSpPr>
          <p:sp>
            <p:nvSpPr>
              <p:cNvPr id="5" name="Rounded Rectangle 10">
                <a:extLst>
                  <a:ext uri="{FF2B5EF4-FFF2-40B4-BE49-F238E27FC236}">
                    <a16:creationId xmlns:a16="http://schemas.microsoft.com/office/drawing/2014/main" id="{C4CB8F26-4E8C-46A0-A43E-60824D6FDCE9}"/>
                  </a:ext>
                </a:extLst>
              </p:cNvPr>
              <p:cNvSpPr/>
              <p:nvPr/>
            </p:nvSpPr>
            <p:spPr>
              <a:xfrm rot="18900000">
                <a:off x="5849646" y="2409981"/>
                <a:ext cx="1660792" cy="1660792"/>
              </a:xfrm>
              <a:prstGeom prst="roundRect">
                <a:avLst>
                  <a:gd name="adj" fmla="val 156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ounded Rectangle 9">
                <a:extLst>
                  <a:ext uri="{FF2B5EF4-FFF2-40B4-BE49-F238E27FC236}">
                    <a16:creationId xmlns:a16="http://schemas.microsoft.com/office/drawing/2014/main" id="{9D71E675-C731-494A-909E-C54B2076A19C}"/>
                  </a:ext>
                </a:extLst>
              </p:cNvPr>
              <p:cNvSpPr/>
              <p:nvPr/>
            </p:nvSpPr>
            <p:spPr>
              <a:xfrm rot="18900000">
                <a:off x="4668141" y="2409981"/>
                <a:ext cx="1660792" cy="1660792"/>
              </a:xfrm>
              <a:prstGeom prst="roundRect">
                <a:avLst>
                  <a:gd name="adj" fmla="val 156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ounded Rectangle 12">
                <a:extLst>
                  <a:ext uri="{FF2B5EF4-FFF2-40B4-BE49-F238E27FC236}">
                    <a16:creationId xmlns:a16="http://schemas.microsoft.com/office/drawing/2014/main" id="{B3D75BC2-BA09-4E1C-B4A2-AD5DCAD4CAE8}"/>
                  </a:ext>
                </a:extLst>
              </p:cNvPr>
              <p:cNvSpPr/>
              <p:nvPr/>
            </p:nvSpPr>
            <p:spPr>
              <a:xfrm rot="18900000">
                <a:off x="4664054" y="3587404"/>
                <a:ext cx="1660792" cy="1660792"/>
              </a:xfrm>
              <a:prstGeom prst="roundRect">
                <a:avLst>
                  <a:gd name="adj" fmla="val 156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11">
                <a:extLst>
                  <a:ext uri="{FF2B5EF4-FFF2-40B4-BE49-F238E27FC236}">
                    <a16:creationId xmlns:a16="http://schemas.microsoft.com/office/drawing/2014/main" id="{4DEB10C9-AA44-4617-800D-D1FF58778171}"/>
                  </a:ext>
                </a:extLst>
              </p:cNvPr>
              <p:cNvSpPr/>
              <p:nvPr/>
            </p:nvSpPr>
            <p:spPr>
              <a:xfrm rot="18900000">
                <a:off x="5823395" y="3587404"/>
                <a:ext cx="1660792" cy="1660792"/>
              </a:xfrm>
              <a:custGeom>
                <a:avLst/>
                <a:gdLst/>
                <a:ahLst/>
                <a:cxnLst/>
                <a:rect l="l" t="t" r="r" b="b"/>
                <a:pathLst>
                  <a:path w="1660792" h="1660792">
                    <a:moveTo>
                      <a:pt x="851127" y="0"/>
                    </a:moveTo>
                    <a:lnTo>
                      <a:pt x="851127" y="587475"/>
                    </a:lnTo>
                    <a:cubicBezTo>
                      <a:pt x="851127" y="730691"/>
                      <a:pt x="967227" y="846791"/>
                      <a:pt x="1110443" y="846791"/>
                    </a:cubicBezTo>
                    <a:lnTo>
                      <a:pt x="1660792" y="846791"/>
                    </a:lnTo>
                    <a:lnTo>
                      <a:pt x="1660792" y="1401476"/>
                    </a:lnTo>
                    <a:cubicBezTo>
                      <a:pt x="1660792" y="1544692"/>
                      <a:pt x="1544692" y="1660792"/>
                      <a:pt x="1401476" y="1660792"/>
                    </a:cubicBezTo>
                    <a:lnTo>
                      <a:pt x="259316" y="1660792"/>
                    </a:lnTo>
                    <a:cubicBezTo>
                      <a:pt x="116100" y="1660792"/>
                      <a:pt x="0" y="1544692"/>
                      <a:pt x="0" y="1401476"/>
                    </a:cubicBezTo>
                    <a:lnTo>
                      <a:pt x="0" y="259316"/>
                    </a:lnTo>
                    <a:cubicBezTo>
                      <a:pt x="0" y="116100"/>
                      <a:pt x="116100" y="0"/>
                      <a:pt x="25931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3" name="TextBox 12">
              <a:extLst>
                <a:ext uri="{FF2B5EF4-FFF2-40B4-BE49-F238E27FC236}">
                  <a16:creationId xmlns:a16="http://schemas.microsoft.com/office/drawing/2014/main" id="{500EBA63-5145-488F-8DED-99544745D5E1}"/>
                </a:ext>
              </a:extLst>
            </p:cNvPr>
            <p:cNvSpPr txBox="1"/>
            <p:nvPr/>
          </p:nvSpPr>
          <p:spPr>
            <a:xfrm>
              <a:off x="8579471" y="2271892"/>
              <a:ext cx="2608465" cy="1142897"/>
            </a:xfrm>
            <a:prstGeom prst="rect">
              <a:avLst/>
            </a:prstGeom>
            <a:noFill/>
          </p:spPr>
          <p:txBody>
            <a:bodyPr wrap="square" lIns="0" tIns="0" rIns="0" bIns="0" rtlCol="0">
              <a:spAutoFit/>
            </a:bodyPr>
            <a:lstStyle/>
            <a:p>
              <a:pPr>
                <a:spcBef>
                  <a:spcPts val="600"/>
                </a:spcBef>
              </a:pPr>
              <a:r>
                <a:rPr lang="en-US" sz="2800" b="1" dirty="0"/>
                <a:t>Individuals </a:t>
              </a:r>
            </a:p>
            <a:p>
              <a:pPr>
                <a:spcBef>
                  <a:spcPts val="600"/>
                </a:spcBef>
              </a:pPr>
              <a:r>
                <a:rPr lang="en-GB" sz="1400" dirty="0"/>
                <a:t>That are accessing the food</a:t>
              </a:r>
            </a:p>
            <a:p>
              <a:pPr>
                <a:spcBef>
                  <a:spcPts val="600"/>
                </a:spcBef>
              </a:pPr>
              <a:r>
                <a:rPr lang="en-GB" sz="1400" dirty="0"/>
                <a:t>That are volunteering </a:t>
              </a:r>
            </a:p>
            <a:p>
              <a:pPr>
                <a:spcBef>
                  <a:spcPts val="600"/>
                </a:spcBef>
              </a:pPr>
              <a:r>
                <a:rPr lang="en-GB" sz="1400" i="1" dirty="0"/>
                <a:t>This can impact households too.</a:t>
              </a:r>
              <a:endParaRPr lang="en-US" sz="1400" dirty="0"/>
            </a:p>
          </p:txBody>
        </p:sp>
        <p:sp>
          <p:nvSpPr>
            <p:cNvPr id="14" name="TextBox 13">
              <a:extLst>
                <a:ext uri="{FF2B5EF4-FFF2-40B4-BE49-F238E27FC236}">
                  <a16:creationId xmlns:a16="http://schemas.microsoft.com/office/drawing/2014/main" id="{39D67D79-0C56-459A-BFDE-16301E495DE4}"/>
                </a:ext>
              </a:extLst>
            </p:cNvPr>
            <p:cNvSpPr txBox="1"/>
            <p:nvPr/>
          </p:nvSpPr>
          <p:spPr>
            <a:xfrm>
              <a:off x="8579471" y="4259715"/>
              <a:ext cx="1903995" cy="820198"/>
            </a:xfrm>
            <a:prstGeom prst="rect">
              <a:avLst/>
            </a:prstGeom>
            <a:noFill/>
          </p:spPr>
          <p:txBody>
            <a:bodyPr wrap="square" lIns="0" tIns="0" rIns="0" bIns="0" rtlCol="0">
              <a:spAutoFit/>
            </a:bodyPr>
            <a:lstStyle/>
            <a:p>
              <a:pPr>
                <a:spcBef>
                  <a:spcPts val="600"/>
                </a:spcBef>
              </a:pPr>
              <a:r>
                <a:rPr lang="en-US" sz="2800" b="1" dirty="0"/>
                <a:t>Communities</a:t>
              </a:r>
            </a:p>
            <a:p>
              <a:pPr>
                <a:spcBef>
                  <a:spcPts val="600"/>
                </a:spcBef>
              </a:pPr>
              <a:endParaRPr lang="en-US" sz="2800" dirty="0"/>
            </a:p>
          </p:txBody>
        </p:sp>
        <p:sp>
          <p:nvSpPr>
            <p:cNvPr id="15" name="TextBox 14">
              <a:extLst>
                <a:ext uri="{FF2B5EF4-FFF2-40B4-BE49-F238E27FC236}">
                  <a16:creationId xmlns:a16="http://schemas.microsoft.com/office/drawing/2014/main" id="{C2FD6220-713B-4EFF-983F-76081B2164AC}"/>
                </a:ext>
              </a:extLst>
            </p:cNvPr>
            <p:cNvSpPr txBox="1"/>
            <p:nvPr/>
          </p:nvSpPr>
          <p:spPr>
            <a:xfrm>
              <a:off x="749982" y="2435715"/>
              <a:ext cx="3035649" cy="1142897"/>
            </a:xfrm>
            <a:prstGeom prst="rect">
              <a:avLst/>
            </a:prstGeom>
            <a:noFill/>
          </p:spPr>
          <p:txBody>
            <a:bodyPr wrap="square" lIns="0" tIns="0" rIns="0" bIns="0" rtlCol="0">
              <a:spAutoFit/>
            </a:bodyPr>
            <a:lstStyle/>
            <a:p>
              <a:pPr algn="r">
                <a:spcBef>
                  <a:spcPts val="600"/>
                </a:spcBef>
              </a:pPr>
              <a:r>
                <a:rPr lang="en-US" sz="2800" b="1" dirty="0"/>
                <a:t>Organisations / Groups</a:t>
              </a:r>
            </a:p>
            <a:p>
              <a:pPr algn="r">
                <a:spcBef>
                  <a:spcPts val="600"/>
                </a:spcBef>
              </a:pPr>
              <a:r>
                <a:rPr lang="en-US" sz="1400" dirty="0"/>
                <a:t>Food support / aid providers / VCSFEs</a:t>
              </a:r>
            </a:p>
            <a:p>
              <a:pPr algn="r">
                <a:spcBef>
                  <a:spcPts val="600"/>
                </a:spcBef>
              </a:pPr>
              <a:r>
                <a:rPr lang="en-US" sz="1400" dirty="0"/>
                <a:t>Partnerships, networks, alliances</a:t>
              </a:r>
            </a:p>
            <a:p>
              <a:pPr algn="r">
                <a:spcBef>
                  <a:spcPts val="600"/>
                </a:spcBef>
              </a:pPr>
              <a:endParaRPr lang="en-US" sz="1400" dirty="0"/>
            </a:p>
          </p:txBody>
        </p:sp>
        <p:sp>
          <p:nvSpPr>
            <p:cNvPr id="16" name="TextBox 15">
              <a:extLst>
                <a:ext uri="{FF2B5EF4-FFF2-40B4-BE49-F238E27FC236}">
                  <a16:creationId xmlns:a16="http://schemas.microsoft.com/office/drawing/2014/main" id="{FD161885-EDF3-4075-9CBA-2C8ADFF57F02}"/>
                </a:ext>
              </a:extLst>
            </p:cNvPr>
            <p:cNvSpPr txBox="1"/>
            <p:nvPr/>
          </p:nvSpPr>
          <p:spPr>
            <a:xfrm>
              <a:off x="930898" y="4147871"/>
              <a:ext cx="2608465" cy="860031"/>
            </a:xfrm>
            <a:prstGeom prst="rect">
              <a:avLst/>
            </a:prstGeom>
            <a:noFill/>
          </p:spPr>
          <p:txBody>
            <a:bodyPr wrap="square" lIns="0" tIns="0" rIns="0" bIns="0" rtlCol="0">
              <a:spAutoFit/>
            </a:bodyPr>
            <a:lstStyle/>
            <a:p>
              <a:pPr algn="r">
                <a:spcBef>
                  <a:spcPts val="600"/>
                </a:spcBef>
              </a:pPr>
              <a:r>
                <a:rPr lang="en-US" sz="2800" b="1" dirty="0"/>
                <a:t>The environment</a:t>
              </a:r>
            </a:p>
            <a:p>
              <a:pPr algn="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Reduced food waste to landfill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Reduced greenhouse gas emissions</a:t>
              </a:r>
              <a:endParaRPr lang="en-US" sz="2800" dirty="0"/>
            </a:p>
          </p:txBody>
        </p:sp>
      </p:grpSp>
      <p:sp>
        <p:nvSpPr>
          <p:cNvPr id="22" name="TextBox 21">
            <a:extLst>
              <a:ext uri="{FF2B5EF4-FFF2-40B4-BE49-F238E27FC236}">
                <a16:creationId xmlns:a16="http://schemas.microsoft.com/office/drawing/2014/main" id="{E92B77FB-CAFD-42F2-AB0D-74D1D3D68750}"/>
              </a:ext>
            </a:extLst>
          </p:cNvPr>
          <p:cNvSpPr txBox="1"/>
          <p:nvPr/>
        </p:nvSpPr>
        <p:spPr>
          <a:xfrm>
            <a:off x="0" y="128418"/>
            <a:ext cx="12192000"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3000" b="1" dirty="0">
                <a:ea typeface="Cambria" panose="02040503050406030204" pitchFamily="18" charset="0"/>
                <a:cs typeface="+mj-cs"/>
              </a:rPr>
              <a:t>Outcomes / Benefits of Food Security Interventions</a:t>
            </a:r>
          </a:p>
        </p:txBody>
      </p:sp>
      <p:sp>
        <p:nvSpPr>
          <p:cNvPr id="2" name="Shape 3689">
            <a:extLst>
              <a:ext uri="{FF2B5EF4-FFF2-40B4-BE49-F238E27FC236}">
                <a16:creationId xmlns:a16="http://schemas.microsoft.com/office/drawing/2014/main" id="{5D8FE164-31AD-DF83-F681-A59C3ADD3558}"/>
              </a:ext>
            </a:extLst>
          </p:cNvPr>
          <p:cNvSpPr/>
          <p:nvPr/>
        </p:nvSpPr>
        <p:spPr>
          <a:xfrm>
            <a:off x="7021514" y="2471336"/>
            <a:ext cx="509402" cy="46320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solidFill>
            <a:schemeClr val="bg1"/>
          </a:solidFill>
          <a:ln w="12700">
            <a:miter lim="400000"/>
          </a:ln>
        </p:spPr>
        <p:txBody>
          <a:bodyPr lIns="38100" tIns="38100" rIns="38100" bIns="38100" anchor="ctr"/>
          <a:lstStyle/>
          <a:p>
            <a:endParaRPr dirty="0">
              <a:solidFill>
                <a:prstClr val="black"/>
              </a:solidFill>
            </a:endParaRPr>
          </a:p>
        </p:txBody>
      </p:sp>
      <p:pic>
        <p:nvPicPr>
          <p:cNvPr id="9" name="Graphic 8" descr="Group brainstorm">
            <a:extLst>
              <a:ext uri="{FF2B5EF4-FFF2-40B4-BE49-F238E27FC236}">
                <a16:creationId xmlns:a16="http://schemas.microsoft.com/office/drawing/2014/main" id="{B66603C6-46E7-F811-ABEF-86502E836A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1847" y="4582601"/>
            <a:ext cx="651068" cy="651068"/>
          </a:xfrm>
          <a:prstGeom prst="rect">
            <a:avLst/>
          </a:prstGeom>
        </p:spPr>
      </p:pic>
      <p:sp>
        <p:nvSpPr>
          <p:cNvPr id="10" name="Google Shape;12565;p89">
            <a:extLst>
              <a:ext uri="{FF2B5EF4-FFF2-40B4-BE49-F238E27FC236}">
                <a16:creationId xmlns:a16="http://schemas.microsoft.com/office/drawing/2014/main" id="{408AA65A-EB87-9B6D-3A90-7F64C62A2ADF}"/>
              </a:ext>
            </a:extLst>
          </p:cNvPr>
          <p:cNvSpPr/>
          <p:nvPr/>
        </p:nvSpPr>
        <p:spPr>
          <a:xfrm>
            <a:off x="4885026" y="2176415"/>
            <a:ext cx="677901" cy="623658"/>
          </a:xfrm>
          <a:custGeom>
            <a:avLst/>
            <a:gdLst/>
            <a:ahLst/>
            <a:cxnLst/>
            <a:rect l="l" t="t" r="r" b="b"/>
            <a:pathLst>
              <a:path w="11910" h="10957" extrusionOk="0">
                <a:moveTo>
                  <a:pt x="7325" y="654"/>
                </a:moveTo>
                <a:cubicBezTo>
                  <a:pt x="7412" y="654"/>
                  <a:pt x="7498" y="686"/>
                  <a:pt x="7561" y="749"/>
                </a:cubicBezTo>
                <a:lnTo>
                  <a:pt x="10995" y="4088"/>
                </a:lnTo>
                <a:cubicBezTo>
                  <a:pt x="11122" y="4246"/>
                  <a:pt x="11122" y="4466"/>
                  <a:pt x="10995" y="4592"/>
                </a:cubicBezTo>
                <a:lnTo>
                  <a:pt x="10082" y="5506"/>
                </a:lnTo>
                <a:lnTo>
                  <a:pt x="7404" y="2859"/>
                </a:lnTo>
                <a:cubicBezTo>
                  <a:pt x="7215" y="2670"/>
                  <a:pt x="6955" y="2576"/>
                  <a:pt x="6691" y="2576"/>
                </a:cubicBezTo>
                <a:cubicBezTo>
                  <a:pt x="6427" y="2576"/>
                  <a:pt x="6159" y="2670"/>
                  <a:pt x="5955" y="2859"/>
                </a:cubicBezTo>
                <a:lnTo>
                  <a:pt x="4978" y="3805"/>
                </a:lnTo>
                <a:cubicBezTo>
                  <a:pt x="4915" y="3868"/>
                  <a:pt x="4828" y="3899"/>
                  <a:pt x="4742" y="3899"/>
                </a:cubicBezTo>
                <a:cubicBezTo>
                  <a:pt x="4655" y="3899"/>
                  <a:pt x="4568" y="3868"/>
                  <a:pt x="4505" y="3805"/>
                </a:cubicBezTo>
                <a:cubicBezTo>
                  <a:pt x="4379" y="3679"/>
                  <a:pt x="4379" y="3458"/>
                  <a:pt x="4505" y="3332"/>
                </a:cubicBezTo>
                <a:lnTo>
                  <a:pt x="5955" y="1883"/>
                </a:lnTo>
                <a:lnTo>
                  <a:pt x="7089" y="749"/>
                </a:lnTo>
                <a:cubicBezTo>
                  <a:pt x="7152" y="686"/>
                  <a:pt x="7239" y="654"/>
                  <a:pt x="7325" y="654"/>
                </a:cubicBezTo>
                <a:close/>
                <a:moveTo>
                  <a:pt x="2808" y="5183"/>
                </a:moveTo>
                <a:cubicBezTo>
                  <a:pt x="2899" y="5183"/>
                  <a:pt x="2993" y="5207"/>
                  <a:pt x="3056" y="5254"/>
                </a:cubicBezTo>
                <a:cubicBezTo>
                  <a:pt x="3151" y="5380"/>
                  <a:pt x="3151" y="5632"/>
                  <a:pt x="3056" y="5726"/>
                </a:cubicBezTo>
                <a:lnTo>
                  <a:pt x="2048" y="6735"/>
                </a:lnTo>
                <a:cubicBezTo>
                  <a:pt x="2001" y="6782"/>
                  <a:pt x="1914" y="6805"/>
                  <a:pt x="1824" y="6805"/>
                </a:cubicBezTo>
                <a:cubicBezTo>
                  <a:pt x="1733" y="6805"/>
                  <a:pt x="1639" y="6782"/>
                  <a:pt x="1576" y="6735"/>
                </a:cubicBezTo>
                <a:cubicBezTo>
                  <a:pt x="1449" y="6609"/>
                  <a:pt x="1449" y="6357"/>
                  <a:pt x="1576" y="6262"/>
                </a:cubicBezTo>
                <a:lnTo>
                  <a:pt x="2584" y="5254"/>
                </a:lnTo>
                <a:cubicBezTo>
                  <a:pt x="2631" y="5207"/>
                  <a:pt x="2718" y="5183"/>
                  <a:pt x="2808" y="5183"/>
                </a:cubicBezTo>
                <a:close/>
                <a:moveTo>
                  <a:pt x="3785" y="6167"/>
                </a:moveTo>
                <a:cubicBezTo>
                  <a:pt x="3875" y="6167"/>
                  <a:pt x="3970" y="6199"/>
                  <a:pt x="4033" y="6262"/>
                </a:cubicBezTo>
                <a:cubicBezTo>
                  <a:pt x="4159" y="6357"/>
                  <a:pt x="4159" y="6609"/>
                  <a:pt x="4033" y="6735"/>
                </a:cubicBezTo>
                <a:lnTo>
                  <a:pt x="3056" y="7711"/>
                </a:lnTo>
                <a:cubicBezTo>
                  <a:pt x="2993" y="7774"/>
                  <a:pt x="2899" y="7806"/>
                  <a:pt x="2808" y="7806"/>
                </a:cubicBezTo>
                <a:cubicBezTo>
                  <a:pt x="2718" y="7806"/>
                  <a:pt x="2631" y="7774"/>
                  <a:pt x="2584" y="7711"/>
                </a:cubicBezTo>
                <a:cubicBezTo>
                  <a:pt x="2395" y="7554"/>
                  <a:pt x="2395" y="7365"/>
                  <a:pt x="2584" y="7239"/>
                </a:cubicBezTo>
                <a:lnTo>
                  <a:pt x="3560" y="6262"/>
                </a:lnTo>
                <a:cubicBezTo>
                  <a:pt x="3608" y="6199"/>
                  <a:pt x="3694" y="6167"/>
                  <a:pt x="3785" y="6167"/>
                </a:cubicBezTo>
                <a:close/>
                <a:moveTo>
                  <a:pt x="4730" y="7113"/>
                </a:moveTo>
                <a:cubicBezTo>
                  <a:pt x="4821" y="7113"/>
                  <a:pt x="4915" y="7144"/>
                  <a:pt x="4978" y="7207"/>
                </a:cubicBezTo>
                <a:cubicBezTo>
                  <a:pt x="5073" y="7302"/>
                  <a:pt x="5073" y="7554"/>
                  <a:pt x="4978" y="7680"/>
                </a:cubicBezTo>
                <a:lnTo>
                  <a:pt x="4001" y="8656"/>
                </a:lnTo>
                <a:cubicBezTo>
                  <a:pt x="3938" y="8719"/>
                  <a:pt x="3844" y="8751"/>
                  <a:pt x="3749" y="8751"/>
                </a:cubicBezTo>
                <a:cubicBezTo>
                  <a:pt x="3655" y="8751"/>
                  <a:pt x="3560" y="8719"/>
                  <a:pt x="3497" y="8656"/>
                </a:cubicBezTo>
                <a:cubicBezTo>
                  <a:pt x="3403" y="8530"/>
                  <a:pt x="3403" y="8310"/>
                  <a:pt x="3497" y="8184"/>
                </a:cubicBezTo>
                <a:lnTo>
                  <a:pt x="4505" y="7207"/>
                </a:lnTo>
                <a:cubicBezTo>
                  <a:pt x="4553" y="7144"/>
                  <a:pt x="4639" y="7113"/>
                  <a:pt x="4730" y="7113"/>
                </a:cubicBezTo>
                <a:close/>
                <a:moveTo>
                  <a:pt x="4100" y="969"/>
                </a:moveTo>
                <a:cubicBezTo>
                  <a:pt x="4190" y="969"/>
                  <a:pt x="4285" y="1001"/>
                  <a:pt x="4348" y="1064"/>
                </a:cubicBezTo>
                <a:lnTo>
                  <a:pt x="5041" y="1725"/>
                </a:lnTo>
                <a:lnTo>
                  <a:pt x="3938" y="2828"/>
                </a:lnTo>
                <a:cubicBezTo>
                  <a:pt x="3560" y="3206"/>
                  <a:pt x="3560" y="3899"/>
                  <a:pt x="3938" y="4277"/>
                </a:cubicBezTo>
                <a:cubicBezTo>
                  <a:pt x="4143" y="4482"/>
                  <a:pt x="4411" y="4584"/>
                  <a:pt x="4675" y="4584"/>
                </a:cubicBezTo>
                <a:cubicBezTo>
                  <a:pt x="4939" y="4584"/>
                  <a:pt x="5199" y="4482"/>
                  <a:pt x="5388" y="4277"/>
                </a:cubicBezTo>
                <a:lnTo>
                  <a:pt x="6396" y="3332"/>
                </a:lnTo>
                <a:cubicBezTo>
                  <a:pt x="6443" y="3269"/>
                  <a:pt x="6530" y="3238"/>
                  <a:pt x="6620" y="3238"/>
                </a:cubicBezTo>
                <a:cubicBezTo>
                  <a:pt x="6711" y="3238"/>
                  <a:pt x="6805" y="3269"/>
                  <a:pt x="6868" y="3332"/>
                </a:cubicBezTo>
                <a:lnTo>
                  <a:pt x="10334" y="6735"/>
                </a:lnTo>
                <a:cubicBezTo>
                  <a:pt x="10491" y="6829"/>
                  <a:pt x="10491" y="7113"/>
                  <a:pt x="10365" y="7239"/>
                </a:cubicBezTo>
                <a:cubicBezTo>
                  <a:pt x="10302" y="7302"/>
                  <a:pt x="10216" y="7333"/>
                  <a:pt x="10129" y="7333"/>
                </a:cubicBezTo>
                <a:cubicBezTo>
                  <a:pt x="10042" y="7333"/>
                  <a:pt x="9956" y="7302"/>
                  <a:pt x="9893" y="7239"/>
                </a:cubicBezTo>
                <a:lnTo>
                  <a:pt x="8444" y="5789"/>
                </a:lnTo>
                <a:cubicBezTo>
                  <a:pt x="8381" y="5726"/>
                  <a:pt x="8286" y="5695"/>
                  <a:pt x="8195" y="5695"/>
                </a:cubicBezTo>
                <a:cubicBezTo>
                  <a:pt x="8105" y="5695"/>
                  <a:pt x="8018" y="5726"/>
                  <a:pt x="7971" y="5789"/>
                </a:cubicBezTo>
                <a:cubicBezTo>
                  <a:pt x="7845" y="5884"/>
                  <a:pt x="7845" y="6136"/>
                  <a:pt x="7971" y="6262"/>
                </a:cubicBezTo>
                <a:lnTo>
                  <a:pt x="9420" y="7711"/>
                </a:lnTo>
                <a:cubicBezTo>
                  <a:pt x="9546" y="7837"/>
                  <a:pt x="9546" y="8058"/>
                  <a:pt x="9420" y="8184"/>
                </a:cubicBezTo>
                <a:cubicBezTo>
                  <a:pt x="9357" y="8247"/>
                  <a:pt x="9271" y="8278"/>
                  <a:pt x="9184" y="8278"/>
                </a:cubicBezTo>
                <a:cubicBezTo>
                  <a:pt x="9097" y="8278"/>
                  <a:pt x="9011" y="8247"/>
                  <a:pt x="8948" y="8184"/>
                </a:cubicBezTo>
                <a:lnTo>
                  <a:pt x="7498" y="6735"/>
                </a:lnTo>
                <a:cubicBezTo>
                  <a:pt x="7435" y="6672"/>
                  <a:pt x="7341" y="6640"/>
                  <a:pt x="7250" y="6640"/>
                </a:cubicBezTo>
                <a:cubicBezTo>
                  <a:pt x="7160" y="6640"/>
                  <a:pt x="7073" y="6672"/>
                  <a:pt x="7026" y="6735"/>
                </a:cubicBezTo>
                <a:cubicBezTo>
                  <a:pt x="6900" y="6829"/>
                  <a:pt x="6900" y="7081"/>
                  <a:pt x="7026" y="7176"/>
                </a:cubicBezTo>
                <a:lnTo>
                  <a:pt x="8475" y="8656"/>
                </a:lnTo>
                <a:cubicBezTo>
                  <a:pt x="8601" y="8751"/>
                  <a:pt x="8601" y="9003"/>
                  <a:pt x="8475" y="9129"/>
                </a:cubicBezTo>
                <a:cubicBezTo>
                  <a:pt x="8412" y="9176"/>
                  <a:pt x="8325" y="9200"/>
                  <a:pt x="8239" y="9200"/>
                </a:cubicBezTo>
                <a:cubicBezTo>
                  <a:pt x="8152" y="9200"/>
                  <a:pt x="8066" y="9176"/>
                  <a:pt x="8003" y="9129"/>
                </a:cubicBezTo>
                <a:lnTo>
                  <a:pt x="6459" y="7648"/>
                </a:lnTo>
                <a:cubicBezTo>
                  <a:pt x="6270" y="7459"/>
                  <a:pt x="6018" y="7396"/>
                  <a:pt x="5797" y="7396"/>
                </a:cubicBezTo>
                <a:cubicBezTo>
                  <a:pt x="5797" y="7144"/>
                  <a:pt x="5671" y="6924"/>
                  <a:pt x="5482" y="6735"/>
                </a:cubicBezTo>
                <a:cubicBezTo>
                  <a:pt x="5293" y="6514"/>
                  <a:pt x="5041" y="6451"/>
                  <a:pt x="4821" y="6388"/>
                </a:cubicBezTo>
                <a:cubicBezTo>
                  <a:pt x="4821" y="6167"/>
                  <a:pt x="4694" y="5947"/>
                  <a:pt x="4505" y="5726"/>
                </a:cubicBezTo>
                <a:cubicBezTo>
                  <a:pt x="4285" y="5537"/>
                  <a:pt x="4064" y="5474"/>
                  <a:pt x="3812" y="5411"/>
                </a:cubicBezTo>
                <a:cubicBezTo>
                  <a:pt x="3812" y="5191"/>
                  <a:pt x="3718" y="4939"/>
                  <a:pt x="3497" y="4750"/>
                </a:cubicBezTo>
                <a:cubicBezTo>
                  <a:pt x="3308" y="4561"/>
                  <a:pt x="3048" y="4466"/>
                  <a:pt x="2785" y="4466"/>
                </a:cubicBezTo>
                <a:cubicBezTo>
                  <a:pt x="2521" y="4466"/>
                  <a:pt x="2253" y="4561"/>
                  <a:pt x="2048" y="4750"/>
                </a:cubicBezTo>
                <a:lnTo>
                  <a:pt x="1544" y="5254"/>
                </a:lnTo>
                <a:lnTo>
                  <a:pt x="819" y="4561"/>
                </a:lnTo>
                <a:cubicBezTo>
                  <a:pt x="725" y="4435"/>
                  <a:pt x="725" y="4183"/>
                  <a:pt x="819" y="4088"/>
                </a:cubicBezTo>
                <a:lnTo>
                  <a:pt x="3875" y="1064"/>
                </a:lnTo>
                <a:cubicBezTo>
                  <a:pt x="3923" y="1001"/>
                  <a:pt x="4009" y="969"/>
                  <a:pt x="4100" y="969"/>
                </a:cubicBezTo>
                <a:close/>
                <a:moveTo>
                  <a:pt x="5718" y="8089"/>
                </a:moveTo>
                <a:cubicBezTo>
                  <a:pt x="5805" y="8089"/>
                  <a:pt x="5892" y="8121"/>
                  <a:pt x="5955" y="8184"/>
                </a:cubicBezTo>
                <a:cubicBezTo>
                  <a:pt x="6081" y="8310"/>
                  <a:pt x="6081" y="8530"/>
                  <a:pt x="5955" y="8656"/>
                </a:cubicBezTo>
                <a:lnTo>
                  <a:pt x="4978" y="9633"/>
                </a:lnTo>
                <a:cubicBezTo>
                  <a:pt x="4915" y="9696"/>
                  <a:pt x="4821" y="9728"/>
                  <a:pt x="4730" y="9728"/>
                </a:cubicBezTo>
                <a:cubicBezTo>
                  <a:pt x="4639" y="9728"/>
                  <a:pt x="4553" y="9696"/>
                  <a:pt x="4505" y="9633"/>
                </a:cubicBezTo>
                <a:cubicBezTo>
                  <a:pt x="4379" y="9507"/>
                  <a:pt x="4379" y="9286"/>
                  <a:pt x="4505" y="9160"/>
                </a:cubicBezTo>
                <a:lnTo>
                  <a:pt x="5482" y="8184"/>
                </a:lnTo>
                <a:cubicBezTo>
                  <a:pt x="5545" y="8121"/>
                  <a:pt x="5632" y="8089"/>
                  <a:pt x="5718" y="8089"/>
                </a:cubicBezTo>
                <a:close/>
                <a:moveTo>
                  <a:pt x="6616" y="8877"/>
                </a:moveTo>
                <a:lnTo>
                  <a:pt x="7467" y="9665"/>
                </a:lnTo>
                <a:cubicBezTo>
                  <a:pt x="7593" y="9759"/>
                  <a:pt x="7593" y="9980"/>
                  <a:pt x="7435" y="10106"/>
                </a:cubicBezTo>
                <a:cubicBezTo>
                  <a:pt x="7388" y="10169"/>
                  <a:pt x="7286" y="10200"/>
                  <a:pt x="7179" y="10200"/>
                </a:cubicBezTo>
                <a:cubicBezTo>
                  <a:pt x="7073" y="10200"/>
                  <a:pt x="6963" y="10169"/>
                  <a:pt x="6900" y="10106"/>
                </a:cubicBezTo>
                <a:lnTo>
                  <a:pt x="6207" y="9412"/>
                </a:lnTo>
                <a:lnTo>
                  <a:pt x="6427" y="9160"/>
                </a:lnTo>
                <a:cubicBezTo>
                  <a:pt x="6522" y="9097"/>
                  <a:pt x="6585" y="8971"/>
                  <a:pt x="6616" y="8877"/>
                </a:cubicBezTo>
                <a:close/>
                <a:moveTo>
                  <a:pt x="7309" y="0"/>
                </a:moveTo>
                <a:cubicBezTo>
                  <a:pt x="7042" y="0"/>
                  <a:pt x="6774" y="103"/>
                  <a:pt x="6585" y="308"/>
                </a:cubicBezTo>
                <a:lnTo>
                  <a:pt x="5608" y="1284"/>
                </a:lnTo>
                <a:lnTo>
                  <a:pt x="4852" y="560"/>
                </a:lnTo>
                <a:cubicBezTo>
                  <a:pt x="4656" y="394"/>
                  <a:pt x="4409" y="307"/>
                  <a:pt x="4163" y="307"/>
                </a:cubicBezTo>
                <a:cubicBezTo>
                  <a:pt x="3897" y="307"/>
                  <a:pt x="3631" y="409"/>
                  <a:pt x="3434" y="623"/>
                </a:cubicBezTo>
                <a:lnTo>
                  <a:pt x="410" y="3647"/>
                </a:lnTo>
                <a:cubicBezTo>
                  <a:pt x="0" y="4025"/>
                  <a:pt x="0" y="4718"/>
                  <a:pt x="410" y="5096"/>
                </a:cubicBezTo>
                <a:lnTo>
                  <a:pt x="1103" y="5821"/>
                </a:lnTo>
                <a:cubicBezTo>
                  <a:pt x="725" y="6199"/>
                  <a:pt x="725" y="6829"/>
                  <a:pt x="1103" y="7239"/>
                </a:cubicBezTo>
                <a:cubicBezTo>
                  <a:pt x="1292" y="7428"/>
                  <a:pt x="1544" y="7491"/>
                  <a:pt x="1765" y="7554"/>
                </a:cubicBezTo>
                <a:cubicBezTo>
                  <a:pt x="1765" y="7774"/>
                  <a:pt x="1891" y="8026"/>
                  <a:pt x="2080" y="8215"/>
                </a:cubicBezTo>
                <a:cubicBezTo>
                  <a:pt x="2300" y="8404"/>
                  <a:pt x="2521" y="8499"/>
                  <a:pt x="2773" y="8530"/>
                </a:cubicBezTo>
                <a:cubicBezTo>
                  <a:pt x="2773" y="8751"/>
                  <a:pt x="2867" y="9003"/>
                  <a:pt x="3088" y="9192"/>
                </a:cubicBezTo>
                <a:cubicBezTo>
                  <a:pt x="3277" y="9381"/>
                  <a:pt x="3497" y="9475"/>
                  <a:pt x="3749" y="9507"/>
                </a:cubicBezTo>
                <a:cubicBezTo>
                  <a:pt x="3749" y="9759"/>
                  <a:pt x="3875" y="9980"/>
                  <a:pt x="4064" y="10169"/>
                </a:cubicBezTo>
                <a:cubicBezTo>
                  <a:pt x="4253" y="10373"/>
                  <a:pt x="4521" y="10476"/>
                  <a:pt x="4789" y="10476"/>
                </a:cubicBezTo>
                <a:cubicBezTo>
                  <a:pt x="5057" y="10476"/>
                  <a:pt x="5325" y="10373"/>
                  <a:pt x="5514" y="10169"/>
                </a:cubicBezTo>
                <a:lnTo>
                  <a:pt x="5766" y="9948"/>
                </a:lnTo>
                <a:lnTo>
                  <a:pt x="6459" y="10673"/>
                </a:lnTo>
                <a:cubicBezTo>
                  <a:pt x="6664" y="10862"/>
                  <a:pt x="6939" y="10956"/>
                  <a:pt x="7219" y="10956"/>
                </a:cubicBezTo>
                <a:cubicBezTo>
                  <a:pt x="7498" y="10956"/>
                  <a:pt x="7782" y="10862"/>
                  <a:pt x="8003" y="10673"/>
                </a:cubicBezTo>
                <a:cubicBezTo>
                  <a:pt x="8192" y="10452"/>
                  <a:pt x="8286" y="10232"/>
                  <a:pt x="8318" y="9980"/>
                </a:cubicBezTo>
                <a:cubicBezTo>
                  <a:pt x="8538" y="9980"/>
                  <a:pt x="8790" y="9885"/>
                  <a:pt x="8979" y="9665"/>
                </a:cubicBezTo>
                <a:cubicBezTo>
                  <a:pt x="9168" y="9475"/>
                  <a:pt x="9263" y="9255"/>
                  <a:pt x="9294" y="9003"/>
                </a:cubicBezTo>
                <a:cubicBezTo>
                  <a:pt x="9546" y="9003"/>
                  <a:pt x="9767" y="8877"/>
                  <a:pt x="9956" y="8688"/>
                </a:cubicBezTo>
                <a:cubicBezTo>
                  <a:pt x="10176" y="8499"/>
                  <a:pt x="10239" y="8247"/>
                  <a:pt x="10271" y="8026"/>
                </a:cubicBezTo>
                <a:cubicBezTo>
                  <a:pt x="10523" y="8026"/>
                  <a:pt x="10743" y="7900"/>
                  <a:pt x="10964" y="7711"/>
                </a:cubicBezTo>
                <a:cubicBezTo>
                  <a:pt x="11342" y="7302"/>
                  <a:pt x="11342" y="6640"/>
                  <a:pt x="10964" y="6262"/>
                </a:cubicBezTo>
                <a:lnTo>
                  <a:pt x="10680" y="5978"/>
                </a:lnTo>
                <a:lnTo>
                  <a:pt x="11594" y="5065"/>
                </a:lnTo>
                <a:cubicBezTo>
                  <a:pt x="11909" y="4687"/>
                  <a:pt x="11909" y="4057"/>
                  <a:pt x="11468" y="3647"/>
                </a:cubicBezTo>
                <a:lnTo>
                  <a:pt x="8034" y="308"/>
                </a:lnTo>
                <a:cubicBezTo>
                  <a:pt x="7845" y="103"/>
                  <a:pt x="7577" y="0"/>
                  <a:pt x="7309" y="0"/>
                </a:cubicBez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Google Shape;12455;p89">
            <a:extLst>
              <a:ext uri="{FF2B5EF4-FFF2-40B4-BE49-F238E27FC236}">
                <a16:creationId xmlns:a16="http://schemas.microsoft.com/office/drawing/2014/main" id="{B74A5FEB-2CF9-FA09-A55B-B5BBCBBDE944}"/>
              </a:ext>
            </a:extLst>
          </p:cNvPr>
          <p:cNvSpPr/>
          <p:nvPr/>
        </p:nvSpPr>
        <p:spPr>
          <a:xfrm>
            <a:off x="4701373" y="4447159"/>
            <a:ext cx="670729" cy="666689"/>
          </a:xfrm>
          <a:custGeom>
            <a:avLst/>
            <a:gdLst/>
            <a:ahLst/>
            <a:cxnLst/>
            <a:rect l="l" t="t" r="r" b="b"/>
            <a:pathLst>
              <a:path w="11784" h="11713" extrusionOk="0">
                <a:moveTo>
                  <a:pt x="5136" y="4128"/>
                </a:moveTo>
                <a:cubicBezTo>
                  <a:pt x="5671" y="4128"/>
                  <a:pt x="6112" y="4569"/>
                  <a:pt x="6144" y="5136"/>
                </a:cubicBezTo>
                <a:lnTo>
                  <a:pt x="5230" y="4853"/>
                </a:lnTo>
                <a:cubicBezTo>
                  <a:pt x="5198" y="4839"/>
                  <a:pt x="5165" y="4832"/>
                  <a:pt x="5131" y="4832"/>
                </a:cubicBezTo>
                <a:cubicBezTo>
                  <a:pt x="4934" y="4832"/>
                  <a:pt x="4735" y="5052"/>
                  <a:pt x="4789" y="5294"/>
                </a:cubicBezTo>
                <a:lnTo>
                  <a:pt x="5073" y="6239"/>
                </a:lnTo>
                <a:cubicBezTo>
                  <a:pt x="4537" y="6176"/>
                  <a:pt x="4096" y="5703"/>
                  <a:pt x="4096" y="5168"/>
                </a:cubicBezTo>
                <a:cubicBezTo>
                  <a:pt x="4096" y="4601"/>
                  <a:pt x="4569" y="4128"/>
                  <a:pt x="5136" y="4128"/>
                </a:cubicBezTo>
                <a:close/>
                <a:moveTo>
                  <a:pt x="5199" y="2364"/>
                </a:moveTo>
                <a:cubicBezTo>
                  <a:pt x="6680" y="2364"/>
                  <a:pt x="7940" y="3592"/>
                  <a:pt x="7940" y="5136"/>
                </a:cubicBezTo>
                <a:cubicBezTo>
                  <a:pt x="7940" y="5294"/>
                  <a:pt x="7940" y="5388"/>
                  <a:pt x="7908" y="5546"/>
                </a:cubicBezTo>
                <a:lnTo>
                  <a:pt x="6932" y="5294"/>
                </a:lnTo>
                <a:lnTo>
                  <a:pt x="6932" y="5136"/>
                </a:lnTo>
                <a:cubicBezTo>
                  <a:pt x="6806" y="4223"/>
                  <a:pt x="6049" y="3466"/>
                  <a:pt x="5104" y="3466"/>
                </a:cubicBezTo>
                <a:cubicBezTo>
                  <a:pt x="4159" y="3466"/>
                  <a:pt x="3435" y="4223"/>
                  <a:pt x="3435" y="5168"/>
                </a:cubicBezTo>
                <a:cubicBezTo>
                  <a:pt x="3435" y="5609"/>
                  <a:pt x="3624" y="6081"/>
                  <a:pt x="3939" y="6396"/>
                </a:cubicBezTo>
                <a:cubicBezTo>
                  <a:pt x="4254" y="6743"/>
                  <a:pt x="4695" y="6900"/>
                  <a:pt x="5167" y="6900"/>
                </a:cubicBezTo>
                <a:lnTo>
                  <a:pt x="5325" y="6900"/>
                </a:lnTo>
                <a:lnTo>
                  <a:pt x="5577" y="7877"/>
                </a:lnTo>
                <a:cubicBezTo>
                  <a:pt x="5482" y="7909"/>
                  <a:pt x="5325" y="7909"/>
                  <a:pt x="5199" y="7909"/>
                </a:cubicBezTo>
                <a:cubicBezTo>
                  <a:pt x="3687" y="7909"/>
                  <a:pt x="2426" y="6648"/>
                  <a:pt x="2426" y="5136"/>
                </a:cubicBezTo>
                <a:cubicBezTo>
                  <a:pt x="2426" y="3624"/>
                  <a:pt x="3655" y="2364"/>
                  <a:pt x="5199" y="2364"/>
                </a:cubicBezTo>
                <a:close/>
                <a:moveTo>
                  <a:pt x="5167" y="726"/>
                </a:moveTo>
                <a:cubicBezTo>
                  <a:pt x="7940" y="726"/>
                  <a:pt x="10051" y="3277"/>
                  <a:pt x="9515" y="6018"/>
                </a:cubicBezTo>
                <a:lnTo>
                  <a:pt x="8507" y="5766"/>
                </a:lnTo>
                <a:cubicBezTo>
                  <a:pt x="8538" y="5546"/>
                  <a:pt x="8538" y="5357"/>
                  <a:pt x="8538" y="5136"/>
                </a:cubicBezTo>
                <a:cubicBezTo>
                  <a:pt x="8538" y="3246"/>
                  <a:pt x="7026" y="1702"/>
                  <a:pt x="5104" y="1702"/>
                </a:cubicBezTo>
                <a:cubicBezTo>
                  <a:pt x="3214" y="1702"/>
                  <a:pt x="1702" y="3246"/>
                  <a:pt x="1702" y="5136"/>
                </a:cubicBezTo>
                <a:cubicBezTo>
                  <a:pt x="1702" y="7027"/>
                  <a:pt x="3214" y="8602"/>
                  <a:pt x="5104" y="8602"/>
                </a:cubicBezTo>
                <a:cubicBezTo>
                  <a:pt x="5325" y="8602"/>
                  <a:pt x="5514" y="8602"/>
                  <a:pt x="5703" y="8539"/>
                </a:cubicBezTo>
                <a:lnTo>
                  <a:pt x="5986" y="9578"/>
                </a:lnTo>
                <a:cubicBezTo>
                  <a:pt x="5695" y="9636"/>
                  <a:pt x="5405" y="9664"/>
                  <a:pt x="5119" y="9664"/>
                </a:cubicBezTo>
                <a:cubicBezTo>
                  <a:pt x="2751" y="9664"/>
                  <a:pt x="694" y="7758"/>
                  <a:pt x="694" y="5199"/>
                </a:cubicBezTo>
                <a:cubicBezTo>
                  <a:pt x="694" y="2679"/>
                  <a:pt x="2773" y="726"/>
                  <a:pt x="5167" y="726"/>
                </a:cubicBezTo>
                <a:close/>
                <a:moveTo>
                  <a:pt x="5671" y="5672"/>
                </a:moveTo>
                <a:lnTo>
                  <a:pt x="5671" y="5672"/>
                </a:lnTo>
                <a:cubicBezTo>
                  <a:pt x="10240" y="6964"/>
                  <a:pt x="9578" y="6774"/>
                  <a:pt x="9704" y="6806"/>
                </a:cubicBezTo>
                <a:lnTo>
                  <a:pt x="8853" y="7373"/>
                </a:lnTo>
                <a:cubicBezTo>
                  <a:pt x="8664" y="7499"/>
                  <a:pt x="8664" y="7751"/>
                  <a:pt x="8822" y="7877"/>
                </a:cubicBezTo>
                <a:lnTo>
                  <a:pt x="10964" y="9956"/>
                </a:lnTo>
                <a:cubicBezTo>
                  <a:pt x="11027" y="10114"/>
                  <a:pt x="11027" y="10335"/>
                  <a:pt x="10901" y="10492"/>
                </a:cubicBezTo>
                <a:lnTo>
                  <a:pt x="10429" y="10965"/>
                </a:lnTo>
                <a:cubicBezTo>
                  <a:pt x="10366" y="11012"/>
                  <a:pt x="10279" y="11035"/>
                  <a:pt x="10192" y="11035"/>
                </a:cubicBezTo>
                <a:cubicBezTo>
                  <a:pt x="10106" y="11035"/>
                  <a:pt x="10019" y="11012"/>
                  <a:pt x="9956" y="10965"/>
                </a:cubicBezTo>
                <a:lnTo>
                  <a:pt x="7845" y="8854"/>
                </a:lnTo>
                <a:cubicBezTo>
                  <a:pt x="7777" y="8786"/>
                  <a:pt x="7691" y="8753"/>
                  <a:pt x="7606" y="8753"/>
                </a:cubicBezTo>
                <a:cubicBezTo>
                  <a:pt x="7493" y="8753"/>
                  <a:pt x="7381" y="8809"/>
                  <a:pt x="7310" y="8917"/>
                </a:cubicBezTo>
                <a:cubicBezTo>
                  <a:pt x="7247" y="8980"/>
                  <a:pt x="6806" y="9641"/>
                  <a:pt x="6774" y="9736"/>
                </a:cubicBezTo>
                <a:cubicBezTo>
                  <a:pt x="6680" y="9484"/>
                  <a:pt x="5703" y="5861"/>
                  <a:pt x="5671" y="5672"/>
                </a:cubicBezTo>
                <a:close/>
                <a:moveTo>
                  <a:pt x="5104" y="1"/>
                </a:moveTo>
                <a:cubicBezTo>
                  <a:pt x="2363" y="1"/>
                  <a:pt x="0" y="2238"/>
                  <a:pt x="0" y="5168"/>
                </a:cubicBezTo>
                <a:cubicBezTo>
                  <a:pt x="0" y="8066"/>
                  <a:pt x="2332" y="10303"/>
                  <a:pt x="5104" y="10303"/>
                </a:cubicBezTo>
                <a:cubicBezTo>
                  <a:pt x="5482" y="10303"/>
                  <a:pt x="5797" y="10272"/>
                  <a:pt x="6144" y="10208"/>
                </a:cubicBezTo>
                <a:lnTo>
                  <a:pt x="6270" y="10587"/>
                </a:lnTo>
                <a:cubicBezTo>
                  <a:pt x="6307" y="10755"/>
                  <a:pt x="6444" y="10845"/>
                  <a:pt x="6596" y="10845"/>
                </a:cubicBezTo>
                <a:cubicBezTo>
                  <a:pt x="6700" y="10845"/>
                  <a:pt x="6810" y="10802"/>
                  <a:pt x="6900" y="10713"/>
                </a:cubicBezTo>
                <a:lnTo>
                  <a:pt x="7625" y="9610"/>
                </a:lnTo>
                <a:lnTo>
                  <a:pt x="9483" y="11406"/>
                </a:lnTo>
                <a:cubicBezTo>
                  <a:pt x="9688" y="11610"/>
                  <a:pt x="9956" y="11713"/>
                  <a:pt x="10220" y="11713"/>
                </a:cubicBezTo>
                <a:cubicBezTo>
                  <a:pt x="10484" y="11713"/>
                  <a:pt x="10744" y="11610"/>
                  <a:pt x="10933" y="11406"/>
                </a:cubicBezTo>
                <a:lnTo>
                  <a:pt x="11405" y="10933"/>
                </a:lnTo>
                <a:cubicBezTo>
                  <a:pt x="11783" y="10555"/>
                  <a:pt x="11783" y="9893"/>
                  <a:pt x="11374" y="9484"/>
                </a:cubicBezTo>
                <a:lnTo>
                  <a:pt x="9515" y="7720"/>
                </a:lnTo>
                <a:lnTo>
                  <a:pt x="10618" y="6964"/>
                </a:lnTo>
                <a:cubicBezTo>
                  <a:pt x="10870" y="6806"/>
                  <a:pt x="10838" y="6428"/>
                  <a:pt x="10555" y="6333"/>
                </a:cubicBezTo>
                <a:lnTo>
                  <a:pt x="10145" y="6239"/>
                </a:lnTo>
                <a:cubicBezTo>
                  <a:pt x="10303" y="5483"/>
                  <a:pt x="10271" y="4695"/>
                  <a:pt x="10082" y="3908"/>
                </a:cubicBezTo>
                <a:cubicBezTo>
                  <a:pt x="9483" y="1576"/>
                  <a:pt x="7436" y="1"/>
                  <a:pt x="5104" y="1"/>
                </a:cubicBez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214569F1-96D7-82ED-D5E5-CA8283726CFD}"/>
              </a:ext>
            </a:extLst>
          </p:cNvPr>
          <p:cNvSpPr txBox="1"/>
          <p:nvPr/>
        </p:nvSpPr>
        <p:spPr>
          <a:xfrm>
            <a:off x="4849676" y="3582326"/>
            <a:ext cx="2644878" cy="43088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spcBef>
                <a:spcPts val="600"/>
              </a:spcBef>
            </a:pPr>
            <a:r>
              <a:rPr lang="en-US" sz="2800" b="1" dirty="0"/>
              <a:t>‘The state’</a:t>
            </a:r>
            <a:endParaRPr lang="en-US" sz="2800" dirty="0"/>
          </a:p>
        </p:txBody>
      </p:sp>
    </p:spTree>
    <p:extLst>
      <p:ext uri="{BB962C8B-B14F-4D97-AF65-F5344CB8AC3E}">
        <p14:creationId xmlns:p14="http://schemas.microsoft.com/office/powerpoint/2010/main" val="317685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D73CA55-9DCA-4B92-BA39-06C3BE85C921}"/>
              </a:ext>
            </a:extLst>
          </p:cNvPr>
          <p:cNvGrpSpPr/>
          <p:nvPr/>
        </p:nvGrpSpPr>
        <p:grpSpPr>
          <a:xfrm>
            <a:off x="760595" y="968250"/>
            <a:ext cx="10670810" cy="3854626"/>
            <a:chOff x="771827" y="1471673"/>
            <a:chExt cx="10670810" cy="4024452"/>
          </a:xfrm>
        </p:grpSpPr>
        <p:grpSp>
          <p:nvGrpSpPr>
            <p:cNvPr id="4" name="그룹 37">
              <a:extLst>
                <a:ext uri="{FF2B5EF4-FFF2-40B4-BE49-F238E27FC236}">
                  <a16:creationId xmlns:a16="http://schemas.microsoft.com/office/drawing/2014/main" id="{31F316DC-79B4-4624-946D-BE28CFBF543E}"/>
                </a:ext>
              </a:extLst>
            </p:cNvPr>
            <p:cNvGrpSpPr/>
            <p:nvPr/>
          </p:nvGrpSpPr>
          <p:grpSpPr>
            <a:xfrm>
              <a:off x="4151495" y="1595879"/>
              <a:ext cx="3911474" cy="3900246"/>
              <a:chOff x="4664054" y="2409981"/>
              <a:chExt cx="2846384" cy="2838215"/>
            </a:xfrm>
          </p:grpSpPr>
          <p:sp>
            <p:nvSpPr>
              <p:cNvPr id="5" name="Rounded Rectangle 10">
                <a:extLst>
                  <a:ext uri="{FF2B5EF4-FFF2-40B4-BE49-F238E27FC236}">
                    <a16:creationId xmlns:a16="http://schemas.microsoft.com/office/drawing/2014/main" id="{C4CB8F26-4E8C-46A0-A43E-60824D6FDCE9}"/>
                  </a:ext>
                </a:extLst>
              </p:cNvPr>
              <p:cNvSpPr/>
              <p:nvPr/>
            </p:nvSpPr>
            <p:spPr>
              <a:xfrm rot="18900000">
                <a:off x="5849646" y="2409981"/>
                <a:ext cx="1660792" cy="1660792"/>
              </a:xfrm>
              <a:prstGeom prst="roundRect">
                <a:avLst>
                  <a:gd name="adj" fmla="val 156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ounded Rectangle 9">
                <a:extLst>
                  <a:ext uri="{FF2B5EF4-FFF2-40B4-BE49-F238E27FC236}">
                    <a16:creationId xmlns:a16="http://schemas.microsoft.com/office/drawing/2014/main" id="{9D71E675-C731-494A-909E-C54B2076A19C}"/>
                  </a:ext>
                </a:extLst>
              </p:cNvPr>
              <p:cNvSpPr/>
              <p:nvPr/>
            </p:nvSpPr>
            <p:spPr>
              <a:xfrm rot="18900000">
                <a:off x="4668141" y="2409981"/>
                <a:ext cx="1660792" cy="1660792"/>
              </a:xfrm>
              <a:prstGeom prst="roundRect">
                <a:avLst>
                  <a:gd name="adj" fmla="val 156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ounded Rectangle 12">
                <a:extLst>
                  <a:ext uri="{FF2B5EF4-FFF2-40B4-BE49-F238E27FC236}">
                    <a16:creationId xmlns:a16="http://schemas.microsoft.com/office/drawing/2014/main" id="{B3D75BC2-BA09-4E1C-B4A2-AD5DCAD4CAE8}"/>
                  </a:ext>
                </a:extLst>
              </p:cNvPr>
              <p:cNvSpPr/>
              <p:nvPr/>
            </p:nvSpPr>
            <p:spPr>
              <a:xfrm rot="18900000">
                <a:off x="4664054" y="3587404"/>
                <a:ext cx="1660792" cy="1660792"/>
              </a:xfrm>
              <a:prstGeom prst="roundRect">
                <a:avLst>
                  <a:gd name="adj" fmla="val 156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11">
                <a:extLst>
                  <a:ext uri="{FF2B5EF4-FFF2-40B4-BE49-F238E27FC236}">
                    <a16:creationId xmlns:a16="http://schemas.microsoft.com/office/drawing/2014/main" id="{4DEB10C9-AA44-4617-800D-D1FF58778171}"/>
                  </a:ext>
                </a:extLst>
              </p:cNvPr>
              <p:cNvSpPr/>
              <p:nvPr/>
            </p:nvSpPr>
            <p:spPr>
              <a:xfrm rot="18900000">
                <a:off x="5823395" y="3587404"/>
                <a:ext cx="1660792" cy="1660792"/>
              </a:xfrm>
              <a:custGeom>
                <a:avLst/>
                <a:gdLst/>
                <a:ahLst/>
                <a:cxnLst/>
                <a:rect l="l" t="t" r="r" b="b"/>
                <a:pathLst>
                  <a:path w="1660792" h="1660792">
                    <a:moveTo>
                      <a:pt x="851127" y="0"/>
                    </a:moveTo>
                    <a:lnTo>
                      <a:pt x="851127" y="587475"/>
                    </a:lnTo>
                    <a:cubicBezTo>
                      <a:pt x="851127" y="730691"/>
                      <a:pt x="967227" y="846791"/>
                      <a:pt x="1110443" y="846791"/>
                    </a:cubicBezTo>
                    <a:lnTo>
                      <a:pt x="1660792" y="846791"/>
                    </a:lnTo>
                    <a:lnTo>
                      <a:pt x="1660792" y="1401476"/>
                    </a:lnTo>
                    <a:cubicBezTo>
                      <a:pt x="1660792" y="1544692"/>
                      <a:pt x="1544692" y="1660792"/>
                      <a:pt x="1401476" y="1660792"/>
                    </a:cubicBezTo>
                    <a:lnTo>
                      <a:pt x="259316" y="1660792"/>
                    </a:lnTo>
                    <a:cubicBezTo>
                      <a:pt x="116100" y="1660792"/>
                      <a:pt x="0" y="1544692"/>
                      <a:pt x="0" y="1401476"/>
                    </a:cubicBezTo>
                    <a:lnTo>
                      <a:pt x="0" y="259316"/>
                    </a:lnTo>
                    <a:cubicBezTo>
                      <a:pt x="0" y="116100"/>
                      <a:pt x="116100" y="0"/>
                      <a:pt x="25931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3" name="TextBox 12">
              <a:extLst>
                <a:ext uri="{FF2B5EF4-FFF2-40B4-BE49-F238E27FC236}">
                  <a16:creationId xmlns:a16="http://schemas.microsoft.com/office/drawing/2014/main" id="{500EBA63-5145-488F-8DED-99544745D5E1}"/>
                </a:ext>
              </a:extLst>
            </p:cNvPr>
            <p:cNvSpPr txBox="1"/>
            <p:nvPr/>
          </p:nvSpPr>
          <p:spPr>
            <a:xfrm>
              <a:off x="8834172" y="1471673"/>
              <a:ext cx="2608465" cy="215444"/>
            </a:xfrm>
            <a:prstGeom prst="rect">
              <a:avLst/>
            </a:prstGeom>
            <a:noFill/>
          </p:spPr>
          <p:txBody>
            <a:bodyPr wrap="square" lIns="0" tIns="0" rIns="0" bIns="0" rtlCol="0">
              <a:spAutoFit/>
            </a:bodyPr>
            <a:lstStyle/>
            <a:p>
              <a:pPr>
                <a:spcBef>
                  <a:spcPts val="600"/>
                </a:spcBef>
              </a:pPr>
              <a:endParaRPr lang="en-US" sz="1400" dirty="0">
                <a:latin typeface="Georgia Pro Light" panose="02040302050405020303" pitchFamily="18" charset="0"/>
              </a:endParaRPr>
            </a:p>
          </p:txBody>
        </p:sp>
        <p:sp>
          <p:nvSpPr>
            <p:cNvPr id="14" name="TextBox 13">
              <a:extLst>
                <a:ext uri="{FF2B5EF4-FFF2-40B4-BE49-F238E27FC236}">
                  <a16:creationId xmlns:a16="http://schemas.microsoft.com/office/drawing/2014/main" id="{39D67D79-0C56-459A-BFDE-16301E495DE4}"/>
                </a:ext>
              </a:extLst>
            </p:cNvPr>
            <p:cNvSpPr txBox="1"/>
            <p:nvPr/>
          </p:nvSpPr>
          <p:spPr>
            <a:xfrm>
              <a:off x="8834172" y="4823107"/>
              <a:ext cx="2608465" cy="215444"/>
            </a:xfrm>
            <a:prstGeom prst="rect">
              <a:avLst/>
            </a:prstGeom>
            <a:noFill/>
          </p:spPr>
          <p:txBody>
            <a:bodyPr wrap="square" lIns="0" tIns="0" rIns="0" bIns="0" rtlCol="0">
              <a:spAutoFit/>
            </a:bodyPr>
            <a:lstStyle/>
            <a:p>
              <a:pPr>
                <a:spcBef>
                  <a:spcPts val="600"/>
                </a:spcBef>
              </a:pPr>
              <a:endParaRPr lang="en-US" sz="1400" dirty="0">
                <a:latin typeface="Georgia Pro Light" panose="02040302050405020303" pitchFamily="18" charset="0"/>
              </a:endParaRPr>
            </a:p>
          </p:txBody>
        </p:sp>
        <p:sp>
          <p:nvSpPr>
            <p:cNvPr id="15" name="TextBox 14">
              <a:extLst>
                <a:ext uri="{FF2B5EF4-FFF2-40B4-BE49-F238E27FC236}">
                  <a16:creationId xmlns:a16="http://schemas.microsoft.com/office/drawing/2014/main" id="{C2FD6220-713B-4EFF-983F-76081B2164AC}"/>
                </a:ext>
              </a:extLst>
            </p:cNvPr>
            <p:cNvSpPr txBox="1"/>
            <p:nvPr/>
          </p:nvSpPr>
          <p:spPr>
            <a:xfrm>
              <a:off x="771827" y="1471673"/>
              <a:ext cx="2907000" cy="215444"/>
            </a:xfrm>
            <a:prstGeom prst="rect">
              <a:avLst/>
            </a:prstGeom>
            <a:noFill/>
          </p:spPr>
          <p:txBody>
            <a:bodyPr wrap="square" lIns="0" tIns="0" rIns="0" bIns="0" rtlCol="0">
              <a:spAutoFit/>
            </a:bodyPr>
            <a:lstStyle/>
            <a:p>
              <a:pPr algn="r">
                <a:spcBef>
                  <a:spcPts val="600"/>
                </a:spcBef>
              </a:pPr>
              <a:endParaRPr lang="en-US" sz="1400" dirty="0">
                <a:latin typeface="Georgia Pro Light" panose="02040302050405020303" pitchFamily="18" charset="0"/>
              </a:endParaRPr>
            </a:p>
          </p:txBody>
        </p:sp>
        <p:sp>
          <p:nvSpPr>
            <p:cNvPr id="16" name="TextBox 15">
              <a:extLst>
                <a:ext uri="{FF2B5EF4-FFF2-40B4-BE49-F238E27FC236}">
                  <a16:creationId xmlns:a16="http://schemas.microsoft.com/office/drawing/2014/main" id="{FD161885-EDF3-4075-9CBA-2C8ADFF57F02}"/>
                </a:ext>
              </a:extLst>
            </p:cNvPr>
            <p:cNvSpPr txBox="1"/>
            <p:nvPr/>
          </p:nvSpPr>
          <p:spPr>
            <a:xfrm>
              <a:off x="771827" y="4823107"/>
              <a:ext cx="2608465" cy="215444"/>
            </a:xfrm>
            <a:prstGeom prst="rect">
              <a:avLst/>
            </a:prstGeom>
            <a:noFill/>
          </p:spPr>
          <p:txBody>
            <a:bodyPr wrap="square" lIns="0" tIns="0" rIns="0" bIns="0" rtlCol="0">
              <a:spAutoFit/>
            </a:bodyPr>
            <a:lstStyle/>
            <a:p>
              <a:pPr algn="r">
                <a:spcBef>
                  <a:spcPts val="600"/>
                </a:spcBef>
              </a:pPr>
              <a:endParaRPr lang="en-US" sz="1400" dirty="0">
                <a:latin typeface="Georgia Pro Light" panose="02040302050405020303" pitchFamily="18" charset="0"/>
              </a:endParaRPr>
            </a:p>
          </p:txBody>
        </p:sp>
      </p:grpSp>
      <p:sp>
        <p:nvSpPr>
          <p:cNvPr id="22" name="TextBox 21">
            <a:extLst>
              <a:ext uri="{FF2B5EF4-FFF2-40B4-BE49-F238E27FC236}">
                <a16:creationId xmlns:a16="http://schemas.microsoft.com/office/drawing/2014/main" id="{E92B77FB-CAFD-42F2-AB0D-74D1D3D68750}"/>
              </a:ext>
            </a:extLst>
          </p:cNvPr>
          <p:cNvSpPr txBox="1"/>
          <p:nvPr/>
        </p:nvSpPr>
        <p:spPr>
          <a:xfrm>
            <a:off x="0" y="18314"/>
            <a:ext cx="12192000"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3000" b="1" dirty="0">
                <a:ea typeface="Cambria" panose="02040503050406030204" pitchFamily="18" charset="0"/>
                <a:cs typeface="+mj-cs"/>
              </a:rPr>
              <a:t>Outcomes / Benefits of Food Security Interventions for Individuals</a:t>
            </a:r>
          </a:p>
        </p:txBody>
      </p:sp>
      <p:sp>
        <p:nvSpPr>
          <p:cNvPr id="17" name="TextBox 16">
            <a:extLst>
              <a:ext uri="{FF2B5EF4-FFF2-40B4-BE49-F238E27FC236}">
                <a16:creationId xmlns:a16="http://schemas.microsoft.com/office/drawing/2014/main" id="{29861B95-155D-6BB8-A67F-084A2DE337F1}"/>
              </a:ext>
            </a:extLst>
          </p:cNvPr>
          <p:cNvSpPr txBox="1"/>
          <p:nvPr/>
        </p:nvSpPr>
        <p:spPr>
          <a:xfrm>
            <a:off x="4364939" y="1804330"/>
            <a:ext cx="1863770" cy="375552"/>
          </a:xfrm>
          <a:prstGeom prst="rect">
            <a:avLst/>
          </a:prstGeom>
          <a:noFill/>
        </p:spPr>
        <p:txBody>
          <a:bodyPr wrap="square">
            <a:spAutoFit/>
          </a:bodyPr>
          <a:lstStyle/>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Health outcomes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CD4D845D-5328-5A72-4832-054DBF6FCE42}"/>
              </a:ext>
            </a:extLst>
          </p:cNvPr>
          <p:cNvSpPr txBox="1"/>
          <p:nvPr/>
        </p:nvSpPr>
        <p:spPr>
          <a:xfrm>
            <a:off x="6869407" y="1812837"/>
            <a:ext cx="1212825" cy="671915"/>
          </a:xfrm>
          <a:prstGeom prst="rect">
            <a:avLst/>
          </a:prstGeom>
          <a:noFill/>
        </p:spPr>
        <p:txBody>
          <a:bodyPr wrap="square">
            <a:spAutoFit/>
          </a:bodyPr>
          <a:lstStyle/>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Wellbeing outcomes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60D144F6-F1AC-BF3F-EC3C-DF5652431A96}"/>
              </a:ext>
            </a:extLst>
          </p:cNvPr>
          <p:cNvSpPr txBox="1"/>
          <p:nvPr/>
        </p:nvSpPr>
        <p:spPr>
          <a:xfrm>
            <a:off x="5965472" y="3854598"/>
            <a:ext cx="1820517" cy="968278"/>
          </a:xfrm>
          <a:prstGeom prst="rect">
            <a:avLst/>
          </a:prstGeom>
          <a:noFill/>
        </p:spPr>
        <p:txBody>
          <a:bodyPr wrap="square">
            <a:spAutoFit/>
          </a:bodyPr>
          <a:lstStyle/>
          <a:p>
            <a:pPr algn="ct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b="1" dirty="0">
                <a:solidFill>
                  <a:schemeClr val="bg1"/>
                </a:solidFill>
                <a:latin typeface="Calibri" panose="020F0502020204030204" pitchFamily="34" charset="0"/>
                <a:ea typeface="Times New Roman" panose="02020603050405020304" pitchFamily="18" charset="0"/>
                <a:cs typeface="Calibri" panose="020F0502020204030204" pitchFamily="34" charset="0"/>
              </a:rPr>
              <a:t>Improves</a:t>
            </a:r>
            <a:r>
              <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household income</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F994F016-B36C-CC09-7A75-99C6DFF65D2B}"/>
              </a:ext>
            </a:extLst>
          </p:cNvPr>
          <p:cNvSpPr txBox="1"/>
          <p:nvPr/>
        </p:nvSpPr>
        <p:spPr>
          <a:xfrm>
            <a:off x="4446800" y="3982978"/>
            <a:ext cx="1212825" cy="671915"/>
          </a:xfrm>
          <a:prstGeom prst="rect">
            <a:avLst/>
          </a:prstGeom>
          <a:noFill/>
        </p:spPr>
        <p:txBody>
          <a:bodyPr wrap="square">
            <a:spAutoFit/>
          </a:bodyPr>
          <a:lstStyle/>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Volunteer outcomes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2B6CEF75-2048-CA94-B9F4-8CF4D2A008AF}"/>
              </a:ext>
            </a:extLst>
          </p:cNvPr>
          <p:cNvSpPr txBox="1"/>
          <p:nvPr/>
        </p:nvSpPr>
        <p:spPr>
          <a:xfrm>
            <a:off x="8822938" y="623225"/>
            <a:ext cx="3300118" cy="34567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Improves feelings of self-worth</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Reduces feelings of stigma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Improved feelings of social inclusion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a:t>
            </a:r>
            <a:r>
              <a:rPr lang="en-GB"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educes </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anxiety and stress to feed self / others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Reduces financial worries improving mental health</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Improved sense of dignity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Self-confidence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Improved life skills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indent="-171450">
              <a:lnSpc>
                <a:spcPct val="107000"/>
              </a:lnSpc>
              <a:spcAft>
                <a:spcPts val="800"/>
              </a:spcAft>
              <a:buFont typeface="Wingdings" panose="05000000000000000000" pitchFamily="2" charset="2"/>
              <a:buChar char="é"/>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latin typeface="Calibri" panose="020F0502020204030204" pitchFamily="34" charset="0"/>
                <a:cs typeface="Calibri" panose="020F0502020204030204" pitchFamily="34" charset="0"/>
              </a:rPr>
              <a:t>Improved self-efficacy</a:t>
            </a:r>
          </a:p>
          <a:p>
            <a:pPr indent="-171450">
              <a:lnSpc>
                <a:spcPct val="107000"/>
              </a:lnSpc>
              <a:spcAft>
                <a:spcPts val="800"/>
              </a:spcAft>
              <a:buFont typeface="Wingdings" panose="05000000000000000000" pitchFamily="2" charset="2"/>
              <a:buChar char="é"/>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latin typeface="Calibri" panose="020F0502020204030204" pitchFamily="34" charset="0"/>
                <a:cs typeface="Calibri" panose="020F0502020204030204" pitchFamily="34" charset="0"/>
              </a:rPr>
              <a:t>Sense of control</a:t>
            </a:r>
          </a:p>
          <a:p>
            <a:pPr indent="-171450">
              <a:lnSpc>
                <a:spcPct val="107000"/>
              </a:lnSpc>
              <a:spcAft>
                <a:spcPts val="800"/>
              </a:spcAft>
              <a:buFont typeface="Wingdings" panose="05000000000000000000" pitchFamily="2" charset="2"/>
              <a:buChar char="é"/>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latin typeface="Calibri" panose="020F0502020204030204" pitchFamily="34" charset="0"/>
                <a:cs typeface="Calibri" panose="020F0502020204030204" pitchFamily="34" charset="0"/>
              </a:rPr>
              <a:t>Feelings of independence</a:t>
            </a:r>
          </a:p>
          <a:p>
            <a:pPr indent="-171450">
              <a:lnSpc>
                <a:spcPct val="107000"/>
              </a:lnSpc>
              <a:spcAft>
                <a:spcPts val="800"/>
              </a:spcAft>
              <a:buFont typeface="Wingdings" panose="05000000000000000000" pitchFamily="2" charset="2"/>
              <a:buChar char="é"/>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latin typeface="Calibri" panose="020F0502020204030204" pitchFamily="34" charset="0"/>
                <a:cs typeface="Calibri" panose="020F0502020204030204" pitchFamily="34" charset="0"/>
              </a:rPr>
              <a:t>Safe spaces that encourage belonging</a:t>
            </a:r>
          </a:p>
          <a:p>
            <a:pPr indent="-171450">
              <a:lnSpc>
                <a:spcPct val="107000"/>
              </a:lnSpc>
              <a:spcAft>
                <a:spcPts val="800"/>
              </a:spcAft>
              <a:buFont typeface="Wingdings" panose="05000000000000000000" pitchFamily="2" charset="2"/>
              <a:buChar char="é"/>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endParaRPr lang="en-GB" sz="1000" dirty="0">
              <a:solidFill>
                <a:srgbClr val="000000"/>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6E66EF6A-480A-3C03-C4B1-FBA6F265D43F}"/>
              </a:ext>
            </a:extLst>
          </p:cNvPr>
          <p:cNvSpPr txBox="1"/>
          <p:nvPr/>
        </p:nvSpPr>
        <p:spPr>
          <a:xfrm>
            <a:off x="22588" y="600442"/>
            <a:ext cx="3580383" cy="623924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Improved physical health through healthy eating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Improved mental health e.g., through reduced feelings of </a:t>
            </a:r>
            <a:r>
              <a:rPr lang="en-GB" sz="1000" dirty="0">
                <a:solidFill>
                  <a:srgbClr val="000000"/>
                </a:solidFill>
                <a:latin typeface="Calibri" panose="020F0502020204030204" pitchFamily="34" charset="0"/>
                <a:cs typeface="Calibri" panose="020F0502020204030204" pitchFamily="34" charset="0"/>
              </a:rPr>
              <a:t>anxiety</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better managing situations of ‘stress, struggle and stretch’</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indent="-171450">
              <a:lnSpc>
                <a:spcPct val="107000"/>
              </a:lnSpc>
              <a:spcAft>
                <a:spcPts val="800"/>
              </a:spcAft>
              <a:buFont typeface="Wingdings" panose="05000000000000000000" pitchFamily="2" charset="2"/>
              <a:buChar char="ê"/>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latin typeface="Calibri" panose="020F0502020204030204" pitchFamily="34" charset="0"/>
                <a:cs typeface="Calibri" panose="020F0502020204030204" pitchFamily="34" charset="0"/>
              </a:rPr>
              <a:t>Reduction of risk factors associated with chronic diseases as a result of accessing healthy, nutritious food and diet behavioural change</a:t>
            </a:r>
          </a:p>
          <a:p>
            <a:pPr indent="-171450">
              <a:lnSpc>
                <a:spcPct val="107000"/>
              </a:lnSpc>
              <a:spcAft>
                <a:spcPts val="800"/>
              </a:spcAft>
              <a:buFont typeface="Wingdings" panose="05000000000000000000" pitchFamily="2" charset="2"/>
              <a:buChar char="ê"/>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latin typeface="Calibri" panose="020F0502020204030204" pitchFamily="34" charset="0"/>
                <a:cs typeface="Calibri" panose="020F0502020204030204" pitchFamily="34" charset="0"/>
              </a:rPr>
              <a:t>Contribution to prevention outcomes e.g. reduced admission to hospital, delayed need for care</a:t>
            </a: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b="1" dirty="0">
                <a:solidFill>
                  <a:srgbClr val="000000"/>
                </a:solidFill>
                <a:latin typeface="Calibri" panose="020F0502020204030204" pitchFamily="34" charset="0"/>
                <a:cs typeface="Calibri" panose="020F0502020204030204" pitchFamily="34" charset="0"/>
                <a:sym typeface="Wingdings" panose="05000000000000000000" pitchFamily="2" charset="2"/>
              </a:rPr>
              <a:t></a:t>
            </a:r>
            <a:r>
              <a:rPr lang="en-GB" sz="1000" b="1" dirty="0">
                <a:solidFill>
                  <a:srgbClr val="000000"/>
                </a:solidFill>
                <a:latin typeface="Calibri" panose="020F0502020204030204" pitchFamily="34" charset="0"/>
                <a:cs typeface="Calibri" panose="020F0502020204030204" pitchFamily="34" charset="0"/>
              </a:rPr>
              <a:t> Improved food and nutrition security</a:t>
            </a:r>
          </a:p>
          <a:p>
            <a:pPr marL="171450" indent="-171450">
              <a:lnSpc>
                <a:spcPct val="107000"/>
              </a:lnSpc>
              <a:spcAft>
                <a:spcPts val="800"/>
              </a:spcAft>
              <a:buFont typeface="Wingdings" panose="05000000000000000000" pitchFamily="2" charset="2"/>
              <a:buChar char="é"/>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Access to address immediate short term need</a:t>
            </a:r>
          </a:p>
          <a:p>
            <a:pPr marL="171450" indent="-171450">
              <a:lnSpc>
                <a:spcPct val="107000"/>
              </a:lnSpc>
              <a:spcAft>
                <a:spcPts val="800"/>
              </a:spcAft>
              <a:buFont typeface="Wingdings" panose="05000000000000000000" pitchFamily="2" charset="2"/>
              <a:buChar char="é"/>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latin typeface="Calibri" panose="020F0502020204030204" pitchFamily="34" charset="0"/>
                <a:ea typeface="Calibri" panose="020F0502020204030204" pitchFamily="34" charset="0"/>
                <a:cs typeface="Calibri" panose="020F0502020204030204" pitchFamily="34" charset="0"/>
              </a:rPr>
              <a:t>Alleviation of hunger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Availability, access and stability of wide variety of healthy and nutritious food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Enables choice of healthier food / improved diets / cook healthier at home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Enables individuals to try new nutritious food not previously tried or afforded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Improved sense of empowerment wherever choice is built into the model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Food knowledge and literacy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mixed models claim to contribute to </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n-GB" sz="1000" dirty="0">
                <a:effectLst/>
                <a:latin typeface="Calibri" panose="020F0502020204030204" pitchFamily="34" charset="0"/>
                <a:ea typeface="Calibri" panose="020F0502020204030204" pitchFamily="34" charset="0"/>
                <a:cs typeface="Calibri" panose="020F0502020204030204" pitchFamily="34" charset="0"/>
              </a:rPr>
              <a:t>stability for members to improve their food security long-term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Behavioural change e.g. </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increased intake of fruit and vegetables as an </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of household budget and / or as a snack choice displacing less healthy options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Changes in the way recipients buy, shop, and cook</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Changes in householders’ food preparation patterns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59DA238E-B9BC-91C9-7954-D1C217AE2B70}"/>
              </a:ext>
            </a:extLst>
          </p:cNvPr>
          <p:cNvSpPr txBox="1"/>
          <p:nvPr/>
        </p:nvSpPr>
        <p:spPr>
          <a:xfrm>
            <a:off x="8822939" y="4440459"/>
            <a:ext cx="3300117" cy="2346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Financial savings used to settle debts, pay other bills or buy more quality food elsewhere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Avoided spend through use of no / low cost / PAYF (pay as you feel) models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Helps stretch household / family budgets further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Improved financial wellbeing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ood resilience e.g., avoided use of food banks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a:t>
            </a:r>
            <a:r>
              <a:rPr lang="en-GB" sz="1000" dirty="0">
                <a:effectLst/>
                <a:latin typeface="Calibri" panose="020F0502020204030204" pitchFamily="34" charset="0"/>
                <a:ea typeface="Calibri" panose="020F0502020204030204" pitchFamily="34" charset="0"/>
                <a:cs typeface="Calibri" panose="020F0502020204030204" pitchFamily="34" charset="0"/>
              </a:rPr>
              <a:t>nables people to feed their families and have money left over from their food budget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rPr>
              <a:t>  Increase your/household/family food spending budget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1B3F8D01-A2B5-DF07-5CCF-6A3183B30D2C}"/>
              </a:ext>
            </a:extLst>
          </p:cNvPr>
          <p:cNvSpPr txBox="1"/>
          <p:nvPr/>
        </p:nvSpPr>
        <p:spPr>
          <a:xfrm>
            <a:off x="3793243" y="5312637"/>
            <a:ext cx="4716777" cy="148239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Valuable (employablility / life) skills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Confidence around food / cooking skills / food literacy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Feelings of being needed, not needy (reciprocity through contribution)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Improved sense of purpose, meaning, ‘ownership’, enfranchisement and ‘doing good in a simple way’, supporting instinct for mutual aid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Reduced isolation and /or feelings of loneliness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Arrow: Left-Right 34">
            <a:extLst>
              <a:ext uri="{FF2B5EF4-FFF2-40B4-BE49-F238E27FC236}">
                <a16:creationId xmlns:a16="http://schemas.microsoft.com/office/drawing/2014/main" id="{5B0B0138-B37B-DE5E-2B7D-FC560DC71BB4}"/>
              </a:ext>
            </a:extLst>
          </p:cNvPr>
          <p:cNvSpPr/>
          <p:nvPr/>
        </p:nvSpPr>
        <p:spPr>
          <a:xfrm>
            <a:off x="3414494" y="934268"/>
            <a:ext cx="1348487" cy="484632"/>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36" name="Arrow: Left-Right 35">
            <a:extLst>
              <a:ext uri="{FF2B5EF4-FFF2-40B4-BE49-F238E27FC236}">
                <a16:creationId xmlns:a16="http://schemas.microsoft.com/office/drawing/2014/main" id="{C79E74DF-31D9-2AFE-9774-E78B739A61F8}"/>
              </a:ext>
            </a:extLst>
          </p:cNvPr>
          <p:cNvSpPr/>
          <p:nvPr/>
        </p:nvSpPr>
        <p:spPr>
          <a:xfrm>
            <a:off x="7541430" y="957178"/>
            <a:ext cx="1281508" cy="484632"/>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37" name="Arrow: Left-Right 36">
            <a:extLst>
              <a:ext uri="{FF2B5EF4-FFF2-40B4-BE49-F238E27FC236}">
                <a16:creationId xmlns:a16="http://schemas.microsoft.com/office/drawing/2014/main" id="{F55A05CE-551F-A960-D597-D44BF0B0D688}"/>
              </a:ext>
            </a:extLst>
          </p:cNvPr>
          <p:cNvSpPr/>
          <p:nvPr/>
        </p:nvSpPr>
        <p:spPr>
          <a:xfrm rot="5400000">
            <a:off x="3468272" y="4403539"/>
            <a:ext cx="1134574"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Left-Right 37">
            <a:extLst>
              <a:ext uri="{FF2B5EF4-FFF2-40B4-BE49-F238E27FC236}">
                <a16:creationId xmlns:a16="http://schemas.microsoft.com/office/drawing/2014/main" id="{04F77D95-0E97-71A1-E46F-D92831E5123D}"/>
              </a:ext>
            </a:extLst>
          </p:cNvPr>
          <p:cNvSpPr/>
          <p:nvPr/>
        </p:nvSpPr>
        <p:spPr>
          <a:xfrm>
            <a:off x="7606788" y="4263305"/>
            <a:ext cx="1216152" cy="484632"/>
          </a:xfrm>
          <a:prstGeom prst="leftRightArrow">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pic>
        <p:nvPicPr>
          <p:cNvPr id="3" name="Graphic 2" descr="Group brainstorm">
            <a:extLst>
              <a:ext uri="{FF2B5EF4-FFF2-40B4-BE49-F238E27FC236}">
                <a16:creationId xmlns:a16="http://schemas.microsoft.com/office/drawing/2014/main" id="{80B9CC61-AE87-D80E-DC00-CEC7F24929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1164" y="3354815"/>
            <a:ext cx="651068" cy="651068"/>
          </a:xfrm>
          <a:prstGeom prst="rect">
            <a:avLst/>
          </a:prstGeom>
        </p:spPr>
      </p:pic>
      <p:pic>
        <p:nvPicPr>
          <p:cNvPr id="9" name="Graphic 8" descr="Group brainstorm">
            <a:extLst>
              <a:ext uri="{FF2B5EF4-FFF2-40B4-BE49-F238E27FC236}">
                <a16:creationId xmlns:a16="http://schemas.microsoft.com/office/drawing/2014/main" id="{12A7F009-3A73-B81F-4E3C-DE08F9D416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9318" y="3168218"/>
            <a:ext cx="651068" cy="651068"/>
          </a:xfrm>
          <a:prstGeom prst="rect">
            <a:avLst/>
          </a:prstGeom>
        </p:spPr>
      </p:pic>
      <p:pic>
        <p:nvPicPr>
          <p:cNvPr id="10" name="Graphic 9" descr="Group brainstorm">
            <a:extLst>
              <a:ext uri="{FF2B5EF4-FFF2-40B4-BE49-F238E27FC236}">
                <a16:creationId xmlns:a16="http://schemas.microsoft.com/office/drawing/2014/main" id="{75422135-8E73-A001-AB3E-D8A5E15B8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6289" y="1065101"/>
            <a:ext cx="651068" cy="651068"/>
          </a:xfrm>
          <a:prstGeom prst="rect">
            <a:avLst/>
          </a:prstGeom>
        </p:spPr>
      </p:pic>
      <p:pic>
        <p:nvPicPr>
          <p:cNvPr id="11" name="Graphic 10" descr="Group brainstorm">
            <a:extLst>
              <a:ext uri="{FF2B5EF4-FFF2-40B4-BE49-F238E27FC236}">
                <a16:creationId xmlns:a16="http://schemas.microsoft.com/office/drawing/2014/main" id="{13227431-B1CC-E20F-8A07-8FCEF891DD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253" y="1121508"/>
            <a:ext cx="651068" cy="651068"/>
          </a:xfrm>
          <a:prstGeom prst="rect">
            <a:avLst/>
          </a:prstGeom>
        </p:spPr>
      </p:pic>
      <p:sp>
        <p:nvSpPr>
          <p:cNvPr id="12" name="TextBox 11">
            <a:extLst>
              <a:ext uri="{FF2B5EF4-FFF2-40B4-BE49-F238E27FC236}">
                <a16:creationId xmlns:a16="http://schemas.microsoft.com/office/drawing/2014/main" id="{F9A5224A-E16E-8A76-2B8F-A73D28340882}"/>
              </a:ext>
            </a:extLst>
          </p:cNvPr>
          <p:cNvSpPr txBox="1"/>
          <p:nvPr/>
        </p:nvSpPr>
        <p:spPr>
          <a:xfrm>
            <a:off x="8239432" y="3829430"/>
            <a:ext cx="3883624"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100" b="1" dirty="0"/>
              <a:t>Some evaluations highlight benefits of some models for families / households not just individuals</a:t>
            </a:r>
          </a:p>
        </p:txBody>
      </p:sp>
    </p:spTree>
    <p:extLst>
      <p:ext uri="{BB962C8B-B14F-4D97-AF65-F5344CB8AC3E}">
        <p14:creationId xmlns:p14="http://schemas.microsoft.com/office/powerpoint/2010/main" val="297665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D73CA55-9DCA-4B92-BA39-06C3BE85C921}"/>
              </a:ext>
            </a:extLst>
          </p:cNvPr>
          <p:cNvGrpSpPr/>
          <p:nvPr/>
        </p:nvGrpSpPr>
        <p:grpSpPr>
          <a:xfrm>
            <a:off x="740053" y="980304"/>
            <a:ext cx="10670810" cy="5067256"/>
            <a:chOff x="771827" y="1471673"/>
            <a:chExt cx="10670810" cy="4708000"/>
          </a:xfrm>
        </p:grpSpPr>
        <p:grpSp>
          <p:nvGrpSpPr>
            <p:cNvPr id="4" name="그룹 37">
              <a:extLst>
                <a:ext uri="{FF2B5EF4-FFF2-40B4-BE49-F238E27FC236}">
                  <a16:creationId xmlns:a16="http://schemas.microsoft.com/office/drawing/2014/main" id="{31F316DC-79B4-4624-946D-BE28CFBF543E}"/>
                </a:ext>
              </a:extLst>
            </p:cNvPr>
            <p:cNvGrpSpPr/>
            <p:nvPr/>
          </p:nvGrpSpPr>
          <p:grpSpPr>
            <a:xfrm>
              <a:off x="4157112" y="1595879"/>
              <a:ext cx="3905858" cy="4583794"/>
              <a:chOff x="4668141" y="2409981"/>
              <a:chExt cx="2842297" cy="3335634"/>
            </a:xfrm>
          </p:grpSpPr>
          <p:sp>
            <p:nvSpPr>
              <p:cNvPr id="5" name="Rounded Rectangle 10">
                <a:extLst>
                  <a:ext uri="{FF2B5EF4-FFF2-40B4-BE49-F238E27FC236}">
                    <a16:creationId xmlns:a16="http://schemas.microsoft.com/office/drawing/2014/main" id="{C4CB8F26-4E8C-46A0-A43E-60824D6FDCE9}"/>
                  </a:ext>
                </a:extLst>
              </p:cNvPr>
              <p:cNvSpPr/>
              <p:nvPr/>
            </p:nvSpPr>
            <p:spPr>
              <a:xfrm rot="18900000">
                <a:off x="5849646" y="2409981"/>
                <a:ext cx="1660792" cy="1660792"/>
              </a:xfrm>
              <a:prstGeom prst="roundRect">
                <a:avLst>
                  <a:gd name="adj" fmla="val 156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ounded Rectangle 9">
                <a:extLst>
                  <a:ext uri="{FF2B5EF4-FFF2-40B4-BE49-F238E27FC236}">
                    <a16:creationId xmlns:a16="http://schemas.microsoft.com/office/drawing/2014/main" id="{9D71E675-C731-494A-909E-C54B2076A19C}"/>
                  </a:ext>
                </a:extLst>
              </p:cNvPr>
              <p:cNvSpPr/>
              <p:nvPr/>
            </p:nvSpPr>
            <p:spPr>
              <a:xfrm rot="18900000">
                <a:off x="4668141" y="2409981"/>
                <a:ext cx="1660792" cy="1660792"/>
              </a:xfrm>
              <a:prstGeom prst="roundRect">
                <a:avLst>
                  <a:gd name="adj" fmla="val 156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11">
                <a:extLst>
                  <a:ext uri="{FF2B5EF4-FFF2-40B4-BE49-F238E27FC236}">
                    <a16:creationId xmlns:a16="http://schemas.microsoft.com/office/drawing/2014/main" id="{4DEB10C9-AA44-4617-800D-D1FF58778171}"/>
                  </a:ext>
                </a:extLst>
              </p:cNvPr>
              <p:cNvSpPr/>
              <p:nvPr/>
            </p:nvSpPr>
            <p:spPr>
              <a:xfrm rot="18900000">
                <a:off x="5303300" y="4084823"/>
                <a:ext cx="1660792" cy="1660792"/>
              </a:xfrm>
              <a:custGeom>
                <a:avLst/>
                <a:gdLst/>
                <a:ahLst/>
                <a:cxnLst/>
                <a:rect l="l" t="t" r="r" b="b"/>
                <a:pathLst>
                  <a:path w="1660792" h="1660792">
                    <a:moveTo>
                      <a:pt x="851127" y="0"/>
                    </a:moveTo>
                    <a:lnTo>
                      <a:pt x="851127" y="587475"/>
                    </a:lnTo>
                    <a:cubicBezTo>
                      <a:pt x="851127" y="730691"/>
                      <a:pt x="967227" y="846791"/>
                      <a:pt x="1110443" y="846791"/>
                    </a:cubicBezTo>
                    <a:lnTo>
                      <a:pt x="1660792" y="846791"/>
                    </a:lnTo>
                    <a:lnTo>
                      <a:pt x="1660792" y="1401476"/>
                    </a:lnTo>
                    <a:cubicBezTo>
                      <a:pt x="1660792" y="1544692"/>
                      <a:pt x="1544692" y="1660792"/>
                      <a:pt x="1401476" y="1660792"/>
                    </a:cubicBezTo>
                    <a:lnTo>
                      <a:pt x="259316" y="1660792"/>
                    </a:lnTo>
                    <a:cubicBezTo>
                      <a:pt x="116100" y="1660792"/>
                      <a:pt x="0" y="1544692"/>
                      <a:pt x="0" y="1401476"/>
                    </a:cubicBezTo>
                    <a:lnTo>
                      <a:pt x="0" y="259316"/>
                    </a:lnTo>
                    <a:cubicBezTo>
                      <a:pt x="0" y="116100"/>
                      <a:pt x="116100" y="0"/>
                      <a:pt x="25931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3" name="TextBox 12">
              <a:extLst>
                <a:ext uri="{FF2B5EF4-FFF2-40B4-BE49-F238E27FC236}">
                  <a16:creationId xmlns:a16="http://schemas.microsoft.com/office/drawing/2014/main" id="{500EBA63-5145-488F-8DED-99544745D5E1}"/>
                </a:ext>
              </a:extLst>
            </p:cNvPr>
            <p:cNvSpPr txBox="1"/>
            <p:nvPr/>
          </p:nvSpPr>
          <p:spPr>
            <a:xfrm>
              <a:off x="8834172" y="1471673"/>
              <a:ext cx="2608465" cy="215444"/>
            </a:xfrm>
            <a:prstGeom prst="rect">
              <a:avLst/>
            </a:prstGeom>
            <a:noFill/>
          </p:spPr>
          <p:txBody>
            <a:bodyPr wrap="square" lIns="0" tIns="0" rIns="0" bIns="0" rtlCol="0">
              <a:spAutoFit/>
            </a:bodyPr>
            <a:lstStyle/>
            <a:p>
              <a:pPr>
                <a:spcBef>
                  <a:spcPts val="600"/>
                </a:spcBef>
              </a:pPr>
              <a:endParaRPr lang="en-US" sz="1400" dirty="0">
                <a:latin typeface="Georgia Pro Light" panose="02040302050405020303" pitchFamily="18" charset="0"/>
              </a:endParaRPr>
            </a:p>
          </p:txBody>
        </p:sp>
        <p:sp>
          <p:nvSpPr>
            <p:cNvPr id="14" name="TextBox 13">
              <a:extLst>
                <a:ext uri="{FF2B5EF4-FFF2-40B4-BE49-F238E27FC236}">
                  <a16:creationId xmlns:a16="http://schemas.microsoft.com/office/drawing/2014/main" id="{39D67D79-0C56-459A-BFDE-16301E495DE4}"/>
                </a:ext>
              </a:extLst>
            </p:cNvPr>
            <p:cNvSpPr txBox="1"/>
            <p:nvPr/>
          </p:nvSpPr>
          <p:spPr>
            <a:xfrm>
              <a:off x="8834172" y="4823107"/>
              <a:ext cx="2608465" cy="215444"/>
            </a:xfrm>
            <a:prstGeom prst="rect">
              <a:avLst/>
            </a:prstGeom>
            <a:noFill/>
          </p:spPr>
          <p:txBody>
            <a:bodyPr wrap="square" lIns="0" tIns="0" rIns="0" bIns="0" rtlCol="0">
              <a:spAutoFit/>
            </a:bodyPr>
            <a:lstStyle/>
            <a:p>
              <a:pPr>
                <a:spcBef>
                  <a:spcPts val="600"/>
                </a:spcBef>
              </a:pPr>
              <a:endParaRPr lang="en-US" sz="1400" dirty="0">
                <a:latin typeface="Georgia Pro Light" panose="02040302050405020303" pitchFamily="18" charset="0"/>
              </a:endParaRPr>
            </a:p>
          </p:txBody>
        </p:sp>
        <p:sp>
          <p:nvSpPr>
            <p:cNvPr id="15" name="TextBox 14">
              <a:extLst>
                <a:ext uri="{FF2B5EF4-FFF2-40B4-BE49-F238E27FC236}">
                  <a16:creationId xmlns:a16="http://schemas.microsoft.com/office/drawing/2014/main" id="{C2FD6220-713B-4EFF-983F-76081B2164AC}"/>
                </a:ext>
              </a:extLst>
            </p:cNvPr>
            <p:cNvSpPr txBox="1"/>
            <p:nvPr/>
          </p:nvSpPr>
          <p:spPr>
            <a:xfrm>
              <a:off x="771827" y="1471673"/>
              <a:ext cx="2907000" cy="215444"/>
            </a:xfrm>
            <a:prstGeom prst="rect">
              <a:avLst/>
            </a:prstGeom>
            <a:noFill/>
          </p:spPr>
          <p:txBody>
            <a:bodyPr wrap="square" lIns="0" tIns="0" rIns="0" bIns="0" rtlCol="0">
              <a:spAutoFit/>
            </a:bodyPr>
            <a:lstStyle/>
            <a:p>
              <a:pPr algn="r">
                <a:spcBef>
                  <a:spcPts val="600"/>
                </a:spcBef>
              </a:pPr>
              <a:endParaRPr lang="en-US" sz="1400" dirty="0">
                <a:latin typeface="Georgia Pro Light" panose="02040302050405020303" pitchFamily="18" charset="0"/>
              </a:endParaRPr>
            </a:p>
          </p:txBody>
        </p:sp>
        <p:sp>
          <p:nvSpPr>
            <p:cNvPr id="16" name="TextBox 15">
              <a:extLst>
                <a:ext uri="{FF2B5EF4-FFF2-40B4-BE49-F238E27FC236}">
                  <a16:creationId xmlns:a16="http://schemas.microsoft.com/office/drawing/2014/main" id="{FD161885-EDF3-4075-9CBA-2C8ADFF57F02}"/>
                </a:ext>
              </a:extLst>
            </p:cNvPr>
            <p:cNvSpPr txBox="1"/>
            <p:nvPr/>
          </p:nvSpPr>
          <p:spPr>
            <a:xfrm>
              <a:off x="771827" y="4823107"/>
              <a:ext cx="2608465" cy="215444"/>
            </a:xfrm>
            <a:prstGeom prst="rect">
              <a:avLst/>
            </a:prstGeom>
            <a:noFill/>
          </p:spPr>
          <p:txBody>
            <a:bodyPr wrap="square" lIns="0" tIns="0" rIns="0" bIns="0" rtlCol="0">
              <a:spAutoFit/>
            </a:bodyPr>
            <a:lstStyle/>
            <a:p>
              <a:pPr algn="r">
                <a:spcBef>
                  <a:spcPts val="600"/>
                </a:spcBef>
              </a:pPr>
              <a:endParaRPr lang="en-US" sz="1400" dirty="0">
                <a:latin typeface="Georgia Pro Light" panose="02040302050405020303" pitchFamily="18" charset="0"/>
              </a:endParaRPr>
            </a:p>
          </p:txBody>
        </p:sp>
      </p:grpSp>
      <p:sp>
        <p:nvSpPr>
          <p:cNvPr id="22" name="TextBox 21">
            <a:extLst>
              <a:ext uri="{FF2B5EF4-FFF2-40B4-BE49-F238E27FC236}">
                <a16:creationId xmlns:a16="http://schemas.microsoft.com/office/drawing/2014/main" id="{E92B77FB-CAFD-42F2-AB0D-74D1D3D68750}"/>
              </a:ext>
            </a:extLst>
          </p:cNvPr>
          <p:cNvSpPr txBox="1"/>
          <p:nvPr/>
        </p:nvSpPr>
        <p:spPr>
          <a:xfrm>
            <a:off x="0" y="128418"/>
            <a:ext cx="12192000"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3000" b="1" dirty="0">
                <a:ea typeface="Cambria" panose="02040503050406030204" pitchFamily="18" charset="0"/>
                <a:cs typeface="+mj-cs"/>
              </a:rPr>
              <a:t>Outcomes / Benefits of Food Security Interventions for Communities</a:t>
            </a:r>
          </a:p>
        </p:txBody>
      </p:sp>
      <p:sp>
        <p:nvSpPr>
          <p:cNvPr id="2" name="Shape 3689">
            <a:extLst>
              <a:ext uri="{FF2B5EF4-FFF2-40B4-BE49-F238E27FC236}">
                <a16:creationId xmlns:a16="http://schemas.microsoft.com/office/drawing/2014/main" id="{5D8FE164-31AD-DF83-F681-A59C3ADD3558}"/>
              </a:ext>
            </a:extLst>
          </p:cNvPr>
          <p:cNvSpPr/>
          <p:nvPr/>
        </p:nvSpPr>
        <p:spPr>
          <a:xfrm>
            <a:off x="6590759" y="937603"/>
            <a:ext cx="509402" cy="46320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solidFill>
            <a:schemeClr val="bg1"/>
          </a:solidFill>
          <a:ln w="12700">
            <a:miter lim="400000"/>
          </a:ln>
        </p:spPr>
        <p:txBody>
          <a:bodyPr lIns="38100" tIns="38100" rIns="38100" bIns="38100" anchor="ctr"/>
          <a:lstStyle/>
          <a:p>
            <a:endParaRPr dirty="0">
              <a:solidFill>
                <a:prstClr val="black"/>
              </a:solidFill>
            </a:endParaRPr>
          </a:p>
        </p:txBody>
      </p:sp>
      <p:sp>
        <p:nvSpPr>
          <p:cNvPr id="17" name="TextBox 16">
            <a:extLst>
              <a:ext uri="{FF2B5EF4-FFF2-40B4-BE49-F238E27FC236}">
                <a16:creationId xmlns:a16="http://schemas.microsoft.com/office/drawing/2014/main" id="{29861B95-155D-6BB8-A67F-084A2DE337F1}"/>
              </a:ext>
            </a:extLst>
          </p:cNvPr>
          <p:cNvSpPr txBox="1"/>
          <p:nvPr/>
        </p:nvSpPr>
        <p:spPr>
          <a:xfrm>
            <a:off x="4316970" y="1913857"/>
            <a:ext cx="1863770" cy="1004186"/>
          </a:xfrm>
          <a:prstGeom prst="rect">
            <a:avLst/>
          </a:prstGeom>
          <a:noFill/>
        </p:spPr>
        <p:txBody>
          <a:bodyPr wrap="square">
            <a:spAutoFit/>
          </a:bodyPr>
          <a:lstStyle/>
          <a:p>
            <a:pPr algn="ct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Connecting with community services /strengthening communities</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CD4D845D-5328-5A72-4832-054DBF6FCE42}"/>
              </a:ext>
            </a:extLst>
          </p:cNvPr>
          <p:cNvSpPr txBox="1"/>
          <p:nvPr/>
        </p:nvSpPr>
        <p:spPr>
          <a:xfrm>
            <a:off x="6516583" y="1863468"/>
            <a:ext cx="1663025" cy="1004186"/>
          </a:xfrm>
          <a:prstGeom prst="rect">
            <a:avLst/>
          </a:prstGeom>
          <a:noFill/>
        </p:spPr>
        <p:txBody>
          <a:bodyPr wrap="square">
            <a:spAutoFit/>
          </a:bodyPr>
          <a:lstStyle/>
          <a:p>
            <a:pPr algn="ct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Strengthening local economy               and investing           in community</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60D144F6-F1AC-BF3F-EC3C-DF5652431A96}"/>
              </a:ext>
            </a:extLst>
          </p:cNvPr>
          <p:cNvSpPr txBox="1"/>
          <p:nvPr/>
        </p:nvSpPr>
        <p:spPr>
          <a:xfrm>
            <a:off x="5266356" y="4794547"/>
            <a:ext cx="1820517" cy="773673"/>
          </a:xfrm>
          <a:prstGeom prst="rect">
            <a:avLst/>
          </a:prstGeom>
          <a:noFill/>
        </p:spPr>
        <p:txBody>
          <a:bodyPr wrap="square">
            <a:spAutoFit/>
          </a:bodyPr>
          <a:lstStyle/>
          <a:p>
            <a:pPr algn="ct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400" b="1" dirty="0">
                <a:solidFill>
                  <a:schemeClr val="bg1"/>
                </a:solidFill>
                <a:latin typeface="Calibri" panose="020F0502020204030204" pitchFamily="34" charset="0"/>
                <a:cs typeface="Calibri" panose="020F0502020204030204" pitchFamily="34" charset="0"/>
              </a:rPr>
              <a:t>Community resilience and social infrastructure</a:t>
            </a:r>
          </a:p>
        </p:txBody>
      </p:sp>
      <p:sp>
        <p:nvSpPr>
          <p:cNvPr id="23" name="Shape 3689">
            <a:extLst>
              <a:ext uri="{FF2B5EF4-FFF2-40B4-BE49-F238E27FC236}">
                <a16:creationId xmlns:a16="http://schemas.microsoft.com/office/drawing/2014/main" id="{0BFE914E-B0ED-66A9-9878-0DF3DC089035}"/>
              </a:ext>
            </a:extLst>
          </p:cNvPr>
          <p:cNvSpPr/>
          <p:nvPr/>
        </p:nvSpPr>
        <p:spPr>
          <a:xfrm>
            <a:off x="5819714" y="3785947"/>
            <a:ext cx="509402" cy="46320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ln/>
        </p:spPr>
        <p:style>
          <a:lnRef idx="1">
            <a:schemeClr val="accent3"/>
          </a:lnRef>
          <a:fillRef idx="0">
            <a:schemeClr val="accent3"/>
          </a:fillRef>
          <a:effectRef idx="0">
            <a:schemeClr val="accent3"/>
          </a:effectRef>
          <a:fontRef idx="minor">
            <a:schemeClr val="tx1"/>
          </a:fontRef>
        </p:style>
        <p:txBody>
          <a:bodyPr lIns="38100" tIns="38100" rIns="38100" bIns="38100" anchor="ctr"/>
          <a:lstStyle/>
          <a:p>
            <a:endParaRPr dirty="0">
              <a:solidFill>
                <a:prstClr val="black"/>
              </a:solidFill>
            </a:endParaRPr>
          </a:p>
        </p:txBody>
      </p:sp>
      <p:sp>
        <p:nvSpPr>
          <p:cNvPr id="24" name="Shape 3689">
            <a:extLst>
              <a:ext uri="{FF2B5EF4-FFF2-40B4-BE49-F238E27FC236}">
                <a16:creationId xmlns:a16="http://schemas.microsoft.com/office/drawing/2014/main" id="{3F001D24-24B3-901F-2AB4-D3DE098BF32C}"/>
              </a:ext>
            </a:extLst>
          </p:cNvPr>
          <p:cNvSpPr/>
          <p:nvPr/>
        </p:nvSpPr>
        <p:spPr>
          <a:xfrm>
            <a:off x="7743240" y="3562476"/>
            <a:ext cx="509402" cy="46320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solidFill>
            <a:schemeClr val="bg1"/>
          </a:solidFill>
          <a:ln w="12700">
            <a:miter lim="400000"/>
          </a:ln>
        </p:spPr>
        <p:txBody>
          <a:bodyPr lIns="38100" tIns="38100" rIns="38100" bIns="38100" anchor="ctr"/>
          <a:lstStyle/>
          <a:p>
            <a:endParaRPr dirty="0">
              <a:solidFill>
                <a:prstClr val="black"/>
              </a:solidFill>
            </a:endParaRPr>
          </a:p>
        </p:txBody>
      </p:sp>
      <p:sp>
        <p:nvSpPr>
          <p:cNvPr id="25" name="Shape 3689">
            <a:extLst>
              <a:ext uri="{FF2B5EF4-FFF2-40B4-BE49-F238E27FC236}">
                <a16:creationId xmlns:a16="http://schemas.microsoft.com/office/drawing/2014/main" id="{2A906239-E169-D24C-8C01-AF244518089B}"/>
              </a:ext>
            </a:extLst>
          </p:cNvPr>
          <p:cNvSpPr/>
          <p:nvPr/>
        </p:nvSpPr>
        <p:spPr>
          <a:xfrm>
            <a:off x="4967146" y="1000567"/>
            <a:ext cx="509402" cy="46320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solidFill>
            <a:schemeClr val="bg1"/>
          </a:solidFill>
          <a:ln w="12700">
            <a:miter lim="400000"/>
          </a:ln>
        </p:spPr>
        <p:txBody>
          <a:bodyPr lIns="38100" tIns="38100" rIns="38100" bIns="38100" anchor="ctr"/>
          <a:lstStyle/>
          <a:p>
            <a:endParaRPr dirty="0">
              <a:solidFill>
                <a:prstClr val="black"/>
              </a:solidFill>
            </a:endParaRPr>
          </a:p>
        </p:txBody>
      </p:sp>
      <p:sp>
        <p:nvSpPr>
          <p:cNvPr id="28" name="TextBox 27">
            <a:extLst>
              <a:ext uri="{FF2B5EF4-FFF2-40B4-BE49-F238E27FC236}">
                <a16:creationId xmlns:a16="http://schemas.microsoft.com/office/drawing/2014/main" id="{2B6CEF75-2048-CA94-B9F4-8CF4D2A008AF}"/>
              </a:ext>
            </a:extLst>
          </p:cNvPr>
          <p:cNvSpPr txBox="1"/>
          <p:nvPr/>
        </p:nvSpPr>
        <p:spPr>
          <a:xfrm>
            <a:off x="8822938" y="980304"/>
            <a:ext cx="3241255" cy="253338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Reinvestment of income (e.g., membership fees) to purchase stock from local firms where possible (n.b., this is a hallmark of community wealth building)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Some models disproportionately invest in local people who have struggled to access the labour market for whatever reason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Some multi-faceted models e.g., community food hubs can often emerge from opportunities to regenerate a space through a community asset transfer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Place based voucher schemes can be redeemed at local (fruit/vegetables/other) markets / stalls increasing income for participating stalls, co-operatives and FV producers and increase spending in local markets</a:t>
            </a:r>
          </a:p>
        </p:txBody>
      </p:sp>
      <p:sp>
        <p:nvSpPr>
          <p:cNvPr id="30" name="TextBox 29">
            <a:extLst>
              <a:ext uri="{FF2B5EF4-FFF2-40B4-BE49-F238E27FC236}">
                <a16:creationId xmlns:a16="http://schemas.microsoft.com/office/drawing/2014/main" id="{6E66EF6A-480A-3C03-C4B1-FBA6F265D43F}"/>
              </a:ext>
            </a:extLst>
          </p:cNvPr>
          <p:cNvSpPr txBox="1"/>
          <p:nvPr/>
        </p:nvSpPr>
        <p:spPr>
          <a:xfrm>
            <a:off x="127345" y="900308"/>
            <a:ext cx="3424057" cy="588609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171450" indent="-171450">
              <a:lnSpc>
                <a:spcPct val="107000"/>
              </a:lnSpc>
              <a:spcAft>
                <a:spcPts val="800"/>
              </a:spcAft>
              <a:buFont typeface="Wingdings" panose="05000000000000000000" pitchFamily="2" charset="2"/>
              <a:buChar char="é"/>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reliable / stable response in times of crisis</a:t>
            </a: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Where additional support and/or signposting is offered to services or community-based activity by the model additional direct and indirect benefits can accrue e.g.,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Improved skills and personal development through training such as cookery classes / demonstrations / home budgeting / interview skills / community leadership training / business courses helping you / families to learn how to cook simple and nutritious meals with confidence / within a budget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Connection to other social and service providers - debt service recovery groups, local welfare support scheme, pastoral, and spiritual support; benefits and legal advice, help for self / families deal with the root causes of food insecurity</a:t>
            </a: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Members who participate in a wider community hub model’s activities are connected to other support organisations in the communities thereby providing them with opportunity to ‘build back their life’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Co-ordination / local support and involvement </a:t>
            </a: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Members buying the food packages in their community spaces often provides an informal opportunity for them to engage with other support services that they wouldn’t necessarily have done before, in turn supporting them to rebuild their </a:t>
            </a: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resilience</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Depending on the nature of the individual’s journey before or after accessing the model: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Improved employability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Access to education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Opportunity to address food insecurity longer term through person-centred support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59DA238E-B9BC-91C9-7954-D1C217AE2B70}"/>
              </a:ext>
            </a:extLst>
          </p:cNvPr>
          <p:cNvSpPr txBox="1"/>
          <p:nvPr/>
        </p:nvSpPr>
        <p:spPr>
          <a:xfrm>
            <a:off x="8179608" y="3576361"/>
            <a:ext cx="3884585" cy="321004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More connected to your local community e.g. membership models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Enables building of social networks, socialising, meeting new friends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Improves feelings of value and sometimes, enjoyment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n-GB"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Catalyst for community / sharing / developing new perspectives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Increased sense of community and enfranchisement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Where partnership models are established there is the potential to deliver more co-ordinated responses to deliver greater impact through needs identification, resource deployment and sharing information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Where models use lived experience to inform the local solutions the benefits to all involved are thought to be more effective and enduring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2630" algn="l"/>
                <a:tab pos="1480185" algn="l"/>
                <a:tab pos="2174875" algn="l"/>
                <a:tab pos="2870200" algn="l"/>
                <a:tab pos="3547745" algn="l"/>
                <a:tab pos="4197985" algn="l"/>
                <a:tab pos="4848225" algn="l"/>
                <a:tab pos="5498465" algn="l"/>
                <a:tab pos="6150610" algn="l"/>
                <a:tab pos="7174865" algn="l"/>
                <a:tab pos="7971790" algn="l"/>
                <a:tab pos="8768715" algn="l"/>
                <a:tab pos="9565640" algn="l"/>
                <a:tab pos="10368280" algn="l"/>
                <a:tab pos="11616055" algn="l"/>
                <a:tab pos="12741910" algn="l"/>
                <a:tab pos="13738225" algn="l"/>
                <a:tab pos="14793595" algn="l"/>
                <a:tab pos="15392400" algn="l"/>
                <a:tab pos="16189325" algn="l"/>
                <a:tab pos="17005935" algn="l"/>
                <a:tab pos="17856200" algn="l"/>
                <a:tab pos="18509615" algn="l"/>
                <a:tab pos="19202400" algn="l"/>
              </a:tabLs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Working with community partners to establish community / food hubs creates community resilience, a sense of ownership / enfranchisement and social infrastructure for members/community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Social cohesion / ‘build a community within a community’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Arrow: Left-Right 34">
            <a:extLst>
              <a:ext uri="{FF2B5EF4-FFF2-40B4-BE49-F238E27FC236}">
                <a16:creationId xmlns:a16="http://schemas.microsoft.com/office/drawing/2014/main" id="{5B0B0138-B37B-DE5E-2B7D-FC560DC71BB4}"/>
              </a:ext>
            </a:extLst>
          </p:cNvPr>
          <p:cNvSpPr/>
          <p:nvPr/>
        </p:nvSpPr>
        <p:spPr>
          <a:xfrm>
            <a:off x="3572404" y="836836"/>
            <a:ext cx="1216152" cy="484632"/>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36" name="Arrow: Left-Right 35">
            <a:extLst>
              <a:ext uri="{FF2B5EF4-FFF2-40B4-BE49-F238E27FC236}">
                <a16:creationId xmlns:a16="http://schemas.microsoft.com/office/drawing/2014/main" id="{C79E74DF-31D9-2AFE-9774-E78B739A61F8}"/>
              </a:ext>
            </a:extLst>
          </p:cNvPr>
          <p:cNvSpPr/>
          <p:nvPr/>
        </p:nvSpPr>
        <p:spPr>
          <a:xfrm>
            <a:off x="7536275" y="1005310"/>
            <a:ext cx="1216152" cy="484632"/>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38" name="Arrow: Left-Right 37">
            <a:extLst>
              <a:ext uri="{FF2B5EF4-FFF2-40B4-BE49-F238E27FC236}">
                <a16:creationId xmlns:a16="http://schemas.microsoft.com/office/drawing/2014/main" id="{04F77D95-0E97-71A1-E46F-D92831E5123D}"/>
              </a:ext>
            </a:extLst>
          </p:cNvPr>
          <p:cNvSpPr/>
          <p:nvPr/>
        </p:nvSpPr>
        <p:spPr>
          <a:xfrm>
            <a:off x="7191448" y="4071322"/>
            <a:ext cx="988160" cy="484632"/>
          </a:xfrm>
          <a:prstGeom prst="leftRightArrow">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E1BEDA04-37FA-B427-45C6-9B27D6FA2BE5}"/>
              </a:ext>
            </a:extLst>
          </p:cNvPr>
          <p:cNvSpPr/>
          <p:nvPr/>
        </p:nvSpPr>
        <p:spPr>
          <a:xfrm>
            <a:off x="3681660" y="5991041"/>
            <a:ext cx="4316281" cy="7736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solidFill>
                  <a:srgbClr val="000000"/>
                </a:solidFill>
                <a:latin typeface="Calibri" panose="020F0502020204030204" pitchFamily="34" charset="0"/>
                <a:cs typeface="Calibri" panose="020F0502020204030204" pitchFamily="34" charset="0"/>
              </a:rPr>
              <a:t>Some food models can contribute to place-based self-organising, strengthened referral pathways for people navigating different ‘systems’ as well as encourage local co-ordination of person-centred support. ‘Communities within a community’ can be built and the involvement of experts by experience is thought to significantly enhance outcomes.</a:t>
            </a:r>
          </a:p>
        </p:txBody>
      </p:sp>
    </p:spTree>
    <p:extLst>
      <p:ext uri="{BB962C8B-B14F-4D97-AF65-F5344CB8AC3E}">
        <p14:creationId xmlns:p14="http://schemas.microsoft.com/office/powerpoint/2010/main" val="1997706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2123</Words>
  <Application>Microsoft Office PowerPoint</Application>
  <PresentationFormat>Widescreen</PresentationFormat>
  <Paragraphs>208</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Calibri Light</vt:lpstr>
      <vt:lpstr>Georgia Pro Light</vt:lpstr>
      <vt:lpstr>Segoe UI</vt:lpstr>
      <vt:lpstr>Symbol</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Letman</dc:creator>
  <cp:lastModifiedBy>Alan Graver</cp:lastModifiedBy>
  <cp:revision>11</cp:revision>
  <dcterms:created xsi:type="dcterms:W3CDTF">2022-09-21T13:13:20Z</dcterms:created>
  <dcterms:modified xsi:type="dcterms:W3CDTF">2023-03-10T18:19:36Z</dcterms:modified>
</cp:coreProperties>
</file>