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57" r:id="rId4"/>
    <p:sldId id="258" r:id="rId5"/>
    <p:sldId id="260" r:id="rId6"/>
    <p:sldId id="263" r:id="rId7"/>
    <p:sldId id="264" r:id="rId8"/>
  </p:sldIdLst>
  <p:sldSz cx="12192000" cy="6858000"/>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895" autoAdjust="0"/>
  </p:normalViewPr>
  <p:slideViewPr>
    <p:cSldViewPr snapToGrid="0">
      <p:cViewPr varScale="1">
        <p:scale>
          <a:sx n="76" d="100"/>
          <a:sy n="76" d="100"/>
        </p:scale>
        <p:origin x="19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GB" dirty="0"/>
          </a:p>
        </p:txBody>
      </p:sp>
      <p:sp>
        <p:nvSpPr>
          <p:cNvPr id="3" name="Date Placehold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FD288669-F95E-4319-B5D1-20E8F386A04A}" type="datetimeFigureOut">
              <a:rPr lang="en-GB" smtClean="0"/>
              <a:t>07/07/2023</a:t>
            </a:fld>
            <a:endParaRPr lang="en-GB" dirty="0"/>
          </a:p>
        </p:txBody>
      </p:sp>
      <p:sp>
        <p:nvSpPr>
          <p:cNvPr id="4" name="Slide Image Placehold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en-GB" dirty="0"/>
          </a:p>
        </p:txBody>
      </p:sp>
      <p:sp>
        <p:nvSpPr>
          <p:cNvPr id="5" name="Notes Placehold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DAD0E3EE-DBD9-4289-BA20-35F783F12CE8}" type="slidenum">
              <a:rPr lang="en-GB" smtClean="0"/>
              <a:t>‹#›</a:t>
            </a:fld>
            <a:endParaRPr lang="en-GB" dirty="0"/>
          </a:p>
        </p:txBody>
      </p:sp>
    </p:spTree>
    <p:extLst>
      <p:ext uri="{BB962C8B-B14F-4D97-AF65-F5344CB8AC3E}">
        <p14:creationId xmlns:p14="http://schemas.microsoft.com/office/powerpoint/2010/main" val="3774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Tang Hall Big Picnics (2019)</a:t>
            </a:r>
          </a:p>
          <a:p>
            <a:endParaRPr lang="en-GB" dirty="0"/>
          </a:p>
          <a:p>
            <a:r>
              <a:rPr lang="en-GB" dirty="0"/>
              <a:t>https://www.facebook.com/TangHallBigLocal/photos/gm.254193228650778/1318875168256830</a:t>
            </a:r>
          </a:p>
        </p:txBody>
      </p:sp>
      <p:sp>
        <p:nvSpPr>
          <p:cNvPr id="4" name="Slide Number Placeholder 3"/>
          <p:cNvSpPr>
            <a:spLocks noGrp="1"/>
          </p:cNvSpPr>
          <p:nvPr>
            <p:ph type="sldNum" sz="quarter" idx="5"/>
          </p:nvPr>
        </p:nvSpPr>
        <p:spPr/>
        <p:txBody>
          <a:bodyPr/>
          <a:lstStyle/>
          <a:p>
            <a:fld id="{DAD0E3EE-DBD9-4289-BA20-35F783F12CE8}" type="slidenum">
              <a:rPr lang="en-GB" smtClean="0"/>
              <a:t>1</a:t>
            </a:fld>
            <a:endParaRPr lang="en-GB" dirty="0"/>
          </a:p>
        </p:txBody>
      </p:sp>
    </p:spTree>
    <p:extLst>
      <p:ext uri="{BB962C8B-B14F-4D97-AF65-F5344CB8AC3E}">
        <p14:creationId xmlns:p14="http://schemas.microsoft.com/office/powerpoint/2010/main" val="11332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a:defRPr/>
            </a:pPr>
            <a:r>
              <a:rPr lang="en-GB" sz="1900" dirty="0">
                <a:latin typeface="Calibri" panose="020F0502020204030204" pitchFamily="34" charset="0"/>
                <a:ea typeface="Calibri" panose="020F0502020204030204" pitchFamily="34" charset="0"/>
                <a:cs typeface="Calibri" panose="020F0502020204030204" pitchFamily="34" charset="0"/>
              </a:rPr>
              <a:t>Lambie-Mumford, H., Gordon, K., Loopstra, R. and Shaw, S. (2021) ‘Comparing local responses to household food insecurity during COVID-19 across the UK (March – August 2020).</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defTabSz="963412">
              <a:defRPr/>
            </a:pPr>
            <a:r>
              <a:rPr lang="en-GB" sz="1900" dirty="0">
                <a:latin typeface="Calibri" panose="020F0502020204030204" pitchFamily="34" charset="0"/>
                <a:ea typeface="Calibri" panose="020F0502020204030204" pitchFamily="34" charset="0"/>
                <a:cs typeface="Times New Roman" panose="02020603050405020304" pitchFamily="18" charset="0"/>
              </a:rPr>
              <a:t>A Systematic Review of the Evaluation of Interventions to Tackle Children's Food Insecurity Published online: 14 February 2019</a:t>
            </a:r>
          </a:p>
          <a:p>
            <a:endParaRPr lang="en-GB" dirty="0"/>
          </a:p>
          <a:p>
            <a:r>
              <a:rPr lang="en-GB" dirty="0"/>
              <a:t>** </a:t>
            </a:r>
            <a:r>
              <a:rPr lang="en-GB" sz="1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Food Insecurity: A Constant Factor in the Lives of Low-Income Families in Scotland and England. 2021</a:t>
            </a:r>
          </a:p>
          <a:p>
            <a:endParaRPr lang="en-GB" sz="1300" dirty="0">
              <a:solidFill>
                <a:srgbClr val="000000"/>
              </a:solidFill>
              <a:latin typeface="Arial" panose="020B0604020202020204" pitchFamily="34" charset="0"/>
              <a:cs typeface="Times New Roman" panose="02020603050405020304" pitchFamily="18" charset="0"/>
            </a:endParaRPr>
          </a:p>
          <a:p>
            <a:r>
              <a:rPr lang="en-GB" sz="1300" dirty="0">
                <a:solidFill>
                  <a:srgbClr val="000000"/>
                </a:solidFill>
                <a:latin typeface="Arial" panose="020B0604020202020204" pitchFamily="34" charset="0"/>
                <a:cs typeface="Times New Roman" panose="02020603050405020304" pitchFamily="18" charset="0"/>
              </a:rPr>
              <a:t>*** </a:t>
            </a:r>
            <a:r>
              <a:rPr lang="en-GB"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Working in collaboration - Leeds Food Insecurity Taskforce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r>
              <a:rPr lang="en-GB" sz="1900" dirty="0">
                <a:latin typeface="Calibri" panose="020F0502020204030204" pitchFamily="34" charset="0"/>
                <a:ea typeface="Calibri" panose="020F0502020204030204" pitchFamily="34" charset="0"/>
                <a:cs typeface="Times New Roman" panose="02020603050405020304" pitchFamily="18" charset="0"/>
              </a:rPr>
              <a:t>As part of the pandemic response (March  September 2020) an estimated 64,000 food bags (equivalent 34,000 food parcels) were distributed from the food warehouse  Breakfast and lunch bags for up to 230 homeless people daily (over 68,000 meals)  Catering Leeds also worked with schools to provide a total of 95,826 daily grab bags and 170,910 daily hampers (34,182 weekly hampers)  </a:t>
            </a:r>
          </a:p>
          <a:p>
            <a:endParaRPr lang="en-GB" dirty="0"/>
          </a:p>
          <a:p>
            <a:pPr defTabSz="963412">
              <a:defRPr/>
            </a:pPr>
            <a:r>
              <a:rPr lang="en-GB" sz="1300" dirty="0">
                <a:latin typeface="Calibri" panose="020F0502020204030204" pitchFamily="34" charset="0"/>
                <a:cs typeface="Times New Roman" panose="02020603050405020304" pitchFamily="18" charset="0"/>
              </a:rPr>
              <a:t>During COVID-19, targeted food support played an important role in feeding people who were vulnerable, unwell or shielding.***</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2</a:t>
            </a:fld>
            <a:endParaRPr lang="en-GB" dirty="0"/>
          </a:p>
        </p:txBody>
      </p:sp>
    </p:spTree>
    <p:extLst>
      <p:ext uri="{BB962C8B-B14F-4D97-AF65-F5344CB8AC3E}">
        <p14:creationId xmlns:p14="http://schemas.microsoft.com/office/powerpoint/2010/main" val="338294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3</a:t>
            </a:fld>
            <a:endParaRPr lang="en-GB" dirty="0"/>
          </a:p>
        </p:txBody>
      </p:sp>
    </p:spTree>
    <p:extLst>
      <p:ext uri="{BB962C8B-B14F-4D97-AF65-F5344CB8AC3E}">
        <p14:creationId xmlns:p14="http://schemas.microsoft.com/office/powerpoint/2010/main" val="14403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4</a:t>
            </a:fld>
            <a:endParaRPr lang="en-GB" dirty="0"/>
          </a:p>
        </p:txBody>
      </p:sp>
    </p:spTree>
    <p:extLst>
      <p:ext uri="{BB962C8B-B14F-4D97-AF65-F5344CB8AC3E}">
        <p14:creationId xmlns:p14="http://schemas.microsoft.com/office/powerpoint/2010/main" val="128703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a:t>
            </a:r>
          </a:p>
          <a:p>
            <a:r>
              <a:rPr lang="en-GB" dirty="0"/>
              <a:t>https://www.alexandrarose.org.uk/rose-vouchers/impact/</a:t>
            </a:r>
          </a:p>
          <a:p>
            <a:endParaRPr lang="en-GB" dirty="0"/>
          </a:p>
          <a:p>
            <a:r>
              <a:rPr lang="en-GB" sz="1900" dirty="0">
                <a:latin typeface="Calibri" panose="020F0502020204030204" pitchFamily="34" charset="0"/>
                <a:ea typeface="Calibri" panose="020F0502020204030204" pitchFamily="34" charset="0"/>
                <a:cs typeface="Times New Roman" panose="02020603050405020304" pitchFamily="18" charset="0"/>
              </a:rPr>
              <a:t>Evaluation results from Lambeth showed.</a:t>
            </a:r>
          </a:p>
          <a:p>
            <a:pPr marL="361279" indent="-361279">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90% of adults and 95% of children are eating more fresh vegetables </a:t>
            </a:r>
          </a:p>
          <a:p>
            <a:pPr marL="361279" indent="-361279">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92% of families say they are feeling healthier 95% felt happier</a:t>
            </a:r>
          </a:p>
          <a:p>
            <a:pPr marL="361279" indent="-361279">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87% of families say they are eating more home cooked meals.  </a:t>
            </a:r>
          </a:p>
          <a:p>
            <a:r>
              <a:rPr lang="en-GB"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Source: Evaluation Strategy 2020/2021 – 2024-2025. https://www.alexandrarose.org.uk/rose-vouchers/impact/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5</a:t>
            </a:fld>
            <a:endParaRPr lang="en-GB" dirty="0"/>
          </a:p>
        </p:txBody>
      </p:sp>
    </p:spTree>
    <p:extLst>
      <p:ext uri="{BB962C8B-B14F-4D97-AF65-F5344CB8AC3E}">
        <p14:creationId xmlns:p14="http://schemas.microsoft.com/office/powerpoint/2010/main" val="4139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not an impact evaluation per se.</a:t>
            </a:r>
          </a:p>
          <a:p>
            <a:endParaRPr lang="en-GB" dirty="0"/>
          </a:p>
          <a:p>
            <a:r>
              <a:rPr lang="en-GB" dirty="0"/>
              <a:t>Image : Red Tower York CIC http://redtoweryork.org.uk/the-power-of-food/</a:t>
            </a:r>
          </a:p>
          <a:p>
            <a:endParaRPr lang="en-GB" dirty="0"/>
          </a:p>
          <a:p>
            <a:pPr defTabSz="963412">
              <a:defRPr/>
            </a:pPr>
            <a:r>
              <a:rPr lang="en-GB" sz="1300" dirty="0">
                <a:latin typeface="Calibri" panose="020F0502020204030204" pitchFamily="34" charset="0"/>
                <a:ea typeface="Calibri" panose="020F0502020204030204" pitchFamily="34" charset="0"/>
                <a:cs typeface="Times New Roman" panose="02020603050405020304" pitchFamily="18" charset="0"/>
              </a:rPr>
              <a:t>Based on sampled feedback from 2,500 users. Source https://static1.squarespace.com/static/5f452e5078bf4f32c97a8045/t/6241963f9ec2b51a579a08b5/1648465485739/TBBT+Impact+Report+2021+FINAL.pdf</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6</a:t>
            </a:fld>
            <a:endParaRPr lang="en-GB" dirty="0"/>
          </a:p>
        </p:txBody>
      </p:sp>
    </p:spTree>
    <p:extLst>
      <p:ext uri="{BB962C8B-B14F-4D97-AF65-F5344CB8AC3E}">
        <p14:creationId xmlns:p14="http://schemas.microsoft.com/office/powerpoint/2010/main" val="41390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a:defRPr/>
            </a:pPr>
            <a:r>
              <a:rPr lang="en-GB" sz="1900" dirty="0">
                <a:latin typeface="Calibri" panose="020F0502020204030204" pitchFamily="34" charset="0"/>
                <a:ea typeface="Calibri" panose="020F0502020204030204" pitchFamily="34" charset="0"/>
                <a:cs typeface="Calibri" panose="020F0502020204030204" pitchFamily="34" charset="0"/>
              </a:rPr>
              <a:t>Lambie-Mumford, H., Gordon, K., Loopstra, R. and Shaw, S. (2021) ‘Comparing local responses to household food insecurity during COVID-19 across the UK (March – August 2020).</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defTabSz="963412">
              <a:defRPr/>
            </a:pPr>
            <a:r>
              <a:rPr lang="en-GB" sz="1900" dirty="0">
                <a:latin typeface="Calibri" panose="020F0502020204030204" pitchFamily="34" charset="0"/>
                <a:ea typeface="Calibri" panose="020F0502020204030204" pitchFamily="34" charset="0"/>
                <a:cs typeface="Times New Roman" panose="02020603050405020304" pitchFamily="18" charset="0"/>
              </a:rPr>
              <a:t>A Systematic Review of the Evaluation of Interventions to Tackle Children's Food Insecurity Published online: 14 February 2019</a:t>
            </a:r>
          </a:p>
          <a:p>
            <a:endParaRPr lang="en-GB" dirty="0"/>
          </a:p>
          <a:p>
            <a:r>
              <a:rPr lang="en-GB" dirty="0"/>
              <a:t>** </a:t>
            </a:r>
            <a:r>
              <a:rPr lang="en-GB" sz="1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Food Insecurity: A Constant Factor in the Lives of Low-Income Families in Scotland and England. 2021</a:t>
            </a:r>
          </a:p>
          <a:p>
            <a:endParaRPr lang="en-GB" sz="1300" dirty="0">
              <a:solidFill>
                <a:srgbClr val="000000"/>
              </a:solidFill>
              <a:latin typeface="Arial" panose="020B0604020202020204" pitchFamily="34" charset="0"/>
              <a:cs typeface="Times New Roman" panose="02020603050405020304" pitchFamily="18" charset="0"/>
            </a:endParaRPr>
          </a:p>
          <a:p>
            <a:r>
              <a:rPr lang="en-GB" sz="1300" dirty="0">
                <a:solidFill>
                  <a:srgbClr val="000000"/>
                </a:solidFill>
                <a:latin typeface="Arial" panose="020B0604020202020204" pitchFamily="34" charset="0"/>
                <a:cs typeface="Times New Roman" panose="02020603050405020304" pitchFamily="18" charset="0"/>
              </a:rPr>
              <a:t>*** </a:t>
            </a:r>
            <a:r>
              <a:rPr lang="en-GB"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Working in collaboration - Leeds Food Insecurity Taskforce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r>
              <a:rPr lang="en-GB" sz="1900" dirty="0">
                <a:latin typeface="Calibri" panose="020F0502020204030204" pitchFamily="34" charset="0"/>
                <a:ea typeface="Calibri" panose="020F0502020204030204" pitchFamily="34" charset="0"/>
                <a:cs typeface="Times New Roman" panose="02020603050405020304" pitchFamily="18" charset="0"/>
              </a:rPr>
              <a:t>As part of the pandemic response (March  September 2020) an estimated 64,000 food bags (equivalent 34,000 food parcels) were distributed from the food warehouse  Breakfast and lunch bags for up to 230 homeless people daily (over 68,000 meals)  Catering Leeds also worked with schools to provide a total of 95,826 daily grab bags and 170,910 daily hampers (34,182 weekly hampers)  </a:t>
            </a:r>
          </a:p>
          <a:p>
            <a:endParaRPr lang="en-GB" dirty="0"/>
          </a:p>
          <a:p>
            <a:pPr defTabSz="963412">
              <a:defRPr/>
            </a:pPr>
            <a:r>
              <a:rPr lang="en-GB" sz="1300" dirty="0">
                <a:latin typeface="Calibri" panose="020F0502020204030204" pitchFamily="34" charset="0"/>
                <a:cs typeface="Times New Roman" panose="02020603050405020304" pitchFamily="18" charset="0"/>
              </a:rPr>
              <a:t>During COVID-19, targeted food support played an important role in feeding people who were vulnerable, unwell or shielding.***</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7</a:t>
            </a:fld>
            <a:endParaRPr lang="en-GB" dirty="0"/>
          </a:p>
        </p:txBody>
      </p:sp>
    </p:spTree>
    <p:extLst>
      <p:ext uri="{BB962C8B-B14F-4D97-AF65-F5344CB8AC3E}">
        <p14:creationId xmlns:p14="http://schemas.microsoft.com/office/powerpoint/2010/main" val="325782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74CA-B15B-8230-1634-813954096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2E6529-E653-8DB7-622D-23DA1B81E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5A039D-BF44-2540-025B-9F6453F69CFD}"/>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5" name="Footer Placeholder 4">
            <a:extLst>
              <a:ext uri="{FF2B5EF4-FFF2-40B4-BE49-F238E27FC236}">
                <a16:creationId xmlns:a16="http://schemas.microsoft.com/office/drawing/2014/main" id="{964D88EE-C641-7E36-C8A8-BEB9121A91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695BBB-B52A-E1B5-90A9-B2892FABFB0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129499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7468-76D1-B512-77ED-C634E10C1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B931E-1A48-E641-E237-F6376F085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6218-613D-A1E4-9188-0871F898C80F}"/>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5" name="Footer Placeholder 4">
            <a:extLst>
              <a:ext uri="{FF2B5EF4-FFF2-40B4-BE49-F238E27FC236}">
                <a16:creationId xmlns:a16="http://schemas.microsoft.com/office/drawing/2014/main" id="{A353951A-6C90-D648-99D5-95579B5A81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DC6038-E85F-B31F-30A8-7BABAC572182}"/>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8442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BFB63-ED8F-9774-6C4B-9A2A40B19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AC628F-2F05-C03B-78FF-DDDC2D38E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D1244-AF9B-54D2-9C5A-EA06EE900A29}"/>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5" name="Footer Placeholder 4">
            <a:extLst>
              <a:ext uri="{FF2B5EF4-FFF2-40B4-BE49-F238E27FC236}">
                <a16:creationId xmlns:a16="http://schemas.microsoft.com/office/drawing/2014/main" id="{6167B2C4-4CB7-14F2-9314-DB25C166D8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FC1B0C-CD50-03FF-E4E1-7746B89C060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6973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5FF2-8B9F-5792-870D-D3D7C3D117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0BDB-9C90-3461-7FF9-917508954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3010D-B81E-802A-DCE1-EC0B3D6963A7}"/>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5" name="Footer Placeholder 4">
            <a:extLst>
              <a:ext uri="{FF2B5EF4-FFF2-40B4-BE49-F238E27FC236}">
                <a16:creationId xmlns:a16="http://schemas.microsoft.com/office/drawing/2014/main" id="{22E05DA0-14C3-BD0A-76FB-DA669F51CD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972C2F-D0B7-7E07-DEB1-A3AA34DA7E2A}"/>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267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F81D-7666-1896-A720-FA0DB91C6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AA3ED6-759E-D4E4-AD2E-6CCD36262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D1155-A5A5-A28A-4130-74502B3AC16F}"/>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5" name="Footer Placeholder 4">
            <a:extLst>
              <a:ext uri="{FF2B5EF4-FFF2-40B4-BE49-F238E27FC236}">
                <a16:creationId xmlns:a16="http://schemas.microsoft.com/office/drawing/2014/main" id="{BA8A1B58-3E34-4A48-3AA9-2D29C03D83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83DC0E-37DA-0B52-6215-5317B3A6AF59}"/>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24363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D077-DF41-88CE-14F4-ABDB31EEC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5455EA-FD21-2AA3-0C8F-64FB0C526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FFB11C-2421-7945-9295-F8F62860F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325C8E-E338-6D00-5120-0C51A5E7EEA8}"/>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6" name="Footer Placeholder 5">
            <a:extLst>
              <a:ext uri="{FF2B5EF4-FFF2-40B4-BE49-F238E27FC236}">
                <a16:creationId xmlns:a16="http://schemas.microsoft.com/office/drawing/2014/main" id="{831BF93C-1DCD-39F1-4D6E-53B63A239A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228B27-9515-D30B-48F2-4A2B3CF1FA38}"/>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7567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12F4-4DCA-EB1D-0D43-9A86D1C08E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2F3F8-0ADC-7E9A-3E8F-25C9AC63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9A3D0-8B11-372F-2911-CADA63D40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7695F9-47F8-6A0A-E34C-02A3A0B08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798E5-0275-ECDD-1F91-E54E66A0F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D9A1DD-227A-9E7F-EF92-C88C6B08CF3C}"/>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8" name="Footer Placeholder 7">
            <a:extLst>
              <a:ext uri="{FF2B5EF4-FFF2-40B4-BE49-F238E27FC236}">
                <a16:creationId xmlns:a16="http://schemas.microsoft.com/office/drawing/2014/main" id="{A2B07C06-27D0-BCE4-EBF1-0291287926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86232E8-8504-1B42-C6C9-1BD1E05F8808}"/>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211732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CAF7-98CE-B50F-2D45-53D72BA3A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C6D7F-9EA8-99B6-6A72-FAB3EE10EBEB}"/>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4" name="Footer Placeholder 3">
            <a:extLst>
              <a:ext uri="{FF2B5EF4-FFF2-40B4-BE49-F238E27FC236}">
                <a16:creationId xmlns:a16="http://schemas.microsoft.com/office/drawing/2014/main" id="{FCD6C7D6-4D2E-64AD-7743-B0660954A5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12A3069-F60A-997E-F701-FFB0080A425B}"/>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6455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87474-59AC-AA28-5687-486ED092AC25}"/>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3" name="Footer Placeholder 2">
            <a:extLst>
              <a:ext uri="{FF2B5EF4-FFF2-40B4-BE49-F238E27FC236}">
                <a16:creationId xmlns:a16="http://schemas.microsoft.com/office/drawing/2014/main" id="{F201BF8C-AC9B-B485-70A7-01AF263F732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77EB301-8769-64B7-286A-FEF1BBB1AE34}"/>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5332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1767-8CDA-6A4D-328E-628A3E826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CB3C1B-9453-41E1-6E37-EABA86D27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1E6EA7-4D16-452A-ABF0-465FB9FC0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73591-941E-35C1-ECFB-2EE7CA26D8EE}"/>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6" name="Footer Placeholder 5">
            <a:extLst>
              <a:ext uri="{FF2B5EF4-FFF2-40B4-BE49-F238E27FC236}">
                <a16:creationId xmlns:a16="http://schemas.microsoft.com/office/drawing/2014/main" id="{433368C5-6F5B-025B-8CB5-502C0EBFDF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0406D0-1E33-0566-B4F8-5BB46A36413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57483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5D0E-1C8E-2D43-0DE5-701B7386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0D7173-6A8D-9AD5-343D-80BE8DE6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9030E8B-1B83-3F16-0DD9-A43F5C29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16F3D-FDE2-CE47-C1BC-4DBB5B635D5E}"/>
              </a:ext>
            </a:extLst>
          </p:cNvPr>
          <p:cNvSpPr>
            <a:spLocks noGrp="1"/>
          </p:cNvSpPr>
          <p:nvPr>
            <p:ph type="dt" sz="half" idx="10"/>
          </p:nvPr>
        </p:nvSpPr>
        <p:spPr/>
        <p:txBody>
          <a:bodyPr/>
          <a:lstStyle/>
          <a:p>
            <a:fld id="{B2AAF183-0574-422B-9CDA-FC94D56A6499}" type="datetimeFigureOut">
              <a:rPr lang="en-GB" smtClean="0"/>
              <a:t>07/07/2023</a:t>
            </a:fld>
            <a:endParaRPr lang="en-GB" dirty="0"/>
          </a:p>
        </p:txBody>
      </p:sp>
      <p:sp>
        <p:nvSpPr>
          <p:cNvPr id="6" name="Footer Placeholder 5">
            <a:extLst>
              <a:ext uri="{FF2B5EF4-FFF2-40B4-BE49-F238E27FC236}">
                <a16:creationId xmlns:a16="http://schemas.microsoft.com/office/drawing/2014/main" id="{2A51B236-E84B-21B3-1969-C4DC7414AE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7A2160-AC65-1FFE-F8D2-E27D89E404F0}"/>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155603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D20CE-BAB0-5BCA-CC7C-06CB72EB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6D29FC-AAB2-19EB-288A-1CD32B869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D06C4-7B9F-FDB4-784A-49DCDF319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AF183-0574-422B-9CDA-FC94D56A6499}" type="datetimeFigureOut">
              <a:rPr lang="en-GB" smtClean="0"/>
              <a:t>07/07/2023</a:t>
            </a:fld>
            <a:endParaRPr lang="en-GB" dirty="0"/>
          </a:p>
        </p:txBody>
      </p:sp>
      <p:sp>
        <p:nvSpPr>
          <p:cNvPr id="5" name="Footer Placeholder 4">
            <a:extLst>
              <a:ext uri="{FF2B5EF4-FFF2-40B4-BE49-F238E27FC236}">
                <a16:creationId xmlns:a16="http://schemas.microsoft.com/office/drawing/2014/main" id="{C7280DC4-B778-47B3-71FB-4701E3971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4D0B4A5-58C8-85D1-19CC-D8C6F731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27F3-2DF3-4C76-B31A-B196B8A3EE00}" type="slidenum">
              <a:rPr lang="en-GB" smtClean="0"/>
              <a:t>‹#›</a:t>
            </a:fld>
            <a:endParaRPr lang="en-GB" dirty="0"/>
          </a:p>
        </p:txBody>
      </p:sp>
    </p:spTree>
    <p:extLst>
      <p:ext uri="{BB962C8B-B14F-4D97-AF65-F5344CB8AC3E}">
        <p14:creationId xmlns:p14="http://schemas.microsoft.com/office/powerpoint/2010/main" val="8223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ollage of people&#10;&#10;Description automatically generated with medium confidence">
            <a:extLst>
              <a:ext uri="{FF2B5EF4-FFF2-40B4-BE49-F238E27FC236}">
                <a16:creationId xmlns:a16="http://schemas.microsoft.com/office/drawing/2014/main" id="{0487C109-1F57-25D5-4815-2816F6A94F03}"/>
              </a:ext>
            </a:extLst>
          </p:cNvPr>
          <p:cNvPicPr>
            <a:picLocks noChangeAspect="1"/>
          </p:cNvPicPr>
          <p:nvPr/>
        </p:nvPicPr>
        <p:blipFill rotWithShape="1">
          <a:blip r:embed="rId3">
            <a:extLst>
              <a:ext uri="{28A0092B-C50C-407E-A947-70E740481C1C}">
                <a14:useLocalDpi xmlns:a14="http://schemas.microsoft.com/office/drawing/2010/main" val="0"/>
              </a:ext>
            </a:extLst>
          </a:blip>
          <a:srcRect l="8164" r="26058"/>
          <a:stretch/>
        </p:blipFill>
        <p:spPr>
          <a:xfrm>
            <a:off x="20" y="10"/>
            <a:ext cx="12191980" cy="6857990"/>
          </a:xfrm>
          <a:prstGeom prst="rect">
            <a:avLst/>
          </a:prstGeom>
        </p:spPr>
      </p:pic>
      <p:sp>
        <p:nvSpPr>
          <p:cNvPr id="2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26" name="Straight Connector 2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306B89-0A8D-B575-5261-C88DBF70806F}"/>
              </a:ext>
            </a:extLst>
          </p:cNvPr>
          <p:cNvSpPr txBox="1"/>
          <p:nvPr/>
        </p:nvSpPr>
        <p:spPr>
          <a:xfrm>
            <a:off x="8244501" y="3329397"/>
            <a:ext cx="3407079" cy="3046988"/>
          </a:xfrm>
          <a:prstGeom prst="rect">
            <a:avLst/>
          </a:prstGeom>
          <a:noFill/>
        </p:spPr>
        <p:txBody>
          <a:bodyPr wrap="square">
            <a:spAutoFit/>
          </a:bodyPr>
          <a:lstStyle/>
          <a:p>
            <a:pPr algn="ctr"/>
            <a:r>
              <a:rPr lang="en-US" sz="3200" dirty="0">
                <a:latin typeface="Segoe UI" panose="020B0502040204020203" pitchFamily="34" charset="0"/>
                <a:ea typeface="Cambria" panose="02040503050406030204" pitchFamily="18" charset="0"/>
                <a:cs typeface="Segoe UI" panose="020B0502040204020203" pitchFamily="34" charset="0"/>
              </a:rPr>
              <a:t>Covid Recovery Insight Project: Food Insecurity</a:t>
            </a:r>
            <a:br>
              <a:rPr lang="en-US" sz="3200" dirty="0">
                <a:latin typeface="Segoe UI" panose="020B0502040204020203" pitchFamily="34" charset="0"/>
                <a:ea typeface="Cambria" panose="02040503050406030204" pitchFamily="18" charset="0"/>
                <a:cs typeface="Segoe UI" panose="020B0502040204020203" pitchFamily="34" charset="0"/>
              </a:rPr>
            </a:br>
            <a:br>
              <a:rPr lang="en-GB" sz="3200" dirty="0">
                <a:latin typeface="Segoe UI" panose="020B0502040204020203" pitchFamily="34" charset="0"/>
                <a:cs typeface="Segoe UI" panose="020B0502040204020203" pitchFamily="34" charset="0"/>
              </a:rPr>
            </a:br>
            <a:r>
              <a:rPr lang="en-GB" sz="3200" dirty="0">
                <a:latin typeface="Segoe UI" panose="020B0502040204020203" pitchFamily="34" charset="0"/>
                <a:ea typeface="Cambria" panose="02040503050406030204" pitchFamily="18" charset="0"/>
                <a:cs typeface="Segoe UI" panose="020B0502040204020203" pitchFamily="34" charset="0"/>
              </a:rPr>
              <a:t>Targeted Food Provision</a:t>
            </a:r>
            <a:endParaRPr lang="en-GB" sz="3200" dirty="0"/>
          </a:p>
        </p:txBody>
      </p:sp>
      <p:pic>
        <p:nvPicPr>
          <p:cNvPr id="8" name="Content Placeholder 4" descr="Logo, company name&#10;&#10;Description automatically generated">
            <a:extLst>
              <a:ext uri="{FF2B5EF4-FFF2-40B4-BE49-F238E27FC236}">
                <a16:creationId xmlns:a16="http://schemas.microsoft.com/office/drawing/2014/main" id="{56C23BB4-B67E-88DC-7880-08318D5713D5}"/>
              </a:ext>
            </a:extLst>
          </p:cNvPr>
          <p:cNvPicPr>
            <a:picLocks noChangeAspect="1"/>
          </p:cNvPicPr>
          <p:nvPr/>
        </p:nvPicPr>
        <p:blipFill>
          <a:blip r:embed="rId4"/>
          <a:stretch>
            <a:fillRect/>
          </a:stretch>
        </p:blipFill>
        <p:spPr>
          <a:xfrm>
            <a:off x="128789" y="5738117"/>
            <a:ext cx="1860223" cy="1010239"/>
          </a:xfrm>
          <a:prstGeom prst="rect">
            <a:avLst/>
          </a:prstGeom>
        </p:spPr>
      </p:pic>
    </p:spTree>
    <p:extLst>
      <p:ext uri="{BB962C8B-B14F-4D97-AF65-F5344CB8AC3E}">
        <p14:creationId xmlns:p14="http://schemas.microsoft.com/office/powerpoint/2010/main" val="107515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686834" y="1153572"/>
            <a:ext cx="3200400" cy="4461163"/>
          </a:xfrm>
        </p:spPr>
        <p:txBody>
          <a:bodyPr>
            <a:normAutofit/>
          </a:bodyPr>
          <a:lstStyle/>
          <a:p>
            <a:r>
              <a:rPr lang="en-GB" dirty="0">
                <a:solidFill>
                  <a:srgbClr val="FFFFFF"/>
                </a:solidFill>
                <a:latin typeface="Segoe UI" panose="020B0502040204020203" pitchFamily="34" charset="0"/>
                <a:cs typeface="Segoe UI" panose="020B0502040204020203" pitchFamily="34" charset="0"/>
              </a:rPr>
              <a:t>Definition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4296229" y="145144"/>
            <a:ext cx="7503885" cy="6712856"/>
          </a:xfrm>
        </p:spPr>
        <p:txBody>
          <a:bodyPr anchor="ctr">
            <a:noAutofit/>
          </a:bodyPr>
          <a:lstStyle/>
          <a:p>
            <a:pPr marL="0" indent="0">
              <a:buNone/>
            </a:pPr>
            <a:r>
              <a:rPr lang="en-GB" sz="1800" dirty="0">
                <a:effectLst/>
                <a:latin typeface="Segoe UI" panose="020B0502040204020203" pitchFamily="34" charset="0"/>
                <a:ea typeface="Calibri" panose="020F0502020204030204" pitchFamily="34" charset="0"/>
                <a:cs typeface="Segoe UI" panose="020B0502040204020203" pitchFamily="34" charset="0"/>
              </a:rPr>
              <a:t>Targeted food aid </a:t>
            </a:r>
            <a:r>
              <a:rPr lang="en-GB" sz="1800" dirty="0">
                <a:latin typeface="Segoe UI" panose="020B0502040204020203" pitchFamily="34" charset="0"/>
                <a:ea typeface="Calibri" panose="020F0502020204030204" pitchFamily="34" charset="0"/>
                <a:cs typeface="Segoe UI" panose="020B0502040204020203" pitchFamily="34" charset="0"/>
              </a:rPr>
              <a:t>is aimed </a:t>
            </a:r>
            <a:r>
              <a:rPr lang="en-GB" sz="1800" dirty="0">
                <a:effectLst/>
                <a:latin typeface="Segoe UI" panose="020B0502040204020203" pitchFamily="34" charset="0"/>
                <a:ea typeface="Calibri" panose="020F0502020204030204" pitchFamily="34" charset="0"/>
                <a:cs typeface="Segoe UI" panose="020B0502040204020203" pitchFamily="34" charset="0"/>
              </a:rPr>
              <a:t>particular communities with different diets and food requirements and preferences, or to combat a particular challenge such as ‘holiday hunger’.</a:t>
            </a:r>
          </a:p>
          <a:p>
            <a:pPr marL="0" indent="0">
              <a:buNone/>
            </a:pPr>
            <a:r>
              <a:rPr lang="en-GB" sz="1800" dirty="0">
                <a:effectLst/>
                <a:latin typeface="Segoe UI" panose="020B0502040204020203" pitchFamily="34" charset="0"/>
                <a:ea typeface="Calibri" panose="020F0502020204030204" pitchFamily="34" charset="0"/>
                <a:cs typeface="Segoe UI" panose="020B0502040204020203" pitchFamily="34" charset="0"/>
              </a:rPr>
              <a:t>A meta review of COVID responses identified examples of tailored provision being made available to families with school aged children, Black, Asian and minority ethnic groups, and asylum seekers and refugees made available during March to August 2020. There was also some concern that there may still have been population groups who were missed by the support then, or indeed since COVID.</a:t>
            </a:r>
          </a:p>
          <a:p>
            <a:pPr marL="0" indent="0">
              <a:buNone/>
            </a:pPr>
            <a:endParaRPr lang="en-GB" sz="1800" dirty="0">
              <a:latin typeface="Segoe UI" panose="020B0502040204020203" pitchFamily="34" charset="0"/>
              <a:cs typeface="Segoe UI" panose="020B0502040204020203" pitchFamily="34" charset="0"/>
            </a:endParaRPr>
          </a:p>
          <a:p>
            <a:pPr marL="0" indent="0">
              <a:buNone/>
            </a:pPr>
            <a:r>
              <a:rPr lang="en-GB" sz="1800" dirty="0">
                <a:latin typeface="Segoe UI" panose="020B0502040204020203" pitchFamily="34" charset="0"/>
                <a:cs typeface="Segoe UI" panose="020B0502040204020203" pitchFamily="34" charset="0"/>
              </a:rPr>
              <a:t>Targeted food aid provision is an example of </a:t>
            </a:r>
            <a:r>
              <a:rPr lang="en-GB" sz="1800" dirty="0">
                <a:effectLst/>
                <a:latin typeface="Segoe UI" panose="020B0502040204020203" pitchFamily="34" charset="0"/>
                <a:ea typeface="Calibri" panose="020F0502020204030204" pitchFamily="34" charset="0"/>
                <a:cs typeface="Segoe UI" panose="020B0502040204020203" pitchFamily="34" charset="0"/>
              </a:rPr>
              <a:t>attended programmes. These can be devised in ways where children access support in spaces and places that they already attend (e.g. school) as universal provision which reduces the risk of children being further stigmatised.</a:t>
            </a:r>
          </a:p>
          <a:p>
            <a:pPr marL="0" indent="0">
              <a:buNone/>
            </a:pPr>
            <a:endParaRPr lang="en-GB" sz="1800" b="1" dirty="0">
              <a:latin typeface="Segoe UI" panose="020B0502040204020203" pitchFamily="34" charset="0"/>
              <a:ea typeface="Calibri" panose="020F0502020204030204" pitchFamily="34" charset="0"/>
              <a:cs typeface="Segoe UI" panose="020B0502040204020203" pitchFamily="34" charset="0"/>
            </a:endParaRPr>
          </a:p>
          <a:p>
            <a:pPr marL="0" indent="0">
              <a:buNone/>
            </a:pPr>
            <a:r>
              <a:rPr lang="en-GB" sz="1800" dirty="0">
                <a:effectLst/>
                <a:latin typeface="Segoe UI" panose="020B0502040204020203" pitchFamily="34" charset="0"/>
                <a:ea typeface="Calibri" panose="020F0502020204030204" pitchFamily="34" charset="0"/>
                <a:cs typeface="Segoe UI" panose="020B0502040204020203" pitchFamily="34" charset="0"/>
              </a:rPr>
              <a:t>Holiday food clubs mainly focus on household strategies to mitigate food insecurity especially as it relates to school holidays and lack of access to free school meals</a:t>
            </a:r>
          </a:p>
          <a:p>
            <a:pPr marL="0" indent="0">
              <a:buNone/>
            </a:pP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marL="0" indent="0">
              <a:buNone/>
            </a:pPr>
            <a:r>
              <a:rPr lang="en-GB" sz="1800" dirty="0">
                <a:effectLst/>
                <a:latin typeface="Segoe UI" panose="020B0502040204020203" pitchFamily="34" charset="0"/>
                <a:ea typeface="Calibri" panose="020F0502020204030204" pitchFamily="34" charset="0"/>
                <a:cs typeface="Segoe UI" panose="020B0502040204020203" pitchFamily="34" charset="0"/>
              </a:rPr>
              <a:t>Holiday hunger has been defined as: "a situation that occurs when economically disadvantaged households with school-aged children experience food insecurity during the school holidays”**</a:t>
            </a:r>
          </a:p>
          <a:p>
            <a:pPr marL="0" indent="0">
              <a:buNone/>
            </a:pPr>
            <a:endParaRPr lang="en-GB" sz="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52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336841" y="121142"/>
            <a:ext cx="11518317" cy="1014608"/>
          </a:xfrm>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cs typeface="Segoe UI" panose="020B0502040204020203" pitchFamily="34" charset="0"/>
              </a:rPr>
              <a:t>Outcomes</a:t>
            </a:r>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437323" y="1253331"/>
            <a:ext cx="5353877" cy="4351338"/>
          </a:xfrm>
        </p:spPr>
        <p:txBody>
          <a:bodyPr>
            <a:noAutofit/>
          </a:bodyPr>
          <a:lstStyle/>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Improved variety and quality of diet</a:t>
            </a:r>
          </a:p>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Willingness to try new things</a:t>
            </a:r>
          </a:p>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Reduced risk of obesity* </a:t>
            </a:r>
          </a:p>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New skills for young people</a:t>
            </a:r>
          </a:p>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Social connectedness</a:t>
            </a:r>
          </a:p>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Parents can work</a:t>
            </a:r>
          </a:p>
          <a:p>
            <a:pPr marL="342900" lvl="0" indent="-342900">
              <a:buFont typeface="Symbol" panose="05050102010706020507" pitchFamily="18" charset="2"/>
              <a:buChar char=""/>
            </a:pPr>
            <a:r>
              <a:rPr lang="en-GB" dirty="0">
                <a:latin typeface="Segoe UI" panose="020B0502040204020203" pitchFamily="34" charset="0"/>
                <a:cs typeface="Segoe UI" panose="020B0502040204020203" pitchFamily="34" charset="0"/>
              </a:rPr>
              <a:t>Reduced household expenditure</a:t>
            </a:r>
          </a:p>
          <a:p>
            <a:pPr marL="0" lvl="0" indent="0">
              <a:buNone/>
            </a:pPr>
            <a:br>
              <a:rPr lang="en-GB" dirty="0">
                <a:effectLst/>
                <a:latin typeface="Segoe UI" panose="020B0502040204020203" pitchFamily="34" charset="0"/>
                <a:ea typeface="Calibri" panose="020F0502020204030204" pitchFamily="34" charset="0"/>
                <a:cs typeface="Segoe UI" panose="020B0502040204020203" pitchFamily="34" charset="0"/>
              </a:rPr>
            </a:br>
            <a:r>
              <a:rPr lang="en-GB" dirty="0">
                <a:effectLst/>
                <a:latin typeface="Segoe UI" panose="020B0502040204020203" pitchFamily="34" charset="0"/>
                <a:ea typeface="Calibri" panose="020F0502020204030204" pitchFamily="34" charset="0"/>
                <a:cs typeface="Segoe UI" panose="020B0502040204020203" pitchFamily="34" charset="0"/>
              </a:rPr>
              <a:t> </a:t>
            </a:r>
          </a:p>
          <a:p>
            <a:endParaRPr lang="en-GB"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2DDAA31-F809-6CA1-725B-1564C0FAF234}"/>
              </a:ext>
            </a:extLst>
          </p:cNvPr>
          <p:cNvSpPr txBox="1"/>
          <p:nvPr/>
        </p:nvSpPr>
        <p:spPr>
          <a:xfrm>
            <a:off x="5791201" y="1135750"/>
            <a:ext cx="6400800" cy="5262979"/>
          </a:xfrm>
          <a:prstGeom prst="rect">
            <a:avLst/>
          </a:prstGeom>
          <a:noFill/>
        </p:spPr>
        <p:txBody>
          <a:bodyPr wrap="square" rtlCol="0">
            <a:spAutoFit/>
          </a:bodyPr>
          <a:lstStyle/>
          <a:p>
            <a:pPr marL="342900" lvl="0" indent="-342900">
              <a:buFont typeface="Symbol" panose="05050102010706020507" pitchFamily="18" charset="2"/>
              <a:buChar char=""/>
            </a:pPr>
            <a:r>
              <a:rPr lang="en-GB" sz="2800" dirty="0">
                <a:latin typeface="Segoe UI" panose="020B0502040204020203" pitchFamily="34" charset="0"/>
                <a:cs typeface="Segoe UI" panose="020B0502040204020203" pitchFamily="34" charset="0"/>
              </a:rPr>
              <a:t>Increase engagement from minority / under-represented groups</a:t>
            </a:r>
          </a:p>
          <a:p>
            <a:pPr marL="342900" lvl="0" indent="-342900">
              <a:buFont typeface="Symbol" panose="05050102010706020507" pitchFamily="18" charset="2"/>
              <a:buChar char=""/>
            </a:pPr>
            <a:r>
              <a:rPr lang="en-GB" sz="2800" dirty="0">
                <a:latin typeface="Segoe UI" panose="020B0502040204020203" pitchFamily="34" charset="0"/>
                <a:cs typeface="Segoe UI" panose="020B0502040204020203" pitchFamily="34" charset="0"/>
              </a:rPr>
              <a:t>Reduced food insecurity</a:t>
            </a:r>
          </a:p>
          <a:p>
            <a:pPr marL="342900" lvl="0" indent="-342900">
              <a:buFont typeface="Symbol" panose="05050102010706020507" pitchFamily="18" charset="2"/>
              <a:buChar char=""/>
            </a:pPr>
            <a:r>
              <a:rPr lang="en-GB" sz="2800" dirty="0">
                <a:latin typeface="Segoe UI" panose="020B0502040204020203" pitchFamily="34" charset="0"/>
                <a:cs typeface="Segoe UI" panose="020B0502040204020203" pitchFamily="34" charset="0"/>
              </a:rPr>
              <a:t>Improved budgeting</a:t>
            </a:r>
          </a:p>
          <a:p>
            <a:pPr marL="342900" lvl="0" indent="-342900">
              <a:buFont typeface="Symbol" panose="05050102010706020507" pitchFamily="18" charset="2"/>
              <a:buChar char=""/>
            </a:pPr>
            <a:r>
              <a:rPr lang="en-GB" sz="2800" dirty="0">
                <a:latin typeface="Segoe UI" panose="020B0502040204020203" pitchFamily="34" charset="0"/>
                <a:cs typeface="Segoe UI" panose="020B0502040204020203" pitchFamily="34" charset="0"/>
              </a:rPr>
              <a:t>Changed shopping behaviours</a:t>
            </a:r>
          </a:p>
          <a:p>
            <a:pPr marL="342900" lvl="0" indent="-342900">
              <a:buFont typeface="Symbol" panose="05050102010706020507" pitchFamily="18" charset="2"/>
              <a:buChar char=""/>
            </a:pPr>
            <a:r>
              <a:rPr lang="en-GB" sz="2800" dirty="0">
                <a:latin typeface="Segoe UI" panose="020B0502040204020203" pitchFamily="34" charset="0"/>
                <a:cs typeface="Segoe UI" panose="020B0502040204020203" pitchFamily="34" charset="0"/>
              </a:rPr>
              <a:t>Reduced takeaways/ fast food</a:t>
            </a:r>
          </a:p>
          <a:p>
            <a:pPr marL="342900" lvl="0" indent="-342900">
              <a:buFont typeface="Symbol" panose="05050102010706020507" pitchFamily="18" charset="2"/>
              <a:buChar char=""/>
            </a:pPr>
            <a:r>
              <a:rPr lang="en-GB" sz="2800" dirty="0">
                <a:effectLst/>
                <a:latin typeface="Segoe UI" panose="020B0502040204020203" pitchFamily="34" charset="0"/>
                <a:ea typeface="Calibri" panose="020F0502020204030204" pitchFamily="34" charset="0"/>
                <a:cs typeface="Segoe UI" panose="020B0502040204020203" pitchFamily="34" charset="0"/>
              </a:rPr>
              <a:t>Impro</a:t>
            </a:r>
            <a:r>
              <a:rPr lang="en-GB" sz="2800" dirty="0">
                <a:latin typeface="Segoe UI" panose="020B0502040204020203" pitchFamily="34" charset="0"/>
                <a:ea typeface="Calibri" panose="020F0502020204030204" pitchFamily="34" charset="0"/>
                <a:cs typeface="Segoe UI" panose="020B0502040204020203" pitchFamily="34" charset="0"/>
              </a:rPr>
              <a:t>ved attention</a:t>
            </a:r>
          </a:p>
          <a:p>
            <a:pPr marL="342900" lvl="0" indent="-342900">
              <a:buFont typeface="Symbol" panose="05050102010706020507" pitchFamily="18" charset="2"/>
              <a:buChar char=""/>
            </a:pPr>
            <a:r>
              <a:rPr lang="en-GB" sz="2800" dirty="0">
                <a:latin typeface="Segoe UI" panose="020B0502040204020203" pitchFamily="34" charset="0"/>
                <a:ea typeface="Calibri" panose="020F0502020204030204" pitchFamily="34" charset="0"/>
                <a:cs typeface="Segoe UI" panose="020B0502040204020203" pitchFamily="34" charset="0"/>
              </a:rPr>
              <a:t>Fewer skipped classes</a:t>
            </a:r>
          </a:p>
          <a:p>
            <a:pPr lvl="0"/>
            <a:endParaRPr lang="en-GB" sz="2800" dirty="0">
              <a:latin typeface="Segoe UI" panose="020B0502040204020203" pitchFamily="34" charset="0"/>
              <a:ea typeface="Calibri" panose="020F0502020204030204" pitchFamily="34" charset="0"/>
              <a:cs typeface="Segoe UI" panose="020B0502040204020203" pitchFamily="34" charset="0"/>
            </a:endParaRPr>
          </a:p>
          <a:p>
            <a:pPr lvl="0"/>
            <a:r>
              <a:rPr lang="en-GB" sz="2800" dirty="0">
                <a:latin typeface="Segoe UI" panose="020B0502040204020203" pitchFamily="34" charset="0"/>
                <a:ea typeface="Calibri" panose="020F0502020204030204" pitchFamily="34" charset="0"/>
                <a:cs typeface="Segoe UI" panose="020B0502040204020203" pitchFamily="34" charset="0"/>
              </a:rPr>
              <a:t>For supermarkets / food providers:</a:t>
            </a:r>
          </a:p>
          <a:p>
            <a:pPr marL="342900" lvl="0" indent="-342900">
              <a:buFont typeface="Symbol" panose="05050102010706020507" pitchFamily="18" charset="2"/>
              <a:buChar char=""/>
            </a:pPr>
            <a:r>
              <a:rPr lang="en-GB" sz="2800" dirty="0">
                <a:latin typeface="Segoe UI" panose="020B0502040204020203" pitchFamily="34" charset="0"/>
                <a:ea typeface="Calibri" panose="020F0502020204030204" pitchFamily="34" charset="0"/>
                <a:cs typeface="Segoe UI" panose="020B0502040204020203" pitchFamily="34" charset="0"/>
              </a:rPr>
              <a:t>Improved </a:t>
            </a:r>
            <a:r>
              <a:rPr lang="en-GB" sz="2800" dirty="0">
                <a:effectLst/>
                <a:latin typeface="Segoe UI" panose="020B0502040204020203" pitchFamily="34" charset="0"/>
                <a:ea typeface="Calibri" panose="020F0502020204030204" pitchFamily="34" charset="0"/>
                <a:cs typeface="Segoe UI" panose="020B0502040204020203" pitchFamily="34" charset="0"/>
              </a:rPr>
              <a:t>CSR for supermarkets</a:t>
            </a:r>
          </a:p>
          <a:p>
            <a:pPr marL="342900" lvl="0" indent="-342900">
              <a:buFont typeface="Symbol" panose="05050102010706020507" pitchFamily="18" charset="2"/>
              <a:buChar char=""/>
            </a:pPr>
            <a:r>
              <a:rPr lang="en-GB" sz="2800" dirty="0">
                <a:latin typeface="Segoe UI" panose="020B0502040204020203" pitchFamily="34" charset="0"/>
                <a:ea typeface="Calibri" panose="020F0502020204030204" pitchFamily="34" charset="0"/>
                <a:cs typeface="Segoe UI" panose="020B0502040204020203" pitchFamily="34" charset="0"/>
              </a:rPr>
              <a:t>Reduced cost of food disposal</a:t>
            </a:r>
            <a:endParaRPr lang="en-GB" sz="2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E1F11821-BC4D-8FDD-951F-0D9393221EE2}"/>
              </a:ext>
            </a:extLst>
          </p:cNvPr>
          <p:cNvSpPr txBox="1"/>
          <p:nvPr/>
        </p:nvSpPr>
        <p:spPr>
          <a:xfrm>
            <a:off x="437323" y="6256755"/>
            <a:ext cx="4532242" cy="707886"/>
          </a:xfrm>
          <a:prstGeom prst="rect">
            <a:avLst/>
          </a:prstGeom>
          <a:noFill/>
        </p:spPr>
        <p:txBody>
          <a:bodyPr wrap="square" rtlCol="0">
            <a:spAutoFit/>
          </a:bodyPr>
          <a:lstStyle/>
          <a:p>
            <a:r>
              <a:rPr lang="en-GB" sz="2000" dirty="0">
                <a:latin typeface="Segoe UI" panose="020B0502040204020203" pitchFamily="34" charset="0"/>
                <a:cs typeface="Segoe UI" panose="020B0502040204020203" pitchFamily="34" charset="0"/>
              </a:rPr>
              <a:t>* For girls not boys, based on 1 US study</a:t>
            </a:r>
          </a:p>
        </p:txBody>
      </p:sp>
    </p:spTree>
    <p:extLst>
      <p:ext uri="{BB962C8B-B14F-4D97-AF65-F5344CB8AC3E}">
        <p14:creationId xmlns:p14="http://schemas.microsoft.com/office/powerpoint/2010/main" val="139197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308113" y="42863"/>
            <a:ext cx="11883887" cy="748282"/>
          </a:xfrm>
        </p:spPr>
        <p:style>
          <a:lnRef idx="2">
            <a:schemeClr val="accent2"/>
          </a:lnRef>
          <a:fillRef idx="1">
            <a:schemeClr val="lt1"/>
          </a:fillRef>
          <a:effectRef idx="0">
            <a:schemeClr val="accent2"/>
          </a:effectRef>
          <a:fontRef idx="minor">
            <a:schemeClr val="dk1"/>
          </a:fontRef>
        </p:style>
        <p:txBody>
          <a:bodyPr/>
          <a:lstStyle/>
          <a:p>
            <a:r>
              <a:rPr lang="en-GB" dirty="0"/>
              <a:t>Enabling and Limiting Factors </a:t>
            </a:r>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308113" y="1146629"/>
            <a:ext cx="7709452" cy="5505961"/>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1800" dirty="0">
                <a:latin typeface="Segoe UI" panose="020B0502040204020203" pitchFamily="34" charset="0"/>
                <a:cs typeface="Segoe UI" panose="020B0502040204020203" pitchFamily="34" charset="0"/>
              </a:rPr>
              <a:t>Enabling ingredients:</a:t>
            </a:r>
          </a:p>
          <a:p>
            <a:pPr marL="0" indent="0">
              <a:buNone/>
            </a:pPr>
            <a:endParaRPr lang="en-GB" sz="1800" dirty="0">
              <a:latin typeface="Segoe UI" panose="020B0502040204020203" pitchFamily="34" charset="0"/>
              <a:cs typeface="Segoe UI" panose="020B0502040204020203" pitchFamily="34" charset="0"/>
            </a:endParaRPr>
          </a:p>
          <a:p>
            <a:r>
              <a:rPr lang="en-GB" sz="1800" dirty="0">
                <a:latin typeface="Segoe UI" panose="020B0502040204020203" pitchFamily="34" charset="0"/>
                <a:cs typeface="Segoe UI" panose="020B0502040204020203" pitchFamily="34" charset="0"/>
              </a:rPr>
              <a:t>‘Contextualised’ – tailored to local needs</a:t>
            </a:r>
          </a:p>
          <a:p>
            <a:r>
              <a:rPr lang="en-GB" sz="1800" dirty="0">
                <a:latin typeface="Segoe UI" panose="020B0502040204020203" pitchFamily="34" charset="0"/>
                <a:cs typeface="Segoe UI" panose="020B0502040204020203" pitchFamily="34" charset="0"/>
              </a:rPr>
              <a:t>Mix of approaches to meet different needs – through local partnerships</a:t>
            </a:r>
          </a:p>
          <a:p>
            <a:r>
              <a:rPr lang="en-GB" sz="1800" dirty="0">
                <a:latin typeface="Segoe UI" panose="020B0502040204020203" pitchFamily="34" charset="0"/>
                <a:cs typeface="Segoe UI" panose="020B0502040204020203" pitchFamily="34" charset="0"/>
              </a:rPr>
              <a:t>Regular routines</a:t>
            </a:r>
          </a:p>
          <a:p>
            <a:r>
              <a:rPr lang="en-GB" sz="1800" dirty="0">
                <a:latin typeface="Segoe UI" panose="020B0502040204020203" pitchFamily="34" charset="0"/>
                <a:cs typeface="Segoe UI" panose="020B0502040204020203" pitchFamily="34" charset="0"/>
              </a:rPr>
              <a:t>Skilful support teams</a:t>
            </a:r>
          </a:p>
          <a:p>
            <a:r>
              <a:rPr lang="en-GB" sz="1800" dirty="0">
                <a:latin typeface="Segoe UI" panose="020B0502040204020203" pitchFamily="34" charset="0"/>
                <a:cs typeface="Segoe UI" panose="020B0502040204020203" pitchFamily="34" charset="0"/>
              </a:rPr>
              <a:t>More than FSM, for example, FSM+15%. </a:t>
            </a:r>
          </a:p>
          <a:p>
            <a:r>
              <a:rPr lang="en-GB" sz="1800" dirty="0">
                <a:latin typeface="Segoe UI" panose="020B0502040204020203" pitchFamily="34" charset="0"/>
                <a:cs typeface="Segoe UI" panose="020B0502040204020203" pitchFamily="34" charset="0"/>
              </a:rPr>
              <a:t>Open to all - equality of opportunity</a:t>
            </a:r>
          </a:p>
          <a:p>
            <a:r>
              <a:rPr lang="en-GB" sz="1800" dirty="0">
                <a:latin typeface="Segoe UI" panose="020B0502040204020203" pitchFamily="34" charset="0"/>
                <a:cs typeface="Segoe UI" panose="020B0502040204020203" pitchFamily="34" charset="0"/>
              </a:rPr>
              <a:t>Communication with parents or involving them (‘Parents can eat too’, or unused food can be taken home)</a:t>
            </a:r>
          </a:p>
          <a:p>
            <a:r>
              <a:rPr lang="en-GB" sz="1800" dirty="0">
                <a:latin typeface="Segoe UI" panose="020B0502040204020203" pitchFamily="34" charset="0"/>
                <a:cs typeface="Segoe UI" panose="020B0502040204020203" pitchFamily="34" charset="0"/>
              </a:rPr>
              <a:t>Opportunities for participants and volunteers to build relationships</a:t>
            </a:r>
          </a:p>
          <a:p>
            <a:r>
              <a:rPr lang="en-GB" sz="1800" dirty="0">
                <a:latin typeface="Segoe UI" panose="020B0502040204020203" pitchFamily="34" charset="0"/>
                <a:cs typeface="Segoe UI" panose="020B0502040204020203" pitchFamily="34" charset="0"/>
              </a:rPr>
              <a:t>Food vouchers reduce the risk of trying new food / wasting money</a:t>
            </a:r>
          </a:p>
          <a:p>
            <a:r>
              <a:rPr lang="en-GB" sz="1800" dirty="0">
                <a:latin typeface="Segoe UI" panose="020B0502040204020203" pitchFamily="34" charset="0"/>
                <a:cs typeface="Segoe UI" panose="020B0502040204020203" pitchFamily="34" charset="0"/>
              </a:rPr>
              <a:t>Deliverers include voices of lived experience</a:t>
            </a:r>
          </a:p>
          <a:p>
            <a:r>
              <a:rPr lang="en-GB" sz="1800" dirty="0">
                <a:latin typeface="Segoe UI" panose="020B0502040204020203" pitchFamily="34" charset="0"/>
                <a:cs typeface="Segoe UI" panose="020B0502040204020203" pitchFamily="34" charset="0"/>
              </a:rPr>
              <a:t>Communicated and promoted through multiple channels – “requires more direct and relentless promotion.”</a:t>
            </a:r>
          </a:p>
          <a:p>
            <a:endParaRPr lang="en-GB" sz="1800"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6EBA4DA2-EF05-12F9-1E8F-DC1EDA66647C}"/>
              </a:ext>
            </a:extLst>
          </p:cNvPr>
          <p:cNvSpPr txBox="1"/>
          <p:nvPr/>
        </p:nvSpPr>
        <p:spPr>
          <a:xfrm>
            <a:off x="8149360" y="1914450"/>
            <a:ext cx="3866322"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latin typeface="Segoe UI" panose="020B0502040204020203" pitchFamily="34" charset="0"/>
                <a:cs typeface="Segoe UI" panose="020B0502040204020203" pitchFamily="34" charset="0"/>
              </a:rPr>
              <a:t>Barriers:</a:t>
            </a:r>
          </a:p>
          <a:p>
            <a:endParaRPr lang="en-GB"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cs typeface="Segoe UI" panose="020B0502040204020203" pitchFamily="34" charset="0"/>
              </a:rPr>
              <a:t>Variability of approach and quality</a:t>
            </a:r>
          </a:p>
          <a:p>
            <a:pPr marL="342900" indent="-342900">
              <a:buFont typeface="Arial" panose="020B0604020202020204" pitchFamily="34" charset="0"/>
              <a:buChar char="•"/>
            </a:pPr>
            <a:r>
              <a:rPr lang="en-GB" dirty="0">
                <a:latin typeface="Segoe UI" panose="020B0502040204020203" pitchFamily="34" charset="0"/>
                <a:cs typeface="Segoe UI" panose="020B0502040204020203" pitchFamily="34" charset="0"/>
              </a:rPr>
              <a:t>Evidence is often based on a narrow set of desired outcomes – for example attainment rather than social outcomes</a:t>
            </a:r>
          </a:p>
          <a:p>
            <a:pPr marL="342900" indent="-342900">
              <a:buFont typeface="Arial" panose="020B0604020202020204" pitchFamily="34" charset="0"/>
              <a:buChar char="•"/>
            </a:pPr>
            <a:r>
              <a:rPr lang="en-GB" dirty="0">
                <a:latin typeface="Segoe UI" panose="020B0502040204020203" pitchFamily="34" charset="0"/>
                <a:cs typeface="Segoe UI" panose="020B0502040204020203" pitchFamily="34" charset="0"/>
              </a:rPr>
              <a:t>Families are rarely involved in the design of these services</a:t>
            </a:r>
          </a:p>
          <a:p>
            <a:pPr marL="342900" indent="-342900">
              <a:buFont typeface="Arial" panose="020B0604020202020204" pitchFamily="34" charset="0"/>
              <a:buChar char="•"/>
            </a:pPr>
            <a:r>
              <a:rPr lang="en-GB" dirty="0">
                <a:latin typeface="Segoe UI" panose="020B0502040204020203" pitchFamily="34" charset="0"/>
                <a:cs typeface="Segoe UI" panose="020B0502040204020203" pitchFamily="34" charset="0"/>
              </a:rPr>
              <a:t>Funding is often short term and insecure, whereas the cycle of food insecurity is entrenched around the school year.</a:t>
            </a:r>
          </a:p>
        </p:txBody>
      </p:sp>
    </p:spTree>
    <p:extLst>
      <p:ext uri="{BB962C8B-B14F-4D97-AF65-F5344CB8AC3E}">
        <p14:creationId xmlns:p14="http://schemas.microsoft.com/office/powerpoint/2010/main" val="428540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ext, person, standing, posing&#10;&#10;Description automatically generated">
            <a:extLst>
              <a:ext uri="{FF2B5EF4-FFF2-40B4-BE49-F238E27FC236}">
                <a16:creationId xmlns:a16="http://schemas.microsoft.com/office/drawing/2014/main" id="{C6B483BE-2B12-DE1A-0938-74497FCF23E9}"/>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7490" r="7490" b="1"/>
          <a:stretch/>
        </p:blipFill>
        <p:spPr>
          <a:xfrm>
            <a:off x="0" y="123613"/>
            <a:ext cx="12192000" cy="9894636"/>
          </a:xfrm>
          <a:prstGeom prst="rect">
            <a:avLst/>
          </a:prstGeom>
        </p:spPr>
      </p:pic>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286693" y="106411"/>
            <a:ext cx="7510668" cy="880579"/>
          </a:xfrm>
        </p:spPr>
        <p:txBody>
          <a:bodyPr>
            <a:normAutofit fontScale="90000"/>
          </a:bodyPr>
          <a:lstStyle/>
          <a:p>
            <a:r>
              <a:rPr lang="en-GB" sz="4400" dirty="0">
                <a:solidFill>
                  <a:schemeClr val="bg1">
                    <a:lumMod val="95000"/>
                  </a:schemeClr>
                </a:solidFill>
                <a:effectLst/>
                <a:latin typeface="Segoe UI" panose="020B0502040204020203" pitchFamily="34" charset="0"/>
                <a:ea typeface="Calibri" panose="020F0502020204030204" pitchFamily="34" charset="0"/>
                <a:cs typeface="Segoe UI" panose="020B0502040204020203" pitchFamily="34" charset="0"/>
              </a:rPr>
              <a:t>Rose Vouchers for Fruit and Veg </a:t>
            </a:r>
            <a:endParaRPr lang="en-GB" dirty="0">
              <a:solidFill>
                <a:schemeClr val="bg1">
                  <a:lumMod val="95000"/>
                </a:schemeClr>
              </a:solidFill>
              <a:latin typeface="Segoe UI" panose="020B0502040204020203" pitchFamily="34" charset="0"/>
              <a:cs typeface="Segoe UI" panose="020B0502040204020203" pitchFamily="34" charset="0"/>
            </a:endParaRPr>
          </a:p>
        </p:txBody>
      </p:sp>
      <p:sp>
        <p:nvSpPr>
          <p:cNvPr id="18" name="Content Placeholder 17">
            <a:extLst>
              <a:ext uri="{FF2B5EF4-FFF2-40B4-BE49-F238E27FC236}">
                <a16:creationId xmlns:a16="http://schemas.microsoft.com/office/drawing/2014/main" id="{3BD4F410-BD22-D3F7-08FF-C279C5D4B1B6}"/>
              </a:ext>
            </a:extLst>
          </p:cNvPr>
          <p:cNvSpPr>
            <a:spLocks noGrp="1"/>
          </p:cNvSpPr>
          <p:nvPr>
            <p:ph idx="1"/>
          </p:nvPr>
        </p:nvSpPr>
        <p:spPr>
          <a:xfrm>
            <a:off x="0" y="1004192"/>
            <a:ext cx="5457821" cy="5853808"/>
          </a:xfrm>
        </p:spPr>
        <p:txBody>
          <a:bodyPr>
            <a:normAutofit/>
          </a:bodyPr>
          <a:lstStyle/>
          <a:p>
            <a:r>
              <a:rPr lang="en-GB" sz="2000" dirty="0">
                <a:solidFill>
                  <a:srgbClr val="FFFFFF"/>
                </a:solidFill>
                <a:latin typeface="Segoe UI" panose="020B0502040204020203" pitchFamily="34" charset="0"/>
                <a:cs typeface="Segoe UI" panose="020B0502040204020203" pitchFamily="34" charset="0"/>
              </a:rPr>
              <a:t>Projects provide vouchers for fruit and vegetables to low-income families who have children aged 4 and under. Vouchers are collected at Children’s Centres and redeemed at independent retailers in the local community, supporting the local economy </a:t>
            </a:r>
          </a:p>
          <a:p>
            <a:r>
              <a:rPr lang="en-GB" sz="2000" dirty="0">
                <a:solidFill>
                  <a:srgbClr val="FFFFFF"/>
                </a:solidFill>
                <a:latin typeface="Segoe UI" panose="020B0502040204020203" pitchFamily="34" charset="0"/>
                <a:cs typeface="Segoe UI" panose="020B0502040204020203" pitchFamily="34" charset="0"/>
              </a:rPr>
              <a:t>The nearest location is Barnsley, where Rose Vouchers report market traders make on average £150‑£250 a week more because of the vouchers.</a:t>
            </a:r>
          </a:p>
          <a:p>
            <a:r>
              <a:rPr lang="en-GB" sz="2000" dirty="0">
                <a:solidFill>
                  <a:srgbClr val="FFFFFF"/>
                </a:solidFill>
                <a:latin typeface="Segoe UI" panose="020B0502040204020203" pitchFamily="34" charset="0"/>
                <a:cs typeface="Segoe UI" panose="020B0502040204020203" pitchFamily="34" charset="0"/>
              </a:rPr>
              <a:t>The ambition of the charity is to increase the scale of their offer five-fold by 2025 – using a locally owned (franchise) model.</a:t>
            </a:r>
          </a:p>
          <a:p>
            <a:r>
              <a:rPr lang="en-GB" sz="2000" dirty="0">
                <a:solidFill>
                  <a:srgbClr val="FFFFFF"/>
                </a:solidFill>
                <a:latin typeface="Segoe UI" panose="020B0502040204020203" pitchFamily="34" charset="0"/>
                <a:cs typeface="Segoe UI" panose="020B0502040204020203" pitchFamily="34" charset="0"/>
              </a:rPr>
              <a:t>Improved access to fresh produce alongside advice, guidance and support from the Children's Centres has encouraged and facilitated positive diet-related behaviour change </a:t>
            </a:r>
          </a:p>
        </p:txBody>
      </p:sp>
      <p:pic>
        <p:nvPicPr>
          <p:cNvPr id="7" name="Picture 6">
            <a:extLst>
              <a:ext uri="{FF2B5EF4-FFF2-40B4-BE49-F238E27FC236}">
                <a16:creationId xmlns:a16="http://schemas.microsoft.com/office/drawing/2014/main" id="{CA193893-BE38-D8B1-A16A-C95F195879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868" t="25507" r="22224" b="18841"/>
          <a:stretch/>
        </p:blipFill>
        <p:spPr bwMode="auto">
          <a:xfrm>
            <a:off x="6226167" y="3266660"/>
            <a:ext cx="5962785" cy="381662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390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5370286" y="87683"/>
            <a:ext cx="6653590" cy="697670"/>
          </a:xfrm>
        </p:spPr>
        <p:style>
          <a:lnRef idx="2">
            <a:schemeClr val="accent2"/>
          </a:lnRef>
          <a:fillRef idx="1">
            <a:schemeClr val="lt1"/>
          </a:fillRef>
          <a:effectRef idx="0">
            <a:schemeClr val="accent2"/>
          </a:effectRef>
          <a:fontRef idx="minor">
            <a:schemeClr val="dk1"/>
          </a:fontRef>
        </p:style>
        <p:txBody>
          <a:bodyPr anchor="b">
            <a:noAutofit/>
          </a:bodyPr>
          <a:lstStyle/>
          <a:p>
            <a:r>
              <a:rPr lang="en-GB" sz="2400" b="1" dirty="0">
                <a:effectLst/>
                <a:latin typeface="Segoe UI" panose="020B0502040204020203" pitchFamily="34" charset="0"/>
                <a:ea typeface="Calibri" panose="020F0502020204030204" pitchFamily="34" charset="0"/>
                <a:cs typeface="Segoe UI" panose="020B0502040204020203" pitchFamily="34" charset="0"/>
              </a:rPr>
              <a:t>Red Tower CIC, York – helping to tackle holiday hunger</a:t>
            </a:r>
            <a:endParaRPr lang="en-GB" sz="2400" dirty="0">
              <a:latin typeface="Segoe UI" panose="020B0502040204020203" pitchFamily="34" charset="0"/>
              <a:cs typeface="Segoe UI" panose="020B0502040204020203" pitchFamily="34" charset="0"/>
            </a:endParaRPr>
          </a:p>
        </p:txBody>
      </p:sp>
      <p:pic>
        <p:nvPicPr>
          <p:cNvPr id="5" name="Picture 4" descr="A group of people sitting at tables&#10;&#10;Description automatically generated with low confidence">
            <a:extLst>
              <a:ext uri="{FF2B5EF4-FFF2-40B4-BE49-F238E27FC236}">
                <a16:creationId xmlns:a16="http://schemas.microsoft.com/office/drawing/2014/main" id="{8616A638-A001-83C7-02A7-223C27FF3DEF}"/>
              </a:ext>
            </a:extLst>
          </p:cNvPr>
          <p:cNvPicPr>
            <a:picLocks noChangeAspect="1"/>
          </p:cNvPicPr>
          <p:nvPr/>
        </p:nvPicPr>
        <p:blipFill rotWithShape="1">
          <a:blip r:embed="rId3">
            <a:extLst>
              <a:ext uri="{28A0092B-C50C-407E-A947-70E740481C1C}">
                <a14:useLocalDpi xmlns:a14="http://schemas.microsoft.com/office/drawing/2010/main" val="0"/>
              </a:ext>
            </a:extLst>
          </a:blip>
          <a:srcRect l="16445" r="16874" b="1"/>
          <a:stretch/>
        </p:blipFill>
        <p:spPr>
          <a:xfrm>
            <a:off x="348345" y="684382"/>
            <a:ext cx="4915231" cy="552835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5361819" y="876822"/>
            <a:ext cx="6662057" cy="5723604"/>
          </a:xfrm>
        </p:spPr>
        <p:txBody>
          <a:bodyPr>
            <a:normAutofit fontScale="92500" lnSpcReduction="20000"/>
          </a:bodyPr>
          <a:lstStyle/>
          <a:p>
            <a:pPr marL="0" lvl="0" indent="0">
              <a:buNone/>
            </a:pPr>
            <a:r>
              <a:rPr lang="en-GB" sz="1800" dirty="0">
                <a:effectLst/>
                <a:latin typeface="Segoe UI" panose="020B0502040204020203" pitchFamily="34" charset="0"/>
                <a:ea typeface="Times New Roman" panose="02020603050405020304" pitchFamily="18" charset="0"/>
                <a:cs typeface="Segoe UI" panose="020B0502040204020203" pitchFamily="34" charset="0"/>
              </a:rPr>
              <a:t>The model comprised: 1 project manager with volunteers and a cafe (open every Monday for 7 weeks) with fresh food / lunches for every child and baked goods donated  with advice on healthy amounts, plus teas/coffees/juices and a Pay As You feel PAYF signs / donations box (takings used to cover overheads). </a:t>
            </a:r>
          </a:p>
          <a:p>
            <a:pPr marL="0" lvl="0" indent="0">
              <a:buNone/>
            </a:pPr>
            <a:r>
              <a:rPr lang="en-GB" sz="1800" dirty="0">
                <a:effectLst/>
                <a:latin typeface="Segoe UI" panose="020B0502040204020203" pitchFamily="34" charset="0"/>
                <a:ea typeface="Times New Roman" panose="02020603050405020304" pitchFamily="18" charset="0"/>
                <a:cs typeface="Segoe UI" panose="020B0502040204020203" pitchFamily="34" charset="0"/>
              </a:rPr>
              <a:t>There was also a Food 4u Shop operated upstairs (produce that couldn't be made into lunches) for people to take a bag of groceries home (£1 suggested donation per bag) </a:t>
            </a:r>
            <a:endParaRPr lang="en-GB" sz="1800" dirty="0">
              <a:latin typeface="Segoe UI" panose="020B0502040204020203" pitchFamily="34" charset="0"/>
              <a:ea typeface="Calibri" panose="020F0502020204030204" pitchFamily="34" charset="0"/>
              <a:cs typeface="Segoe UI" panose="020B0502040204020203" pitchFamily="34" charset="0"/>
            </a:endParaRPr>
          </a:p>
          <a:p>
            <a:pPr marL="0" lvl="0" indent="0">
              <a:buNone/>
            </a:pPr>
            <a:endParaRPr lang="en-GB" sz="1300" dirty="0">
              <a:latin typeface="Segoe UI" panose="020B0502040204020203" pitchFamily="34" charset="0"/>
              <a:ea typeface="Calibri" panose="020F0502020204030204" pitchFamily="34" charset="0"/>
              <a:cs typeface="Segoe UI" panose="020B0502040204020203" pitchFamily="34" charset="0"/>
            </a:endParaRPr>
          </a:p>
          <a:p>
            <a:pPr marL="0" lvl="0" indent="0">
              <a:buNone/>
            </a:pPr>
            <a:r>
              <a:rPr lang="en-GB" sz="1800" dirty="0">
                <a:latin typeface="Segoe UI" panose="020B0502040204020203" pitchFamily="34" charset="0"/>
                <a:ea typeface="Calibri" panose="020F0502020204030204" pitchFamily="34" charset="0"/>
                <a:cs typeface="Segoe UI" panose="020B0502040204020203" pitchFamily="34" charset="0"/>
              </a:rPr>
              <a:t>Research identified these aspects of this holiday support programme to be effective.</a:t>
            </a: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cs typeface="Segoe UI" panose="020B0502040204020203" pitchFamily="34" charset="0"/>
              </a:rPr>
              <a:t>Outdoor well-being: The garden was enjoyed by customers young and old every week; children literally dancing in the rain.</a:t>
            </a: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cs typeface="Segoe UI" panose="020B0502040204020203" pitchFamily="34" charset="0"/>
              </a:rPr>
              <a:t>Inclusion: Elder neighbours enjoyed a sit-down,</a:t>
            </a:r>
            <a:r>
              <a:rPr lang="en-GB" sz="1800" dirty="0">
                <a:latin typeface="Segoe UI" panose="020B0502040204020203" pitchFamily="34" charset="0"/>
                <a:ea typeface="Calibri" panose="020F0502020204030204" pitchFamily="34" charset="0"/>
                <a:cs typeface="Segoe UI" panose="020B0502040204020203" pitchFamily="34" charset="0"/>
              </a:rPr>
              <a:t> </a:t>
            </a:r>
            <a:r>
              <a:rPr lang="en-GB" sz="1800" dirty="0">
                <a:effectLst/>
                <a:latin typeface="Segoe UI" panose="020B0502040204020203" pitchFamily="34" charset="0"/>
                <a:ea typeface="Calibri" panose="020F0502020204030204" pitchFamily="34" charset="0"/>
                <a:cs typeface="Segoe UI" panose="020B0502040204020203" pitchFamily="34" charset="0"/>
              </a:rPr>
              <a:t>neighbours who had not been keen on the project to begin with, came to eat at the cafe by the end; People of minority ethnic origin also came. </a:t>
            </a: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cs typeface="Segoe UI" panose="020B0502040204020203" pitchFamily="34" charset="0"/>
              </a:rPr>
              <a:t>Alleviating hunger: There was enough tasty, varied food for everyone, volunteers included, every week. </a:t>
            </a: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cs typeface="Segoe UI" panose="020B0502040204020203" pitchFamily="34" charset="0"/>
              </a:rPr>
              <a:t>Zero-Waste: In total approx. 785kg of food was intercepted before being sent to landfill and waste collected for proper disposal by a local compost expert.</a:t>
            </a:r>
          </a:p>
          <a:p>
            <a:pPr lvl="0">
              <a:buFont typeface="Wingdings" panose="05000000000000000000" pitchFamily="2" charset="2"/>
              <a:buChar char="ü"/>
            </a:pPr>
            <a:r>
              <a:rPr lang="en-GB" sz="1800" dirty="0">
                <a:effectLst/>
                <a:latin typeface="Segoe UI" panose="020B0502040204020203" pitchFamily="34" charset="0"/>
                <a:ea typeface="Calibri" panose="020F0502020204030204" pitchFamily="34" charset="0"/>
                <a:cs typeface="Segoe UI" panose="020B0502040204020203" pitchFamily="34" charset="0"/>
              </a:rPr>
              <a:t>Volunteer experience: 1 intern, 1 coordinator, 2 staff from the CIC and 13 other volunteers repeatedly contributed their time, resources and enthusiasm. They appeared to benefit, get along well and enjoy it. </a:t>
            </a:r>
          </a:p>
        </p:txBody>
      </p:sp>
    </p:spTree>
    <p:extLst>
      <p:ext uri="{BB962C8B-B14F-4D97-AF65-F5344CB8AC3E}">
        <p14:creationId xmlns:p14="http://schemas.microsoft.com/office/powerpoint/2010/main" val="134289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5297762" y="329184"/>
            <a:ext cx="6251110" cy="1783080"/>
          </a:xfrm>
        </p:spPr>
        <p:txBody>
          <a:bodyPr anchor="b">
            <a:normAutofit/>
          </a:bodyPr>
          <a:lstStyle/>
          <a:p>
            <a:r>
              <a:rPr lang="en-GB" sz="5400">
                <a:latin typeface="Segoe UI" panose="020B0502040204020203" pitchFamily="34" charset="0"/>
                <a:cs typeface="Segoe UI" panose="020B0502040204020203" pitchFamily="34" charset="0"/>
              </a:rPr>
              <a:t>Questions arising</a:t>
            </a:r>
          </a:p>
        </p:txBody>
      </p:sp>
      <p:pic>
        <p:nvPicPr>
          <p:cNvPr id="5" name="Picture 4" descr="Assorted vegetables and fruits">
            <a:extLst>
              <a:ext uri="{FF2B5EF4-FFF2-40B4-BE49-F238E27FC236}">
                <a16:creationId xmlns:a16="http://schemas.microsoft.com/office/drawing/2014/main" id="{2A91C28E-F06C-EB28-ABC2-6A998252C7BD}"/>
              </a:ext>
            </a:extLst>
          </p:cNvPr>
          <p:cNvPicPr>
            <a:picLocks noChangeAspect="1"/>
          </p:cNvPicPr>
          <p:nvPr/>
        </p:nvPicPr>
        <p:blipFill rotWithShape="1">
          <a:blip r:embed="rId3"/>
          <a:srcRect l="33385" r="2128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5297762" y="2706624"/>
            <a:ext cx="6251110" cy="3483864"/>
          </a:xfrm>
        </p:spPr>
        <p:txBody>
          <a:bodyPr>
            <a:normAutofit/>
          </a:bodyPr>
          <a:lstStyle/>
          <a:p>
            <a:pPr marL="342900" lvl="0" indent="-342900">
              <a:buFont typeface="+mj-lt"/>
              <a:buAutoNum type="arabicPeriod"/>
            </a:pPr>
            <a:r>
              <a:rPr lang="en-GB" sz="1500" dirty="0">
                <a:effectLst/>
                <a:latin typeface="Segoe UI" panose="020B0502040204020203" pitchFamily="34" charset="0"/>
                <a:ea typeface="Calibri" panose="020F0502020204030204" pitchFamily="34" charset="0"/>
                <a:cs typeface="Segoe UI" panose="020B0502040204020203" pitchFamily="34" charset="0"/>
              </a:rPr>
              <a:t>How to resource the coordination, quality assurance and requirement to scale up and down in response to need?</a:t>
            </a:r>
          </a:p>
          <a:p>
            <a:pPr marL="342900" lvl="0" indent="-342900">
              <a:buFont typeface="+mj-lt"/>
              <a:buAutoNum type="arabicPeriod"/>
            </a:pPr>
            <a:r>
              <a:rPr lang="en-GB" sz="1500" dirty="0">
                <a:effectLst/>
                <a:latin typeface="Segoe UI" panose="020B0502040204020203" pitchFamily="34" charset="0"/>
                <a:ea typeface="Calibri" panose="020F0502020204030204" pitchFamily="34" charset="0"/>
                <a:cs typeface="Segoe UI" panose="020B0502040204020203" pitchFamily="34" charset="0"/>
              </a:rPr>
              <a:t>The challenges in implementing holiday food schemes that have wider eligibility than Free School Meals. Where then to place thresholds?</a:t>
            </a:r>
          </a:p>
          <a:p>
            <a:pPr marL="342900" lvl="0" indent="-342900">
              <a:buFont typeface="+mj-lt"/>
              <a:buAutoNum type="arabicPeriod"/>
            </a:pPr>
            <a:r>
              <a:rPr lang="en-GB" sz="1500" dirty="0">
                <a:effectLst/>
                <a:latin typeface="Segoe UI" panose="020B0502040204020203" pitchFamily="34" charset="0"/>
                <a:ea typeface="Calibri" panose="020F0502020204030204" pitchFamily="34" charset="0"/>
                <a:cs typeface="Segoe UI" panose="020B0502040204020203" pitchFamily="34" charset="0"/>
              </a:rPr>
              <a:t>How best to work with the VCSE sector that may not have food-related expertise but have the trust of people in groups where targeted food support might be most beneficial?</a:t>
            </a:r>
          </a:p>
          <a:p>
            <a:pPr marL="342900" lvl="0" indent="-342900">
              <a:buFont typeface="+mj-lt"/>
              <a:buAutoNum type="arabicPeriod"/>
            </a:pPr>
            <a:r>
              <a:rPr lang="en-GB" sz="1500" dirty="0">
                <a:effectLst/>
                <a:latin typeface="Segoe UI" panose="020B0502040204020203" pitchFamily="34" charset="0"/>
                <a:ea typeface="Calibri" panose="020F0502020204030204" pitchFamily="34" charset="0"/>
                <a:cs typeface="Segoe UI" panose="020B0502040204020203" pitchFamily="34" charset="0"/>
              </a:rPr>
              <a:t>How best to build on all the learning from HAF in the past and over the next 3 years, somehow creating conditions for resilience rather than long-term dependency?</a:t>
            </a:r>
          </a:p>
          <a:p>
            <a:pPr marL="342900" lvl="0" indent="-342900">
              <a:buFont typeface="+mj-lt"/>
              <a:buAutoNum type="arabicPeriod"/>
            </a:pPr>
            <a:r>
              <a:rPr lang="en-GB" sz="1500" dirty="0">
                <a:effectLst/>
                <a:latin typeface="Segoe UI" panose="020B0502040204020203" pitchFamily="34" charset="0"/>
                <a:ea typeface="Calibri" panose="020F0502020204030204" pitchFamily="34" charset="0"/>
                <a:cs typeface="Segoe UI" panose="020B0502040204020203" pitchFamily="34" charset="0"/>
              </a:rPr>
              <a:t>How to redress the evidence finding that families experiencing food insecurity were not sufficiently influencing the design of the interventions intended for them.</a:t>
            </a:r>
          </a:p>
          <a:p>
            <a:pPr marL="0" indent="0">
              <a:buNone/>
            </a:pPr>
            <a:endParaRPr lang="en-GB" sz="1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21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1504</Words>
  <Application>Microsoft Office PowerPoint</Application>
  <PresentationFormat>Widescreen</PresentationFormat>
  <Paragraphs>113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Segoe UI</vt:lpstr>
      <vt:lpstr>Symbol</vt:lpstr>
      <vt:lpstr>Wingdings</vt:lpstr>
      <vt:lpstr>Office Theme</vt:lpstr>
      <vt:lpstr>PowerPoint Presentation</vt:lpstr>
      <vt:lpstr>Definition</vt:lpstr>
      <vt:lpstr>Outcomes</vt:lpstr>
      <vt:lpstr>Enabling and Limiting Factors </vt:lpstr>
      <vt:lpstr>Rose Vouchers for Fruit and Veg </vt:lpstr>
      <vt:lpstr>Red Tower CIC, York – helping to tackle holiday hunger</vt:lpstr>
      <vt:lpstr>Questions arising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Rhodes</dc:creator>
  <cp:lastModifiedBy>Alan Graver</cp:lastModifiedBy>
  <cp:revision>34</cp:revision>
  <cp:lastPrinted>2023-02-08T15:13:54Z</cp:lastPrinted>
  <dcterms:created xsi:type="dcterms:W3CDTF">2022-10-06T10:00:05Z</dcterms:created>
  <dcterms:modified xsi:type="dcterms:W3CDTF">2023-07-07T11:44:48Z</dcterms:modified>
</cp:coreProperties>
</file>