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72" r:id="rId6"/>
    <p:sldId id="273" r:id="rId7"/>
    <p:sldId id="269" r:id="rId8"/>
    <p:sldId id="270" r:id="rId9"/>
    <p:sldId id="275" r:id="rId10"/>
    <p:sldId id="271" r:id="rId11"/>
    <p:sldId id="274" r:id="rId12"/>
    <p:sldId id="267" r:id="rId13"/>
    <p:sldId id="268" r:id="rId14"/>
    <p:sldId id="259" r:id="rId15"/>
    <p:sldId id="260" r:id="rId16"/>
    <p:sldId id="261" r:id="rId17"/>
    <p:sldId id="262" r:id="rId18"/>
    <p:sldId id="26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unty.nycc.internal\Data\ceg-data\Strategy%20and%20Performance\Corporate\Poverty\MB%20Reports\NY%20estimates%20-%20Update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Percentage of pupils eligible for Free School Meals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887242553524E-2"/>
          <c:y val="0.23486089506215327"/>
          <c:w val="0.90286351706036749"/>
          <c:h val="0.48441054369941883"/>
        </c:manualLayout>
      </c:layout>
      <c:lineChart>
        <c:grouping val="standard"/>
        <c:varyColors val="0"/>
        <c:ser>
          <c:idx val="0"/>
          <c:order val="0"/>
          <c:tx>
            <c:strRef>
              <c:f>FSM!$J$17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FSM!$K$16:$N$16</c:f>
              <c:strCache>
                <c:ptCount val="4"/>
                <c:pt idx="0">
                  <c:v>2017/18 Spring term</c:v>
                </c:pt>
                <c:pt idx="1">
                  <c:v>2018/19 Spring term</c:v>
                </c:pt>
                <c:pt idx="2">
                  <c:v>2019/20 Spring term</c:v>
                </c:pt>
                <c:pt idx="3">
                  <c:v>2020/21 Autumn term</c:v>
                </c:pt>
              </c:strCache>
            </c:strRef>
          </c:cat>
          <c:val>
            <c:numRef>
              <c:f>FSM!$K$17:$N$17</c:f>
              <c:numCache>
                <c:formatCode>General</c:formatCode>
                <c:ptCount val="4"/>
                <c:pt idx="0">
                  <c:v>13.6</c:v>
                </c:pt>
                <c:pt idx="1">
                  <c:v>15.4</c:v>
                </c:pt>
                <c:pt idx="2">
                  <c:v>17.3</c:v>
                </c:pt>
                <c:pt idx="3">
                  <c:v>19.7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D8-4FD7-BBED-6F81B150ECBA}"/>
            </c:ext>
          </c:extLst>
        </c:ser>
        <c:ser>
          <c:idx val="1"/>
          <c:order val="1"/>
          <c:tx>
            <c:strRef>
              <c:f>FSM!$J$18</c:f>
              <c:strCache>
                <c:ptCount val="1"/>
                <c:pt idx="0">
                  <c:v>North Yorkshire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FSM!$K$16:$N$16</c:f>
              <c:strCache>
                <c:ptCount val="4"/>
                <c:pt idx="0">
                  <c:v>2017/18 Spring term</c:v>
                </c:pt>
                <c:pt idx="1">
                  <c:v>2018/19 Spring term</c:v>
                </c:pt>
                <c:pt idx="2">
                  <c:v>2019/20 Spring term</c:v>
                </c:pt>
                <c:pt idx="3">
                  <c:v>2020/21 Autumn term</c:v>
                </c:pt>
              </c:strCache>
            </c:strRef>
          </c:cat>
          <c:val>
            <c:numRef>
              <c:f>FSM!$K$18:$N$18</c:f>
              <c:numCache>
                <c:formatCode>General</c:formatCode>
                <c:ptCount val="4"/>
                <c:pt idx="0">
                  <c:v>8.1</c:v>
                </c:pt>
                <c:pt idx="1">
                  <c:v>9.8000000000000007</c:v>
                </c:pt>
                <c:pt idx="2">
                  <c:v>11.4</c:v>
                </c:pt>
                <c:pt idx="3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D8-4FD7-BBED-6F81B150ECBA}"/>
            </c:ext>
          </c:extLst>
        </c:ser>
        <c:ser>
          <c:idx val="2"/>
          <c:order val="2"/>
          <c:tx>
            <c:strRef>
              <c:f>FSM!$J$19</c:f>
              <c:strCache>
                <c:ptCount val="1"/>
                <c:pt idx="0">
                  <c:v>York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FSM!$K$16:$N$16</c:f>
              <c:strCache>
                <c:ptCount val="4"/>
                <c:pt idx="0">
                  <c:v>2017/18 Spring term</c:v>
                </c:pt>
                <c:pt idx="1">
                  <c:v>2018/19 Spring term</c:v>
                </c:pt>
                <c:pt idx="2">
                  <c:v>2019/20 Spring term</c:v>
                </c:pt>
                <c:pt idx="3">
                  <c:v>2020/21 Autumn term</c:v>
                </c:pt>
              </c:strCache>
            </c:strRef>
          </c:cat>
          <c:val>
            <c:numRef>
              <c:f>FSM!$K$19:$N$19</c:f>
              <c:numCache>
                <c:formatCode>General</c:formatCode>
                <c:ptCount val="4"/>
                <c:pt idx="0">
                  <c:v>7.6</c:v>
                </c:pt>
                <c:pt idx="1">
                  <c:v>9</c:v>
                </c:pt>
                <c:pt idx="2">
                  <c:v>10.5</c:v>
                </c:pt>
                <c:pt idx="3">
                  <c:v>12.2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D8-4FD7-BBED-6F81B150ECB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6233728"/>
        <c:axId val="206232064"/>
      </c:lineChart>
      <c:catAx>
        <c:axId val="20623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32064"/>
        <c:crosses val="autoZero"/>
        <c:auto val="1"/>
        <c:lblAlgn val="ctr"/>
        <c:lblOffset val="100"/>
        <c:noMultiLvlLbl val="0"/>
      </c:catAx>
      <c:valAx>
        <c:axId val="20623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3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Percentage</a:t>
            </a:r>
            <a:r>
              <a:rPr lang="en-GB" baseline="0"/>
              <a:t> of dwellings with EPC Band 'C' or above by tenure, by local authority, England and Wales, up to the financial year ending 2022 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904615410513553E-2"/>
          <c:y val="0.15867395147035193"/>
          <c:w val="0.90088907780167249"/>
          <c:h val="0.51161947613691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'1g'!$E$4</c:f>
              <c:strCache>
                <c:ptCount val="1"/>
                <c:pt idx="0">
                  <c:v>Owner-occupied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'1g'!$D$61:$D$67</c:f>
              <c:strCache>
                <c:ptCount val="7"/>
                <c:pt idx="0">
                  <c:v>Craven</c:v>
                </c:pt>
                <c:pt idx="1">
                  <c:v>Hambleton</c:v>
                </c:pt>
                <c:pt idx="2">
                  <c:v>Harrogate</c:v>
                </c:pt>
                <c:pt idx="3">
                  <c:v>Richmondshire</c:v>
                </c:pt>
                <c:pt idx="4">
                  <c:v>Ryedale</c:v>
                </c:pt>
                <c:pt idx="5">
                  <c:v>Scarborough</c:v>
                </c:pt>
                <c:pt idx="6">
                  <c:v>Selby</c:v>
                </c:pt>
              </c:strCache>
            </c:strRef>
          </c:cat>
          <c:val>
            <c:numRef>
              <c:f>'1g'!$E$61:$E$67</c:f>
              <c:numCache>
                <c:formatCode>0.00</c:formatCode>
                <c:ptCount val="7"/>
                <c:pt idx="0">
                  <c:v>24.72</c:v>
                </c:pt>
                <c:pt idx="1">
                  <c:v>28.02</c:v>
                </c:pt>
                <c:pt idx="2">
                  <c:v>26.07</c:v>
                </c:pt>
                <c:pt idx="3">
                  <c:v>24.69</c:v>
                </c:pt>
                <c:pt idx="4">
                  <c:v>19.88</c:v>
                </c:pt>
                <c:pt idx="5">
                  <c:v>23.88</c:v>
                </c:pt>
                <c:pt idx="6">
                  <c:v>30.98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F-4E3A-8B54-BCA74EF54CF5}"/>
            </c:ext>
          </c:extLst>
        </c:ser>
        <c:ser>
          <c:idx val="1"/>
          <c:order val="1"/>
          <c:tx>
            <c:strRef>
              <c:f>'1g'!$F$4</c:f>
              <c:strCache>
                <c:ptCount val="1"/>
                <c:pt idx="0">
                  <c:v>Private rent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'1g'!$D$61:$D$67</c:f>
              <c:strCache>
                <c:ptCount val="7"/>
                <c:pt idx="0">
                  <c:v>Craven</c:v>
                </c:pt>
                <c:pt idx="1">
                  <c:v>Hambleton</c:v>
                </c:pt>
                <c:pt idx="2">
                  <c:v>Harrogate</c:v>
                </c:pt>
                <c:pt idx="3">
                  <c:v>Richmondshire</c:v>
                </c:pt>
                <c:pt idx="4">
                  <c:v>Ryedale</c:v>
                </c:pt>
                <c:pt idx="5">
                  <c:v>Scarborough</c:v>
                </c:pt>
                <c:pt idx="6">
                  <c:v>Selby</c:v>
                </c:pt>
              </c:strCache>
            </c:strRef>
          </c:cat>
          <c:val>
            <c:numRef>
              <c:f>'1g'!$F$61:$F$67</c:f>
              <c:numCache>
                <c:formatCode>0.00</c:formatCode>
                <c:ptCount val="7"/>
                <c:pt idx="0">
                  <c:v>19.89</c:v>
                </c:pt>
                <c:pt idx="1">
                  <c:v>23.58</c:v>
                </c:pt>
                <c:pt idx="2">
                  <c:v>26.82</c:v>
                </c:pt>
                <c:pt idx="3">
                  <c:v>29.44</c:v>
                </c:pt>
                <c:pt idx="4">
                  <c:v>12.78</c:v>
                </c:pt>
                <c:pt idx="5">
                  <c:v>27.03</c:v>
                </c:pt>
                <c:pt idx="6">
                  <c:v>32.68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0F-4E3A-8B54-BCA74EF54CF5}"/>
            </c:ext>
          </c:extLst>
        </c:ser>
        <c:ser>
          <c:idx val="2"/>
          <c:order val="2"/>
          <c:tx>
            <c:strRef>
              <c:f>'1g'!$G$4</c:f>
              <c:strCache>
                <c:ptCount val="1"/>
                <c:pt idx="0">
                  <c:v>Social rent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'1g'!$D$61:$D$67</c:f>
              <c:strCache>
                <c:ptCount val="7"/>
                <c:pt idx="0">
                  <c:v>Craven</c:v>
                </c:pt>
                <c:pt idx="1">
                  <c:v>Hambleton</c:v>
                </c:pt>
                <c:pt idx="2">
                  <c:v>Harrogate</c:v>
                </c:pt>
                <c:pt idx="3">
                  <c:v>Richmondshire</c:v>
                </c:pt>
                <c:pt idx="4">
                  <c:v>Ryedale</c:v>
                </c:pt>
                <c:pt idx="5">
                  <c:v>Scarborough</c:v>
                </c:pt>
                <c:pt idx="6">
                  <c:v>Selby</c:v>
                </c:pt>
              </c:strCache>
            </c:strRef>
          </c:cat>
          <c:val>
            <c:numRef>
              <c:f>'1g'!$G$61:$G$67</c:f>
              <c:numCache>
                <c:formatCode>0.00</c:formatCode>
                <c:ptCount val="7"/>
                <c:pt idx="0">
                  <c:v>55.58</c:v>
                </c:pt>
                <c:pt idx="1">
                  <c:v>46.98</c:v>
                </c:pt>
                <c:pt idx="2">
                  <c:v>59.01</c:v>
                </c:pt>
                <c:pt idx="3">
                  <c:v>44.85</c:v>
                </c:pt>
                <c:pt idx="4">
                  <c:v>40.729999999999997</c:v>
                </c:pt>
                <c:pt idx="5">
                  <c:v>57.96</c:v>
                </c:pt>
                <c:pt idx="6">
                  <c:v>56.96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0F-4E3A-8B54-BCA74EF54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8626319"/>
        <c:axId val="48626735"/>
      </c:barChart>
      <c:lineChart>
        <c:grouping val="standard"/>
        <c:varyColors val="0"/>
        <c:ser>
          <c:idx val="3"/>
          <c:order val="3"/>
          <c:tx>
            <c:strRef>
              <c:f>'1g'!$H$4</c:f>
              <c:strCache>
                <c:ptCount val="1"/>
                <c:pt idx="0">
                  <c:v>All dwellings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'1g'!$D$61:$D$67</c:f>
              <c:strCache>
                <c:ptCount val="7"/>
                <c:pt idx="0">
                  <c:v>Craven</c:v>
                </c:pt>
                <c:pt idx="1">
                  <c:v>Hambleton</c:v>
                </c:pt>
                <c:pt idx="2">
                  <c:v>Harrogate</c:v>
                </c:pt>
                <c:pt idx="3">
                  <c:v>Richmondshire</c:v>
                </c:pt>
                <c:pt idx="4">
                  <c:v>Ryedale</c:v>
                </c:pt>
                <c:pt idx="5">
                  <c:v>Scarborough</c:v>
                </c:pt>
                <c:pt idx="6">
                  <c:v>Selby</c:v>
                </c:pt>
              </c:strCache>
            </c:strRef>
          </c:cat>
          <c:val>
            <c:numRef>
              <c:f>'1g'!$H$61:$H$67</c:f>
              <c:numCache>
                <c:formatCode>0.00</c:formatCode>
                <c:ptCount val="7"/>
                <c:pt idx="0">
                  <c:v>32.81</c:v>
                </c:pt>
                <c:pt idx="1">
                  <c:v>39.03</c:v>
                </c:pt>
                <c:pt idx="2">
                  <c:v>35.72</c:v>
                </c:pt>
                <c:pt idx="3">
                  <c:v>32.979999999999997</c:v>
                </c:pt>
                <c:pt idx="4">
                  <c:v>33.380000000000003</c:v>
                </c:pt>
                <c:pt idx="5">
                  <c:v>34.58</c:v>
                </c:pt>
                <c:pt idx="6">
                  <c:v>45.75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0F-4E3A-8B54-BCA74EF54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26319"/>
        <c:axId val="48626735"/>
      </c:lineChart>
      <c:catAx>
        <c:axId val="48626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26735"/>
        <c:crosses val="autoZero"/>
        <c:auto val="1"/>
        <c:lblAlgn val="ctr"/>
        <c:lblOffset val="100"/>
        <c:noMultiLvlLbl val="0"/>
      </c:catAx>
      <c:valAx>
        <c:axId val="48626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26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Percentage</a:t>
            </a:r>
            <a:r>
              <a:rPr lang="en-GB" baseline="0" dirty="0"/>
              <a:t> of dwellings with EPC band ‘C’ or above by tenure, by local authority, England and Wales up to financial year ending 2022.        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'1f'!$E$4</c:f>
              <c:strCache>
                <c:ptCount val="1"/>
                <c:pt idx="0">
                  <c:v>Detached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'1f'!$D$61:$D$67</c:f>
              <c:strCache>
                <c:ptCount val="7"/>
                <c:pt idx="0">
                  <c:v>Craven</c:v>
                </c:pt>
                <c:pt idx="1">
                  <c:v>Hambleton</c:v>
                </c:pt>
                <c:pt idx="2">
                  <c:v>Harrogate</c:v>
                </c:pt>
                <c:pt idx="3">
                  <c:v>Richmondshire</c:v>
                </c:pt>
                <c:pt idx="4">
                  <c:v>Ryedale</c:v>
                </c:pt>
                <c:pt idx="5">
                  <c:v>Scarborough</c:v>
                </c:pt>
                <c:pt idx="6">
                  <c:v>Selby</c:v>
                </c:pt>
              </c:strCache>
            </c:strRef>
          </c:cat>
          <c:val>
            <c:numRef>
              <c:f>'1f'!$E$61:$E$67</c:f>
              <c:numCache>
                <c:formatCode>0.00</c:formatCode>
                <c:ptCount val="7"/>
                <c:pt idx="0">
                  <c:v>31.14</c:v>
                </c:pt>
                <c:pt idx="1">
                  <c:v>33.01</c:v>
                </c:pt>
                <c:pt idx="2">
                  <c:v>31.34</c:v>
                </c:pt>
                <c:pt idx="3">
                  <c:v>26.52</c:v>
                </c:pt>
                <c:pt idx="4">
                  <c:v>27.84</c:v>
                </c:pt>
                <c:pt idx="5">
                  <c:v>27.98</c:v>
                </c:pt>
                <c:pt idx="6">
                  <c:v>44.01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D-4C22-B5A9-E9176C1BCB82}"/>
            </c:ext>
          </c:extLst>
        </c:ser>
        <c:ser>
          <c:idx val="1"/>
          <c:order val="1"/>
          <c:tx>
            <c:strRef>
              <c:f>'1f'!$F$4</c:f>
              <c:strCache>
                <c:ptCount val="1"/>
                <c:pt idx="0">
                  <c:v>Semi-detached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'1f'!$D$61:$D$67</c:f>
              <c:strCache>
                <c:ptCount val="7"/>
                <c:pt idx="0">
                  <c:v>Craven</c:v>
                </c:pt>
                <c:pt idx="1">
                  <c:v>Hambleton</c:v>
                </c:pt>
                <c:pt idx="2">
                  <c:v>Harrogate</c:v>
                </c:pt>
                <c:pt idx="3">
                  <c:v>Richmondshire</c:v>
                </c:pt>
                <c:pt idx="4">
                  <c:v>Ryedale</c:v>
                </c:pt>
                <c:pt idx="5">
                  <c:v>Scarborough</c:v>
                </c:pt>
                <c:pt idx="6">
                  <c:v>Selby</c:v>
                </c:pt>
              </c:strCache>
            </c:strRef>
          </c:cat>
          <c:val>
            <c:numRef>
              <c:f>'1f'!$F$61:$F$67</c:f>
              <c:numCache>
                <c:formatCode>0.00</c:formatCode>
                <c:ptCount val="7"/>
                <c:pt idx="0">
                  <c:v>29.09</c:v>
                </c:pt>
                <c:pt idx="1">
                  <c:v>36.83</c:v>
                </c:pt>
                <c:pt idx="2">
                  <c:v>29.64</c:v>
                </c:pt>
                <c:pt idx="3">
                  <c:v>30.95</c:v>
                </c:pt>
                <c:pt idx="4">
                  <c:v>26.82</c:v>
                </c:pt>
                <c:pt idx="5">
                  <c:v>28.77</c:v>
                </c:pt>
                <c:pt idx="6">
                  <c:v>36.07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BD-4C22-B5A9-E9176C1BCB82}"/>
            </c:ext>
          </c:extLst>
        </c:ser>
        <c:ser>
          <c:idx val="2"/>
          <c:order val="2"/>
          <c:tx>
            <c:strRef>
              <c:f>'1f'!$G$4</c:f>
              <c:strCache>
                <c:ptCount val="1"/>
                <c:pt idx="0">
                  <c:v>Terraced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'1f'!$D$61:$D$67</c:f>
              <c:strCache>
                <c:ptCount val="7"/>
                <c:pt idx="0">
                  <c:v>Craven</c:v>
                </c:pt>
                <c:pt idx="1">
                  <c:v>Hambleton</c:v>
                </c:pt>
                <c:pt idx="2">
                  <c:v>Harrogate</c:v>
                </c:pt>
                <c:pt idx="3">
                  <c:v>Richmondshire</c:v>
                </c:pt>
                <c:pt idx="4">
                  <c:v>Ryedale</c:v>
                </c:pt>
                <c:pt idx="5">
                  <c:v>Scarborough</c:v>
                </c:pt>
                <c:pt idx="6">
                  <c:v>Selby</c:v>
                </c:pt>
              </c:strCache>
            </c:strRef>
          </c:cat>
          <c:val>
            <c:numRef>
              <c:f>'1f'!$G$61:$G$67</c:f>
              <c:numCache>
                <c:formatCode>0.00</c:formatCode>
                <c:ptCount val="7"/>
                <c:pt idx="0">
                  <c:v>27</c:v>
                </c:pt>
                <c:pt idx="1">
                  <c:v>36.380000000000003</c:v>
                </c:pt>
                <c:pt idx="2">
                  <c:v>31.48</c:v>
                </c:pt>
                <c:pt idx="3">
                  <c:v>33.51</c:v>
                </c:pt>
                <c:pt idx="4">
                  <c:v>35.46</c:v>
                </c:pt>
                <c:pt idx="5">
                  <c:v>29.86</c:v>
                </c:pt>
                <c:pt idx="6">
                  <c:v>50.32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BD-4C22-B5A9-E9176C1BCB82}"/>
            </c:ext>
          </c:extLst>
        </c:ser>
        <c:ser>
          <c:idx val="3"/>
          <c:order val="3"/>
          <c:tx>
            <c:strRef>
              <c:f>'1f'!$H$4</c:f>
              <c:strCache>
                <c:ptCount val="1"/>
                <c:pt idx="0">
                  <c:v>Flats and maisonettes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'1f'!$D$61:$D$67</c:f>
              <c:strCache>
                <c:ptCount val="7"/>
                <c:pt idx="0">
                  <c:v>Craven</c:v>
                </c:pt>
                <c:pt idx="1">
                  <c:v>Hambleton</c:v>
                </c:pt>
                <c:pt idx="2">
                  <c:v>Harrogate</c:v>
                </c:pt>
                <c:pt idx="3">
                  <c:v>Richmondshire</c:v>
                </c:pt>
                <c:pt idx="4">
                  <c:v>Ryedale</c:v>
                </c:pt>
                <c:pt idx="5">
                  <c:v>Scarborough</c:v>
                </c:pt>
                <c:pt idx="6">
                  <c:v>Selby</c:v>
                </c:pt>
              </c:strCache>
            </c:strRef>
          </c:cat>
          <c:val>
            <c:numRef>
              <c:f>'1f'!$H$61:$H$67</c:f>
              <c:numCache>
                <c:formatCode>0.00</c:formatCode>
                <c:ptCount val="7"/>
                <c:pt idx="0">
                  <c:v>59.72</c:v>
                </c:pt>
                <c:pt idx="1">
                  <c:v>75.44</c:v>
                </c:pt>
                <c:pt idx="2">
                  <c:v>53.21</c:v>
                </c:pt>
                <c:pt idx="3">
                  <c:v>58.08</c:v>
                </c:pt>
                <c:pt idx="4">
                  <c:v>72.89</c:v>
                </c:pt>
                <c:pt idx="5">
                  <c:v>47.84</c:v>
                </c:pt>
                <c:pt idx="6">
                  <c:v>72.38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BD-4C22-B5A9-E9176C1BC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627983"/>
        <c:axId val="48625487"/>
      </c:barChart>
      <c:lineChart>
        <c:grouping val="standard"/>
        <c:varyColors val="0"/>
        <c:ser>
          <c:idx val="4"/>
          <c:order val="4"/>
          <c:tx>
            <c:strRef>
              <c:f>'1f'!$I$4</c:f>
              <c:strCache>
                <c:ptCount val="1"/>
                <c:pt idx="0">
                  <c:v>All dwellings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'1f'!$D$61:$D$67</c:f>
              <c:strCache>
                <c:ptCount val="7"/>
                <c:pt idx="0">
                  <c:v>Craven</c:v>
                </c:pt>
                <c:pt idx="1">
                  <c:v>Hambleton</c:v>
                </c:pt>
                <c:pt idx="2">
                  <c:v>Harrogate</c:v>
                </c:pt>
                <c:pt idx="3">
                  <c:v>Richmondshire</c:v>
                </c:pt>
                <c:pt idx="4">
                  <c:v>Ryedale</c:v>
                </c:pt>
                <c:pt idx="5">
                  <c:v>Scarborough</c:v>
                </c:pt>
                <c:pt idx="6">
                  <c:v>Selby</c:v>
                </c:pt>
              </c:strCache>
            </c:strRef>
          </c:cat>
          <c:val>
            <c:numRef>
              <c:f>'1f'!$I$61:$I$67</c:f>
              <c:numCache>
                <c:formatCode>0.00</c:formatCode>
                <c:ptCount val="7"/>
                <c:pt idx="0">
                  <c:v>32.81</c:v>
                </c:pt>
                <c:pt idx="1">
                  <c:v>39.03</c:v>
                </c:pt>
                <c:pt idx="2">
                  <c:v>35.72</c:v>
                </c:pt>
                <c:pt idx="3">
                  <c:v>32.979999999999997</c:v>
                </c:pt>
                <c:pt idx="4">
                  <c:v>33.380000000000003</c:v>
                </c:pt>
                <c:pt idx="5">
                  <c:v>34.58</c:v>
                </c:pt>
                <c:pt idx="6">
                  <c:v>45.75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DBD-4C22-B5A9-E9176C1BC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27983"/>
        <c:axId val="48625487"/>
      </c:lineChart>
      <c:catAx>
        <c:axId val="48627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25487"/>
        <c:crosses val="autoZero"/>
        <c:auto val="1"/>
        <c:lblAlgn val="ctr"/>
        <c:lblOffset val="100"/>
        <c:noMultiLvlLbl val="0"/>
      </c:catAx>
      <c:valAx>
        <c:axId val="4862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2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'4'!$A$692</c:f>
              <c:strCache>
                <c:ptCount val="1"/>
                <c:pt idx="0">
                  <c:v>Employee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('4'!$B$692,'4'!$B$696,'4'!$B$712,'4'!$B$716,'4'!$B$2016)</c:f>
              <c:strCache>
                <c:ptCount val="5"/>
                <c:pt idx="0">
                  <c:v>Craven</c:v>
                </c:pt>
                <c:pt idx="1">
                  <c:v>Hambleton</c:v>
                </c:pt>
                <c:pt idx="2">
                  <c:v>Scarborough</c:v>
                </c:pt>
                <c:pt idx="3">
                  <c:v>Selby</c:v>
                </c:pt>
                <c:pt idx="4">
                  <c:v>Craven</c:v>
                </c:pt>
              </c:strCache>
            </c:strRef>
          </c:cat>
          <c:val>
            <c:numRef>
              <c:f>('4'!$F$692,'4'!$F$696,'4'!$F$700,'4'!$F$712,'4'!$F$716)</c:f>
              <c:numCache>
                <c:formatCode>0.0</c:formatCode>
                <c:ptCount val="5"/>
                <c:pt idx="0">
                  <c:v>43.3</c:v>
                </c:pt>
                <c:pt idx="1">
                  <c:v>44.7</c:v>
                </c:pt>
                <c:pt idx="2">
                  <c:v>47.4</c:v>
                </c:pt>
                <c:pt idx="3">
                  <c:v>40.6</c:v>
                </c:pt>
                <c:pt idx="4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9-41A6-A074-666505E54779}"/>
            </c:ext>
          </c:extLst>
        </c:ser>
        <c:ser>
          <c:idx val="1"/>
          <c:order val="1"/>
          <c:tx>
            <c:strRef>
              <c:f>'4'!$A$693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('4'!$F$693,'4'!$F$697,'4'!$F$701,'4'!$F$713,'4'!$F$717)</c:f>
              <c:numCache>
                <c:formatCode>0.0</c:formatCode>
                <c:ptCount val="5"/>
                <c:pt idx="0">
                  <c:v>42.1</c:v>
                </c:pt>
                <c:pt idx="1">
                  <c:v>41.9</c:v>
                </c:pt>
                <c:pt idx="2">
                  <c:v>39.200000000000003</c:v>
                </c:pt>
                <c:pt idx="3">
                  <c:v>46.8</c:v>
                </c:pt>
                <c:pt idx="4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D9-41A6-A074-666505E54779}"/>
            </c:ext>
          </c:extLst>
        </c:ser>
        <c:ser>
          <c:idx val="2"/>
          <c:order val="2"/>
          <c:tx>
            <c:strRef>
              <c:f>'4'!$A$694</c:f>
              <c:strCache>
                <c:ptCount val="1"/>
                <c:pt idx="0">
                  <c:v>Self-Employed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('4'!$F$694,'4'!$F$698,'4'!$F$702,'4'!$F$714,'4'!$F$718)</c:f>
              <c:numCache>
                <c:formatCode>0.0</c:formatCode>
                <c:ptCount val="5"/>
                <c:pt idx="0">
                  <c:v>12.9</c:v>
                </c:pt>
                <c:pt idx="1">
                  <c:v>11.7</c:v>
                </c:pt>
                <c:pt idx="2">
                  <c:v>11.5</c:v>
                </c:pt>
                <c:pt idx="3">
                  <c:v>10</c:v>
                </c:pt>
                <c:pt idx="4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D9-41A6-A074-666505E54779}"/>
            </c:ext>
          </c:extLst>
        </c:ser>
        <c:ser>
          <c:idx val="3"/>
          <c:order val="3"/>
          <c:tx>
            <c:strRef>
              <c:f>'4'!$A$695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('4'!$F$695,'4'!$F$699,'4'!$F$703,'4'!$F$715,'4'!$F$719)</c:f>
              <c:numCache>
                <c:formatCode>0.0</c:formatCode>
                <c:ptCount val="5"/>
                <c:pt idx="0">
                  <c:v>1.7</c:v>
                </c:pt>
                <c:pt idx="1">
                  <c:v>1.7</c:v>
                </c:pt>
                <c:pt idx="2">
                  <c:v>1.9</c:v>
                </c:pt>
                <c:pt idx="3">
                  <c:v>2.6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D9-41A6-A074-666505E54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65325311"/>
        <c:axId val="265326559"/>
      </c:barChart>
      <c:catAx>
        <c:axId val="265325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326559"/>
        <c:crosses val="autoZero"/>
        <c:auto val="1"/>
        <c:lblAlgn val="ctr"/>
        <c:lblOffset val="100"/>
        <c:noMultiLvlLbl val="0"/>
      </c:catAx>
      <c:valAx>
        <c:axId val="26532655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325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635" y="3830563"/>
            <a:ext cx="9144000" cy="72700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GB" dirty="0"/>
              <a:t>Master title Arial Bold 44pt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0635" y="4649644"/>
            <a:ext cx="9144000" cy="433249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Master text Arial 28pt</a:t>
            </a:r>
          </a:p>
        </p:txBody>
      </p:sp>
    </p:spTree>
    <p:extLst>
      <p:ext uri="{BB962C8B-B14F-4D97-AF65-F5344CB8AC3E}">
        <p14:creationId xmlns:p14="http://schemas.microsoft.com/office/powerpoint/2010/main" val="12052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573" y="1573162"/>
            <a:ext cx="10515600" cy="707462"/>
          </a:xfrm>
        </p:spPr>
        <p:txBody>
          <a:bodyPr/>
          <a:lstStyle/>
          <a:p>
            <a:r>
              <a:rPr lang="en-GB" dirty="0"/>
              <a:t>Master title Arial Bold 44pt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573" y="2369574"/>
            <a:ext cx="10515600" cy="3807389"/>
          </a:xfrm>
          <a:noFill/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/>
              <a:t>Master text Arial 28pt</a:t>
            </a:r>
          </a:p>
          <a:p>
            <a:pPr lvl="1"/>
            <a:r>
              <a:rPr lang="en-GB" dirty="0"/>
              <a:t>Second level Arial 24pt</a:t>
            </a:r>
          </a:p>
          <a:p>
            <a:pPr lvl="2"/>
            <a:r>
              <a:rPr lang="en-GB" dirty="0"/>
              <a:t>Third level Arial 20pt</a:t>
            </a:r>
          </a:p>
          <a:p>
            <a:pPr lvl="3"/>
            <a:r>
              <a:rPr lang="en-GB" dirty="0"/>
              <a:t>Fourth level Arial 18pt</a:t>
            </a:r>
          </a:p>
          <a:p>
            <a:pPr lvl="4"/>
            <a:r>
              <a:rPr lang="en-GB" dirty="0"/>
              <a:t>Fifth level Arial 18pt</a:t>
            </a:r>
          </a:p>
        </p:txBody>
      </p:sp>
    </p:spTree>
    <p:extLst>
      <p:ext uri="{BB962C8B-B14F-4D97-AF65-F5344CB8AC3E}">
        <p14:creationId xmlns:p14="http://schemas.microsoft.com/office/powerpoint/2010/main" val="279105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nd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573" y="1573162"/>
            <a:ext cx="10515600" cy="707462"/>
          </a:xfrm>
        </p:spPr>
        <p:txBody>
          <a:bodyPr/>
          <a:lstStyle/>
          <a:p>
            <a:r>
              <a:rPr lang="en-GB" dirty="0"/>
              <a:t>Master title Arial Bold 44pt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573" y="2369574"/>
            <a:ext cx="10515600" cy="3807389"/>
          </a:xfrm>
          <a:noFill/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/>
              <a:t>Master text Arial 28pt</a:t>
            </a:r>
          </a:p>
          <a:p>
            <a:pPr lvl="1"/>
            <a:r>
              <a:rPr lang="en-GB" dirty="0"/>
              <a:t>Second level Arial 24pt</a:t>
            </a:r>
          </a:p>
          <a:p>
            <a:pPr lvl="2"/>
            <a:r>
              <a:rPr lang="en-GB" dirty="0"/>
              <a:t>Third level Arial 20pt</a:t>
            </a:r>
          </a:p>
          <a:p>
            <a:pPr lvl="3"/>
            <a:r>
              <a:rPr lang="en-GB" dirty="0"/>
              <a:t>Fourth level Arial 18pt</a:t>
            </a:r>
          </a:p>
          <a:p>
            <a:pPr lvl="4"/>
            <a:r>
              <a:rPr lang="en-GB" dirty="0"/>
              <a:t>Fifth level Arial 18pt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C8CEC5-3827-46EE-8BEA-4F16E0243C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9214374"/>
              </p:ext>
            </p:extLst>
          </p:nvPr>
        </p:nvGraphicFramePr>
        <p:xfrm>
          <a:off x="464573" y="4728578"/>
          <a:ext cx="7319012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29753">
                  <a:extLst>
                    <a:ext uri="{9D8B030D-6E8A-4147-A177-3AD203B41FA5}">
                      <a16:colId xmlns:a16="http://schemas.microsoft.com/office/drawing/2014/main" val="215339676"/>
                    </a:ext>
                  </a:extLst>
                </a:gridCol>
                <a:gridCol w="1829753">
                  <a:extLst>
                    <a:ext uri="{9D8B030D-6E8A-4147-A177-3AD203B41FA5}">
                      <a16:colId xmlns:a16="http://schemas.microsoft.com/office/drawing/2014/main" val="2362435220"/>
                    </a:ext>
                  </a:extLst>
                </a:gridCol>
                <a:gridCol w="1829753">
                  <a:extLst>
                    <a:ext uri="{9D8B030D-6E8A-4147-A177-3AD203B41FA5}">
                      <a16:colId xmlns:a16="http://schemas.microsoft.com/office/drawing/2014/main" val="1733039016"/>
                    </a:ext>
                  </a:extLst>
                </a:gridCol>
                <a:gridCol w="1829753">
                  <a:extLst>
                    <a:ext uri="{9D8B030D-6E8A-4147-A177-3AD203B41FA5}">
                      <a16:colId xmlns:a16="http://schemas.microsoft.com/office/drawing/2014/main" val="3806425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73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8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77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68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Master title Arial Bold 44pt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Master text Arial 28pt</a:t>
            </a:r>
          </a:p>
          <a:p>
            <a:pPr lvl="1"/>
            <a:r>
              <a:rPr lang="en-GB" dirty="0"/>
              <a:t>Second level Arial 24pt</a:t>
            </a:r>
          </a:p>
          <a:p>
            <a:pPr lvl="2"/>
            <a:r>
              <a:rPr lang="en-GB" dirty="0"/>
              <a:t>Third level Arial 20pt</a:t>
            </a:r>
          </a:p>
          <a:p>
            <a:pPr lvl="3"/>
            <a:r>
              <a:rPr lang="en-GB" dirty="0"/>
              <a:t>Fourth level Arial 18pt</a:t>
            </a:r>
          </a:p>
          <a:p>
            <a:pPr lvl="4"/>
            <a:r>
              <a:rPr lang="en-GB" dirty="0"/>
              <a:t>Fifth level Arial 18pt</a:t>
            </a:r>
          </a:p>
        </p:txBody>
      </p:sp>
      <p:sp>
        <p:nvSpPr>
          <p:cNvPr id="7" name="MSIPCMContentMarking" descr="{&quot;HashCode&quot;:-1399272816,&quot;Placement&quot;:&quot;Footer&quot;,&quot;Top&quot;:519.343,&quot;Left&quot;:451.105438,&quot;SlideWidth&quot;:960,&quot;SlideHeight&quot;:540}"/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FF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15724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48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rf.org.uk/report/uk-poverty-2023#key-finding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jpubhealth/article/44/3/634/6232493?login=false" TargetMode="External"/><Relationship Id="rId2" Type="http://schemas.openxmlformats.org/officeDocument/2006/relationships/hyperlink" Target="https://www.sciencedirect.com/science/article/abs/pii/S014362281730134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od.gov.uk/research/household-food-insecurity-in-the-uk-4-introduc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housing/datasets/energyefficiencyofhousingenglandandwaleslocalauthoritydistricts" TargetMode="External"/><Relationship Id="rId2" Type="http://schemas.openxmlformats.org/officeDocument/2006/relationships/hyperlink" Target="https://assets.publishing.service.gov.uk/government/uploads/system/uploads/attachment_data/file/1139133/annual-fuel-poverty-statistics-lilee-report-2023-2022-dat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hyperlink" Target="https://www.ons.gov.uk/peoplepopulationandcommunity/housing/datasets/energyefficiencyofhousingenglandandwalesmiddlelayersuperoutputare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employmentandlabourmarket/peopleinwork/employmentandemployeetypes/datasets/employmentinlocalauthoritiesenglandandwales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FB10-34EE-B0CF-A8B3-4C23D865133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60375" y="39113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Food insecurity</a:t>
            </a:r>
          </a:p>
        </p:txBody>
      </p:sp>
    </p:spTree>
    <p:extLst>
      <p:ext uri="{BB962C8B-B14F-4D97-AF65-F5344CB8AC3E}">
        <p14:creationId xmlns:p14="http://schemas.microsoft.com/office/powerpoint/2010/main" val="2591413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82D72-E818-41A3-9D4C-A65DFB6B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213537"/>
            <a:ext cx="10515600" cy="707462"/>
          </a:xfrm>
        </p:spPr>
        <p:txBody>
          <a:bodyPr/>
          <a:lstStyle/>
          <a:p>
            <a:r>
              <a:rPr lang="en-GB" dirty="0"/>
              <a:t>E-food dessert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8B14-99D6-4C4F-926A-E915C020D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3" y="920998"/>
            <a:ext cx="5631427" cy="3894841"/>
          </a:xfrm>
        </p:spPr>
        <p:txBody>
          <a:bodyPr>
            <a:normAutofit fontScale="85000" lnSpcReduction="20000"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E-food Desert Index score</a:t>
            </a:r>
          </a:p>
          <a:p>
            <a:r>
              <a:rPr lang="en-GB" sz="2400" dirty="0"/>
              <a:t>The e-food deserts index measures the extent to which neighbourhoods exhibit characteristics associated with food deserts across four key drivers of groceries accessibility: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Proximity and density of grocery retail facilities,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Transport and accessibility,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Neighbourhood socio-economic and demographic characteristics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E-commerce availability and propensity. </a:t>
            </a:r>
          </a:p>
          <a:p>
            <a:r>
              <a:rPr lang="en-GB" sz="2400" dirty="0"/>
              <a:t>A higher score denotes more evidence of food desert-like characteristics.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F90F5-08F1-4E1F-B6D6-C4CE82F2F265}"/>
              </a:ext>
            </a:extLst>
          </p:cNvPr>
          <p:cNvSpPr txBox="1"/>
          <p:nvPr/>
        </p:nvSpPr>
        <p:spPr>
          <a:xfrm>
            <a:off x="556013" y="4590991"/>
            <a:ext cx="54282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Areas with highest indices: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North Yorkshire: Upper Dales (59.54), </a:t>
            </a:r>
            <a:r>
              <a:rPr lang="en-GB" sz="20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Hunmanby</a:t>
            </a:r>
            <a:r>
              <a:rPr lang="en-GB" sz="20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&amp; Sherburn (54.0), Helmsley &amp; </a:t>
            </a:r>
            <a:r>
              <a:rPr lang="en-GB" sz="20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Sinnington</a:t>
            </a:r>
            <a:r>
              <a:rPr lang="en-GB" sz="20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(52.5), Wharfedale (51.76)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</a:rPr>
              <a:t>York: Westfield, </a:t>
            </a:r>
            <a:r>
              <a:rPr lang="en-GB" sz="2000" dirty="0" err="1">
                <a:solidFill>
                  <a:srgbClr val="333333"/>
                </a:solidFill>
                <a:latin typeface="Arial" panose="020B0604020202020204" pitchFamily="34" charset="0"/>
              </a:rPr>
              <a:t>Chapelfields</a:t>
            </a: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</a:rPr>
              <a:t> and Foxwood (29.63)</a:t>
            </a:r>
            <a:endParaRPr lang="en-GB" sz="20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4E069C-F5B4-4A5B-9E29-D4302956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54638"/>
            <a:ext cx="5791498" cy="41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7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AC192C-B1F7-34A2-E767-CE69550410B2}"/>
              </a:ext>
            </a:extLst>
          </p:cNvPr>
          <p:cNvSpPr txBox="1"/>
          <p:nvPr/>
        </p:nvSpPr>
        <p:spPr>
          <a:xfrm>
            <a:off x="447675" y="590142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UK Poverty 2023: The essential guide to understanding poverty in the UK | JRF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2F275-5BF1-C450-FC45-15683A51800B}"/>
              </a:ext>
            </a:extLst>
          </p:cNvPr>
          <p:cNvSpPr txBox="1"/>
          <p:nvPr/>
        </p:nvSpPr>
        <p:spPr>
          <a:xfrm>
            <a:off x="357187" y="154989"/>
            <a:ext cx="91344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Poverty </a:t>
            </a:r>
            <a:r>
              <a:rPr lang="en-GB" sz="2000" dirty="0"/>
              <a:t> 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1275F-53C3-B303-FD17-DCA15F1285B3}"/>
              </a:ext>
            </a:extLst>
          </p:cNvPr>
          <p:cNvSpPr txBox="1"/>
          <p:nvPr/>
        </p:nvSpPr>
        <p:spPr>
          <a:xfrm>
            <a:off x="906780" y="1086097"/>
            <a:ext cx="6572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Poverty higher in the following circumstances: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Social rented and private rented housing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Informal carers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Three or more children than smaller families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Ethnicity </a:t>
            </a:r>
          </a:p>
          <a:p>
            <a:r>
              <a:rPr lang="en-GB" dirty="0"/>
              <a:t>This affects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life expectancy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Mental 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Heath status (poor health)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Parental income, impact on young people educational attain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84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2AE4EB-2CBC-C7B8-3239-01888E48D1BE}"/>
              </a:ext>
            </a:extLst>
          </p:cNvPr>
          <p:cNvSpPr txBox="1"/>
          <p:nvPr/>
        </p:nvSpPr>
        <p:spPr>
          <a:xfrm>
            <a:off x="1038225" y="542925"/>
            <a:ext cx="36004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How to measure food insecurity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3BEDB-A32B-D78B-653E-8C21479DCE5E}"/>
              </a:ext>
            </a:extLst>
          </p:cNvPr>
          <p:cNvSpPr txBox="1"/>
          <p:nvPr/>
        </p:nvSpPr>
        <p:spPr>
          <a:xfrm>
            <a:off x="3324225" y="1400175"/>
            <a:ext cx="54197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Food banks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Cuts to Central welfare, higher rates of unemployment, higher rates of benefits sanctions leads to more food banks opening. 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However, cannot measure based on food location to food banks based on community resources and social networks not based on population need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 all people who are insecure use food banks.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E08F2-0B62-0DFB-42C0-769DA40A5A6E}"/>
              </a:ext>
            </a:extLst>
          </p:cNvPr>
          <p:cNvSpPr txBox="1"/>
          <p:nvPr/>
        </p:nvSpPr>
        <p:spPr>
          <a:xfrm>
            <a:off x="123825" y="61800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Identifying populations and areas at greatest risk of household food insecurity in England - ScienceDirect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A0E81-B15A-EF09-D146-FB16301D8AE4}"/>
              </a:ext>
            </a:extLst>
          </p:cNvPr>
          <p:cNvSpPr txBox="1"/>
          <p:nvPr/>
        </p:nvSpPr>
        <p:spPr>
          <a:xfrm>
            <a:off x="123825" y="517509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Prevalence of food security in the UK measured by the Food Insecurity Experience Scale | Journal of Public Health | Oxford Academic (oup.com)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A751D-167E-0A54-C66C-3CF35A74DA9E}"/>
              </a:ext>
            </a:extLst>
          </p:cNvPr>
          <p:cNvSpPr txBox="1"/>
          <p:nvPr/>
        </p:nvSpPr>
        <p:spPr>
          <a:xfrm>
            <a:off x="190500" y="44376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Household food insecurity in the UK: 4. Introduction | Food Standards Agency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313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3E0072-3F07-324D-C8A1-A8EF35FEFF22}"/>
              </a:ext>
            </a:extLst>
          </p:cNvPr>
          <p:cNvSpPr txBox="1"/>
          <p:nvPr/>
        </p:nvSpPr>
        <p:spPr>
          <a:xfrm>
            <a:off x="1000125" y="485775"/>
            <a:ext cx="404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Fuel Poverty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10F31-4367-0E3C-983F-3F836E796DC7}"/>
              </a:ext>
            </a:extLst>
          </p:cNvPr>
          <p:cNvSpPr txBox="1"/>
          <p:nvPr/>
        </p:nvSpPr>
        <p:spPr>
          <a:xfrm>
            <a:off x="514350" y="5853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Annual Fuel Poverty Statistics LILEE Report 2023 (2022 data) (publishing.service.gov.uk)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64272-6B91-A186-222E-8543C1D70172}"/>
              </a:ext>
            </a:extLst>
          </p:cNvPr>
          <p:cNvSpPr txBox="1"/>
          <p:nvPr/>
        </p:nvSpPr>
        <p:spPr>
          <a:xfrm>
            <a:off x="581025" y="50155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Energy efficiency of Housing, England and Wales, local authority districts - Office for National Statistics (ons.gov.uk)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5291BD-10B3-6277-DC84-D8D49CB6F60A}"/>
              </a:ext>
            </a:extLst>
          </p:cNvPr>
          <p:cNvSpPr txBox="1"/>
          <p:nvPr/>
        </p:nvSpPr>
        <p:spPr>
          <a:xfrm>
            <a:off x="581025" y="427333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Energy efficiency of Housing, England and Wales, middle layer super output area - Office for National Statistics (ons.gov.uk)</a:t>
            </a:r>
            <a:endParaRPr lang="en-GB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D15A8A3-75B0-5DB3-9B4F-98D6D346B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475097"/>
              </p:ext>
            </p:extLst>
          </p:nvPr>
        </p:nvGraphicFramePr>
        <p:xfrm>
          <a:off x="514350" y="1005295"/>
          <a:ext cx="7284719" cy="311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555EE7-14B8-92CB-E0EA-C6F12E811E88}"/>
              </a:ext>
            </a:extLst>
          </p:cNvPr>
          <p:cNvSpPr txBox="1"/>
          <p:nvPr/>
        </p:nvSpPr>
        <p:spPr>
          <a:xfrm>
            <a:off x="8168640" y="485775"/>
            <a:ext cx="3509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Ryedale has the lowest percentage of dwellings with EPC Band ‘C’ or above. Lower than EPC band C in households indicates more likely to have fuel poverty. </a:t>
            </a:r>
          </a:p>
        </p:txBody>
      </p:sp>
    </p:spTree>
    <p:extLst>
      <p:ext uri="{BB962C8B-B14F-4D97-AF65-F5344CB8AC3E}">
        <p14:creationId xmlns:p14="http://schemas.microsoft.com/office/powerpoint/2010/main" val="3665415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933A63-A90C-F3D8-5BE3-7A398A37C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761525"/>
              </p:ext>
            </p:extLst>
          </p:nvPr>
        </p:nvGraphicFramePr>
        <p:xfrm>
          <a:off x="386080" y="1765300"/>
          <a:ext cx="8280400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10E9BC-847F-64CA-A547-9B89E36AEB7D}"/>
              </a:ext>
            </a:extLst>
          </p:cNvPr>
          <p:cNvSpPr txBox="1"/>
          <p:nvPr/>
        </p:nvSpPr>
        <p:spPr>
          <a:xfrm>
            <a:off x="8747760" y="1442720"/>
            <a:ext cx="3058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Craven has the lowest percentage all dwellings with  EPC band ‘C’ or above. </a:t>
            </a:r>
            <a:r>
              <a:rPr lang="en-GB" dirty="0" err="1"/>
              <a:t>Terrached</a:t>
            </a:r>
            <a:r>
              <a:rPr lang="en-GB" dirty="0"/>
              <a:t> houses are more likely to have lowest than EPC band ‘C’ and so likely to be fuel poor. </a:t>
            </a:r>
          </a:p>
        </p:txBody>
      </p:sp>
    </p:spTree>
    <p:extLst>
      <p:ext uri="{BB962C8B-B14F-4D97-AF65-F5344CB8AC3E}">
        <p14:creationId xmlns:p14="http://schemas.microsoft.com/office/powerpoint/2010/main" val="184754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4703D9-FDB7-06FC-C778-0F61512BDE9F}"/>
              </a:ext>
            </a:extLst>
          </p:cNvPr>
          <p:cNvSpPr txBox="1"/>
          <p:nvPr/>
        </p:nvSpPr>
        <p:spPr>
          <a:xfrm>
            <a:off x="609600" y="355600"/>
            <a:ext cx="654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Economic activity (low-level) status those aged 16 years and above, by local authority (Census 2021)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BD9D804-0DE0-36F8-7E45-0A380B4A0D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806266"/>
              </p:ext>
            </p:extLst>
          </p:nvPr>
        </p:nvGraphicFramePr>
        <p:xfrm>
          <a:off x="497840" y="1031240"/>
          <a:ext cx="7061200" cy="389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6326C0-9B06-4E44-EC06-5C429C50F681}"/>
              </a:ext>
            </a:extLst>
          </p:cNvPr>
          <p:cNvSpPr txBox="1"/>
          <p:nvPr/>
        </p:nvSpPr>
        <p:spPr>
          <a:xfrm>
            <a:off x="7457440" y="724932"/>
            <a:ext cx="333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Selby has more inactive than the rest of North Yorkshire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AC0012-5208-C04E-821E-351268A1D5AD}"/>
              </a:ext>
            </a:extLst>
          </p:cNvPr>
          <p:cNvSpPr txBox="1"/>
          <p:nvPr/>
        </p:nvSpPr>
        <p:spPr>
          <a:xfrm>
            <a:off x="609600" y="575251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Employment in local authorities, England and Wales - Office for National Statistics (ons.gov.uk)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793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FD3B71-8A94-C02E-C164-25717657A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9"/>
          <a:stretch/>
        </p:blipFill>
        <p:spPr>
          <a:xfrm>
            <a:off x="81280" y="25400"/>
            <a:ext cx="6374963" cy="3833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DF6E4C-6F08-078B-9C9A-696D5865E7F4}"/>
              </a:ext>
            </a:extLst>
          </p:cNvPr>
          <p:cNvSpPr txBox="1"/>
          <p:nvPr/>
        </p:nvSpPr>
        <p:spPr>
          <a:xfrm>
            <a:off x="309842" y="3992880"/>
            <a:ext cx="5201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Long-term employment rate per 1,000 working age population (2021 data). Rural versus Urban. In Rural areas, Tadcaster, Hambleton, Monk Fryston and Byram, Great Ayton and Stokesley have the highest long-term unemployment rate per 1,000 working age population.  Whereas, in Urban areas Selby and Scarbough Central have the highest long term unemployment rate per 1,000 working age population.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03EF9F-79B1-0559-5D56-5F34EB99A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324" y="0"/>
            <a:ext cx="6451676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9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294B-BE25-4FA3-817B-F4EC249D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2" y="587642"/>
            <a:ext cx="10515600" cy="707462"/>
          </a:xfrm>
        </p:spPr>
        <p:txBody>
          <a:bodyPr/>
          <a:lstStyle/>
          <a:p>
            <a:r>
              <a:rPr lang="en-GB" dirty="0"/>
              <a:t>Measure of food insecurity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AF7DF-04AD-4AAE-869C-187D15EF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2" y="1295104"/>
            <a:ext cx="11524228" cy="47704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Research has found that food insecurity is higher in the following groups: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People with low incomes, particular those on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Working age people (older people are less likely to report food insecurity)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People in rented homes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Families with children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Minority ethnic groups and LGBTQ+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Disabled people and unpaid carers</a:t>
            </a:r>
          </a:p>
          <a:p>
            <a:r>
              <a:rPr lang="en-GB" dirty="0"/>
              <a:t>Research has found that food insecurity is impacted by: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Access to food (related to area they live in, personal circumstances or external factors)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Ability to prepare food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29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A8DA-2DE3-4161-9F8F-A05AFA18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327306"/>
            <a:ext cx="10515600" cy="707462"/>
          </a:xfrm>
        </p:spPr>
        <p:txBody>
          <a:bodyPr/>
          <a:lstStyle/>
          <a:p>
            <a:r>
              <a:rPr lang="en-GB" dirty="0"/>
              <a:t>Factors impacting on food insecurity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D6B0-E08D-4105-9789-30CAD467F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963648"/>
            <a:ext cx="11442947" cy="456721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Food inflation March 2023 was 19.1%, the highest since 1977. In July 2023, food inflation was 14.8%.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In July and August 2023, 56% of adults reported an increase in their cost of living compared with the month before (ONS). Of these, 47% had started spending less on essentials including food.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In 2021/22, 4.7 million people in the UK (7%) were in food insecure households in the UK, according to the DWP. This included 12% of children, 7% of working-age adults, and 1% of pensioners.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The Food Foundation found that in June 2023, 17.0% of households in the UK were ‘food insecure’ (ate less or went a day without eating because they couldn’t access or afford food), up from 8.8% in January 2022 and 7.4% in January 2021.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More than 760,000 people used a Trussell Trust food bank for the first time in 2022/23, a 38% increase from 2021/22.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In January 2023, around 23.8% of state school pupils were eligible for Free School Meals. This rate has increased sharply since 2018 and is the highest rate recorded since the current time series began in 2006.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AD4C92-F9B5-4757-B222-C9C66F2CAAED}"/>
              </a:ext>
            </a:extLst>
          </p:cNvPr>
          <p:cNvSpPr txBox="1">
            <a:spLocks/>
          </p:cNvSpPr>
          <p:nvPr/>
        </p:nvSpPr>
        <p:spPr>
          <a:xfrm>
            <a:off x="566173" y="6253686"/>
            <a:ext cx="10515600" cy="5540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Source: House of Commons Library, Food poverty: Households, food banks and free school meals </a:t>
            </a:r>
          </a:p>
        </p:txBody>
      </p:sp>
    </p:spTree>
    <p:extLst>
      <p:ext uri="{BB962C8B-B14F-4D97-AF65-F5344CB8AC3E}">
        <p14:creationId xmlns:p14="http://schemas.microsoft.com/office/powerpoint/2010/main" val="253379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EAA1-88FA-4C65-B5FE-4DF4415C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438045"/>
            <a:ext cx="10515600" cy="707462"/>
          </a:xfrm>
        </p:spPr>
        <p:txBody>
          <a:bodyPr>
            <a:normAutofit/>
          </a:bodyPr>
          <a:lstStyle/>
          <a:p>
            <a:r>
              <a:rPr lang="en-GB" dirty="0"/>
              <a:t>Food Insecurity Tracker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990AB-87DF-4BC1-B269-58EBE5C8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92" y="1538640"/>
            <a:ext cx="5864408" cy="4081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AA3FB-FA84-4C7A-857A-FE9FADC5A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372" y="1610075"/>
            <a:ext cx="6003036" cy="400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FCBD-24A5-4EF0-ACFA-65848987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681037"/>
            <a:ext cx="10515600" cy="707462"/>
          </a:xfrm>
        </p:spPr>
        <p:txBody>
          <a:bodyPr/>
          <a:lstStyle/>
          <a:p>
            <a:r>
              <a:rPr lang="en-GB" dirty="0"/>
              <a:t>Food Insecurity Tracker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1F840-864E-4A47-A4ED-BDDFB445E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73" y="1409035"/>
            <a:ext cx="6715110" cy="476792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BA74F-F8AB-429C-8F5E-BBE64153D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8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0293-9DB3-41FB-8873-D561FD72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867569"/>
            <a:ext cx="10515600" cy="707462"/>
          </a:xfrm>
        </p:spPr>
        <p:txBody>
          <a:bodyPr/>
          <a:lstStyle/>
          <a:p>
            <a:r>
              <a:rPr lang="en-GB" dirty="0"/>
              <a:t>Which Food inflation tracker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071F4-90F4-4B86-A40A-427D9FDA1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73" y="1836174"/>
            <a:ext cx="10515600" cy="3807389"/>
          </a:xfrm>
        </p:spPr>
        <p:txBody>
          <a:bodyPr/>
          <a:lstStyle/>
          <a:p>
            <a:r>
              <a:rPr lang="en-GB" dirty="0"/>
              <a:t>The Which? Food inflation tracker shows that while supermarket own-label budget items remain the cheapest overall, prices rose most highly.</a:t>
            </a:r>
          </a:p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7F8BC-BA97-46F8-8C5B-1B2AF486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96" y="3251198"/>
            <a:ext cx="9431066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7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65E1-FBB5-43D6-B9A2-784FCA6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53" y="168290"/>
            <a:ext cx="10515600" cy="707462"/>
          </a:xfrm>
        </p:spPr>
        <p:txBody>
          <a:bodyPr/>
          <a:lstStyle/>
          <a:p>
            <a:r>
              <a:rPr lang="en-GB" dirty="0"/>
              <a:t>UK local food insecurity of adults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4202-DE4A-4820-B1B6-71814607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53" y="946178"/>
            <a:ext cx="10515600" cy="554016"/>
          </a:xfrm>
        </p:spPr>
        <p:txBody>
          <a:bodyPr>
            <a:normAutofit/>
          </a:bodyPr>
          <a:lstStyle/>
          <a:p>
            <a:r>
              <a:rPr lang="en-GB" sz="1200" dirty="0"/>
              <a:t>The estimates are produced by Dr Angelo Moretti (MMU), Dr Adam Whitworth (</a:t>
            </a:r>
            <a:r>
              <a:rPr lang="en-GB" sz="1200" dirty="0" err="1"/>
              <a:t>Univ</a:t>
            </a:r>
            <a:r>
              <a:rPr lang="en-GB" sz="1200" dirty="0"/>
              <a:t> Sheffield) and Dr Megan Blake (</a:t>
            </a:r>
            <a:r>
              <a:rPr lang="en-GB" sz="1200" dirty="0" err="1"/>
              <a:t>Univ</a:t>
            </a:r>
            <a:r>
              <a:rPr lang="en-GB" sz="1200" dirty="0"/>
              <a:t> Sheffield).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726A35-EDEE-4BF5-AF31-D5472410FBE1}"/>
              </a:ext>
            </a:extLst>
          </p:cNvPr>
          <p:cNvSpPr txBox="1">
            <a:spLocks/>
          </p:cNvSpPr>
          <p:nvPr/>
        </p:nvSpPr>
        <p:spPr>
          <a:xfrm>
            <a:off x="738893" y="6385855"/>
            <a:ext cx="10515600" cy="5540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**Please note: these percentages are not additive across measures.  You can add across places within a single measure. ).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1F0053-A148-4BAE-85E2-422733609B02}"/>
              </a:ext>
            </a:extLst>
          </p:cNvPr>
          <p:cNvSpPr txBox="1">
            <a:spLocks/>
          </p:cNvSpPr>
          <p:nvPr/>
        </p:nvSpPr>
        <p:spPr>
          <a:xfrm>
            <a:off x="474733" y="1510354"/>
            <a:ext cx="3507987" cy="5540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**</a:t>
            </a:r>
            <a:r>
              <a:rPr lang="en-GB" sz="6400" b="1" dirty="0"/>
              <a:t>Hungry</a:t>
            </a:r>
            <a:r>
              <a:rPr lang="en-GB" sz="6400" dirty="0"/>
              <a:t> is defined as having skipped food for a whole day or more in the previous month or indicated they were hungry but not eaten because they could not afford or get access to food.</a:t>
            </a:r>
          </a:p>
          <a:p>
            <a:r>
              <a:rPr lang="en-GB" sz="6400" b="1" dirty="0"/>
              <a:t>Struggle</a:t>
            </a:r>
            <a:r>
              <a:rPr lang="en-GB" sz="6400" dirty="0"/>
              <a:t> is defined as a positive response to at least one of the following:</a:t>
            </a:r>
          </a:p>
          <a:p>
            <a:r>
              <a:rPr lang="en-GB" sz="6400" dirty="0"/>
              <a:t>* Sought Help accessing food</a:t>
            </a:r>
          </a:p>
          <a:p>
            <a:r>
              <a:rPr lang="en-GB" sz="6400" dirty="0"/>
              <a:t>* Skipped or shrank meal</a:t>
            </a:r>
          </a:p>
          <a:p>
            <a:r>
              <a:rPr lang="en-GB" sz="6400" dirty="0"/>
              <a:t>* Gave a reason for not having enough food</a:t>
            </a:r>
          </a:p>
          <a:p>
            <a:r>
              <a:rPr lang="en-GB" sz="6400" b="1" dirty="0"/>
              <a:t>Worry</a:t>
            </a:r>
            <a:r>
              <a:rPr lang="en-GB" sz="6400" dirty="0"/>
              <a:t> is defined as choosing very worried or fairly worried about getting food</a:t>
            </a:r>
          </a:p>
          <a:p>
            <a:endParaRPr lang="en-GB" sz="12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CBB169C-1463-4414-8BD8-0CB8B3F1A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70952"/>
              </p:ext>
            </p:extLst>
          </p:nvPr>
        </p:nvGraphicFramePr>
        <p:xfrm>
          <a:off x="4064000" y="1319715"/>
          <a:ext cx="7866627" cy="418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624">
                  <a:extLst>
                    <a:ext uri="{9D8B030D-6E8A-4147-A177-3AD203B41FA5}">
                      <a16:colId xmlns:a16="http://schemas.microsoft.com/office/drawing/2014/main" val="3487935419"/>
                    </a:ext>
                  </a:extLst>
                </a:gridCol>
                <a:gridCol w="1563492">
                  <a:extLst>
                    <a:ext uri="{9D8B030D-6E8A-4147-A177-3AD203B41FA5}">
                      <a16:colId xmlns:a16="http://schemas.microsoft.com/office/drawing/2014/main" val="523163610"/>
                    </a:ext>
                  </a:extLst>
                </a:gridCol>
                <a:gridCol w="776830">
                  <a:extLst>
                    <a:ext uri="{9D8B030D-6E8A-4147-A177-3AD203B41FA5}">
                      <a16:colId xmlns:a16="http://schemas.microsoft.com/office/drawing/2014/main" val="3915449711"/>
                    </a:ext>
                  </a:extLst>
                </a:gridCol>
                <a:gridCol w="1229160">
                  <a:extLst>
                    <a:ext uri="{9D8B030D-6E8A-4147-A177-3AD203B41FA5}">
                      <a16:colId xmlns:a16="http://schemas.microsoft.com/office/drawing/2014/main" val="1872524297"/>
                    </a:ext>
                  </a:extLst>
                </a:gridCol>
                <a:gridCol w="865328">
                  <a:extLst>
                    <a:ext uri="{9D8B030D-6E8A-4147-A177-3AD203B41FA5}">
                      <a16:colId xmlns:a16="http://schemas.microsoft.com/office/drawing/2014/main" val="1718578928"/>
                    </a:ext>
                  </a:extLst>
                </a:gridCol>
                <a:gridCol w="858193">
                  <a:extLst>
                    <a:ext uri="{9D8B030D-6E8A-4147-A177-3AD203B41FA5}">
                      <a16:colId xmlns:a16="http://schemas.microsoft.com/office/drawing/2014/main" val="3999948098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York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North Yorkshire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48088"/>
                  </a:ext>
                </a:extLst>
              </a:tr>
              <a:tr h="477519"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b">
                    <a:solidFill>
                      <a:srgbClr val="0054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</a:t>
                      </a:r>
                    </a:p>
                  </a:txBody>
                  <a:tcPr marL="6350" marR="6350" marT="6350" marB="0" anchor="b">
                    <a:solidFill>
                      <a:srgbClr val="0054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b">
                    <a:solidFill>
                      <a:srgbClr val="0054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</a:t>
                      </a:r>
                    </a:p>
                  </a:txBody>
                  <a:tcPr marL="6350" marR="6350" marT="6350" marB="0" anchor="b">
                    <a:solidFill>
                      <a:srgbClr val="0054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38034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Households experiencing hunger</a:t>
                      </a:r>
                    </a:p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Estimate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13,692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65559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95% lower bound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419275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95% upper bound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14.60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40,164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453332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Households experiencing struggle with food insecurity</a:t>
                      </a:r>
                    </a:p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Estimate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28,681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73428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95% lower bound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1,356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04714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95% upper bound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57,221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212424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Households worried about their food security</a:t>
                      </a:r>
                    </a:p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Estimate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22,240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33557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95% lower bound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90574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95% upper bound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39,537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27807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D6FA90C-4355-4E7D-BB08-1F099610DA62}"/>
              </a:ext>
            </a:extLst>
          </p:cNvPr>
          <p:cNvSpPr txBox="1"/>
          <p:nvPr/>
        </p:nvSpPr>
        <p:spPr>
          <a:xfrm>
            <a:off x="474733" y="5327046"/>
            <a:ext cx="109451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Highest areas (local authority level):</a:t>
            </a:r>
          </a:p>
          <a:p>
            <a:r>
              <a:rPr lang="en-GB" sz="1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Hunger: Selby (7.84%), Craven (6.07%), Scarborough (5.64%)</a:t>
            </a:r>
          </a:p>
          <a:p>
            <a:r>
              <a:rPr lang="en-GB" sz="1400" dirty="0">
                <a:solidFill>
                  <a:srgbClr val="333333"/>
                </a:solidFill>
                <a:latin typeface="Arial" panose="020B0604020202020204" pitchFamily="34" charset="0"/>
              </a:rPr>
              <a:t>Struggle: Selby (14.7%), Scarborough (11.36%), Craven (10.08%)</a:t>
            </a:r>
          </a:p>
          <a:p>
            <a:r>
              <a:rPr lang="en-GB" sz="1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Worried: York (9.50%), Scarborough (9.44%)</a:t>
            </a:r>
            <a:endParaRPr lang="en-GB" sz="12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1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EB38-7C6C-480A-A064-51E8580E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23" y="681037"/>
            <a:ext cx="10515600" cy="707462"/>
          </a:xfrm>
        </p:spPr>
        <p:txBody>
          <a:bodyPr/>
          <a:lstStyle/>
          <a:p>
            <a:r>
              <a:rPr lang="en-GB" dirty="0"/>
              <a:t>Free school meals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3E8622A-069D-42F0-BBC7-DED155507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290312"/>
              </p:ext>
            </p:extLst>
          </p:nvPr>
        </p:nvGraphicFramePr>
        <p:xfrm flipH="1">
          <a:off x="7183119" y="3073108"/>
          <a:ext cx="4425555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111">
                  <a:extLst>
                    <a:ext uri="{9D8B030D-6E8A-4147-A177-3AD203B41FA5}">
                      <a16:colId xmlns:a16="http://schemas.microsoft.com/office/drawing/2014/main" val="3787482975"/>
                    </a:ext>
                  </a:extLst>
                </a:gridCol>
                <a:gridCol w="885111">
                  <a:extLst>
                    <a:ext uri="{9D8B030D-6E8A-4147-A177-3AD203B41FA5}">
                      <a16:colId xmlns:a16="http://schemas.microsoft.com/office/drawing/2014/main" val="599319055"/>
                    </a:ext>
                  </a:extLst>
                </a:gridCol>
                <a:gridCol w="885111">
                  <a:extLst>
                    <a:ext uri="{9D8B030D-6E8A-4147-A177-3AD203B41FA5}">
                      <a16:colId xmlns:a16="http://schemas.microsoft.com/office/drawing/2014/main" val="942667997"/>
                    </a:ext>
                  </a:extLst>
                </a:gridCol>
                <a:gridCol w="885111">
                  <a:extLst>
                    <a:ext uri="{9D8B030D-6E8A-4147-A177-3AD203B41FA5}">
                      <a16:colId xmlns:a16="http://schemas.microsoft.com/office/drawing/2014/main" val="2476179873"/>
                    </a:ext>
                  </a:extLst>
                </a:gridCol>
                <a:gridCol w="885111">
                  <a:extLst>
                    <a:ext uri="{9D8B030D-6E8A-4147-A177-3AD203B41FA5}">
                      <a16:colId xmlns:a16="http://schemas.microsoft.com/office/drawing/2014/main" val="4065877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2017/18</a:t>
                      </a:r>
                    </a:p>
                    <a:p>
                      <a:r>
                        <a:rPr lang="en-GB" sz="1400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2018/19</a:t>
                      </a:r>
                    </a:p>
                    <a:p>
                      <a:r>
                        <a:rPr lang="en-GB" sz="1400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2019/20</a:t>
                      </a:r>
                    </a:p>
                    <a:p>
                      <a:r>
                        <a:rPr lang="en-GB" sz="1400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2020/21</a:t>
                      </a:r>
                    </a:p>
                    <a:p>
                      <a:r>
                        <a:rPr lang="en-GB" sz="1400" dirty="0"/>
                        <a:t>Autumn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3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North Yorkshire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6,728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8,162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9,441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10,796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45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1,942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2,317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2,728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3,133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616938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0C9E94E-FC31-48A4-A87C-1B1CAF7FBE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259663"/>
              </p:ext>
            </p:extLst>
          </p:nvPr>
        </p:nvGraphicFramePr>
        <p:xfrm>
          <a:off x="583323" y="1813293"/>
          <a:ext cx="6353505" cy="363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CC63-47B5-4D08-9300-BC28A706CCF5}"/>
              </a:ext>
            </a:extLst>
          </p:cNvPr>
          <p:cNvSpPr txBox="1">
            <a:spLocks/>
          </p:cNvSpPr>
          <p:nvPr/>
        </p:nvSpPr>
        <p:spPr>
          <a:xfrm>
            <a:off x="7038093" y="2519092"/>
            <a:ext cx="4879587" cy="5540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Number of pupils eligible for Free School Meals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4CFC4-D3C8-45E5-93DD-739E414D23A8}"/>
              </a:ext>
            </a:extLst>
          </p:cNvPr>
          <p:cNvSpPr txBox="1"/>
          <p:nvPr/>
        </p:nvSpPr>
        <p:spPr>
          <a:xfrm>
            <a:off x="1666240" y="5700960"/>
            <a:ext cx="70611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Can we get a map of this and more up to date data from CYPS?</a:t>
            </a:r>
          </a:p>
        </p:txBody>
      </p:sp>
    </p:spTree>
    <p:extLst>
      <p:ext uri="{BB962C8B-B14F-4D97-AF65-F5344CB8AC3E}">
        <p14:creationId xmlns:p14="http://schemas.microsoft.com/office/powerpoint/2010/main" val="211267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DAC8-8FA3-41B6-A4BC-6BA827BB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236584"/>
            <a:ext cx="10515600" cy="707462"/>
          </a:xfrm>
        </p:spPr>
        <p:txBody>
          <a:bodyPr/>
          <a:lstStyle/>
          <a:p>
            <a:r>
              <a:rPr lang="en-GB" dirty="0"/>
              <a:t>Food vulnerability index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516A2-AA0A-4F48-86AB-FA52A6A27AB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5138" y="944046"/>
            <a:ext cx="5762942" cy="335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Food Vulnerability Index </a:t>
            </a:r>
            <a:r>
              <a:rPr lang="en-GB" sz="1600" i="0" u="none" strike="noStrike" dirty="0">
                <a:effectLst/>
                <a:latin typeface="Arial" panose="020B0604020202020204" pitchFamily="34" charset="0"/>
              </a:rPr>
              <a:t>(June 2020)</a:t>
            </a:r>
          </a:p>
          <a:p>
            <a:r>
              <a:rPr lang="en-GB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Food vulnerability index combines: Frailty, Living alone, Distance to services, Digital exclusion, Income deprivation, Income Support families, Income-based Jobseeker's Allowance families, Income-based Employment and Support Allowance families, Pension Credit (Guarantee) families, Working Tax Credit and Child Tax Credit families not already counted, Universal Credit families where no adult is in 'Working - no requirements' conditionality regime, Asylum seekers in England in receipt of subsistence support, accommodation support, or both. </a:t>
            </a:r>
          </a:p>
          <a:p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</a:rPr>
              <a:t>Higher the score, the higher the need.</a:t>
            </a:r>
            <a:endParaRPr lang="en-GB" sz="16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600" i="1" dirty="0">
                <a:solidFill>
                  <a:srgbClr val="333333"/>
                </a:solidFill>
                <a:latin typeface="Arial" panose="020B0604020202020204" pitchFamily="34" charset="0"/>
              </a:rPr>
              <a:t>Source: British Red Cross</a:t>
            </a:r>
            <a:endParaRPr lang="en-GB" sz="1600" i="1" dirty="0"/>
          </a:p>
        </p:txBody>
      </p:sp>
      <p:pic>
        <p:nvPicPr>
          <p:cNvPr id="5" name="Picture 4" descr="A map of different countries/regions&#10;&#10;Description automatically generated">
            <a:extLst>
              <a:ext uri="{FF2B5EF4-FFF2-40B4-BE49-F238E27FC236}">
                <a16:creationId xmlns:a16="http://schemas.microsoft.com/office/drawing/2014/main" id="{79380B37-650A-4E16-9191-6B58134A0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253" y="895162"/>
            <a:ext cx="5355703" cy="3406615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96F9352-7A71-4EFD-8C6B-4E13CB07C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174" y="4240333"/>
            <a:ext cx="3584448" cy="2444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4C107-FB06-49D4-8B29-2B1EB31469AB}"/>
              </a:ext>
            </a:extLst>
          </p:cNvPr>
          <p:cNvSpPr txBox="1"/>
          <p:nvPr/>
        </p:nvSpPr>
        <p:spPr>
          <a:xfrm>
            <a:off x="465138" y="4369854"/>
            <a:ext cx="64030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Areas with highest indices: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North Yorkshire: </a:t>
            </a:r>
            <a:r>
              <a:rPr lang="en-GB" sz="16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Filey</a:t>
            </a:r>
            <a:r>
              <a:rPr lang="en-GB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(465.57), </a:t>
            </a:r>
            <a:r>
              <a:rPr lang="en-GB" sz="16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Weaponness</a:t>
            </a:r>
            <a:r>
              <a:rPr lang="en-GB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lang="en-GB" sz="16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Ramshill</a:t>
            </a:r>
            <a:r>
              <a:rPr lang="en-GB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(404.1), </a:t>
            </a:r>
            <a:r>
              <a:rPr lang="en-GB" sz="16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Falsgrave</a:t>
            </a:r>
            <a:r>
              <a:rPr lang="en-GB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&amp; Stepney (392.5), Northallerton South (389.18), Woodlands (386.65), Upper Dales (351.88), Northallerton North &amp; Brompton (347.88), </a:t>
            </a:r>
            <a:r>
              <a:rPr lang="en-GB" sz="16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Romanby</a:t>
            </a:r>
            <a:r>
              <a:rPr lang="en-GB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(345.67), Sowerby &amp; Topcliffe (342.23), Pickering (342.09), Leyburn &amp; Middleham (338.45)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</a:rPr>
              <a:t>York: Westfield, </a:t>
            </a:r>
            <a:r>
              <a:rPr lang="en-GB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Chapelfields</a:t>
            </a: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</a:rPr>
              <a:t> and Foxwood (283.36)</a:t>
            </a:r>
            <a:endParaRPr lang="en-GB" sz="16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930A2-E16A-448E-876D-F7E42932AAA7}"/>
              </a:ext>
            </a:extLst>
          </p:cNvPr>
          <p:cNvSpPr txBox="1"/>
          <p:nvPr/>
        </p:nvSpPr>
        <p:spPr>
          <a:xfrm>
            <a:off x="7840662" y="539331"/>
            <a:ext cx="3997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Get lower level map from Colin</a:t>
            </a:r>
          </a:p>
        </p:txBody>
      </p:sp>
    </p:spTree>
    <p:extLst>
      <p:ext uri="{BB962C8B-B14F-4D97-AF65-F5344CB8AC3E}">
        <p14:creationId xmlns:p14="http://schemas.microsoft.com/office/powerpoint/2010/main" val="653259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Y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89"/>
      </a:accent1>
      <a:accent2>
        <a:srgbClr val="347121"/>
      </a:accent2>
      <a:accent3>
        <a:srgbClr val="866243"/>
      </a:accent3>
      <a:accent4>
        <a:srgbClr val="942A86"/>
      </a:accent4>
      <a:accent5>
        <a:srgbClr val="FAC52D"/>
      </a:accent5>
      <a:accent6>
        <a:srgbClr val="70AD47"/>
      </a:accent6>
      <a:hlink>
        <a:srgbClr val="005489"/>
      </a:hlink>
      <a:folHlink>
        <a:srgbClr val="0054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4E1CC5-54B4-41AA-8DBD-D3A816254C8A}" vid="{F71FE226-ED2E-4992-998E-B43FFC771BC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6C70C53F84C642BFC01B858120968D" ma:contentTypeVersion="17" ma:contentTypeDescription="Create a new document." ma:contentTypeScope="" ma:versionID="f690210276b41b76d74e227ffeb8d8e2">
  <xsd:schema xmlns:xsd="http://www.w3.org/2001/XMLSchema" xmlns:xs="http://www.w3.org/2001/XMLSchema" xmlns:p="http://schemas.microsoft.com/office/2006/metadata/properties" xmlns:ns2="022071e5-4e00-4d90-a059-9ccaec850c17" xmlns:ns3="22cacd54-5a2a-4a75-ab53-ce97a0a32ee7" targetNamespace="http://schemas.microsoft.com/office/2006/metadata/properties" ma:root="true" ma:fieldsID="5cee8964dc3459bba6ffdabc3f4d5ab9" ns2:_="" ns3:_="">
    <xsd:import namespace="022071e5-4e00-4d90-a059-9ccaec850c17"/>
    <xsd:import namespace="22cacd54-5a2a-4a75-ab53-ce97a0a32e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071e5-4e00-4d90-a059-9ccaec850c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47a77f1-cf3c-4eb3-ad1c-cfadb09ca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acd54-5a2a-4a75-ab53-ce97a0a32e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7ad6682-40e9-4118-b929-d1bd522359f2}" ma:internalName="TaxCatchAll" ma:showField="CatchAllData" ma:web="22cacd54-5a2a-4a75-ab53-ce97a0a32e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2071e5-4e00-4d90-a059-9ccaec850c17">
      <Terms xmlns="http://schemas.microsoft.com/office/infopath/2007/PartnerControls"/>
    </lcf76f155ced4ddcb4097134ff3c332f>
    <TaxCatchAll xmlns="22cacd54-5a2a-4a75-ab53-ce97a0a32ee7" xsi:nil="true"/>
  </documentManagement>
</p:properties>
</file>

<file path=customXml/itemProps1.xml><?xml version="1.0" encoding="utf-8"?>
<ds:datastoreItem xmlns:ds="http://schemas.openxmlformats.org/officeDocument/2006/customXml" ds:itemID="{276C895C-37E1-4EE4-BEB2-A61158C5DF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E8F971-5E61-46F0-A207-F0D499D80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071e5-4e00-4d90-a059-9ccaec850c17"/>
    <ds:schemaRef ds:uri="22cacd54-5a2a-4a75-ab53-ce97a0a32e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540594-9720-4B4C-BDD2-1D74C6F0387F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22cacd54-5a2a-4a75-ab53-ce97a0a32ee7"/>
    <ds:schemaRef ds:uri="http://schemas.microsoft.com/office/2006/documentManagement/types"/>
    <ds:schemaRef ds:uri="http://schemas.openxmlformats.org/package/2006/metadata/core-properties"/>
    <ds:schemaRef ds:uri="022071e5-4e00-4d90-a059-9ccaec850c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NYC Powerpoint Template</Template>
  <TotalTime>1427</TotalTime>
  <Words>1483</Words>
  <Application>Microsoft Office PowerPoint</Application>
  <PresentationFormat>Widescreen</PresentationFormat>
  <Paragraphs>171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Food insecurity</vt:lpstr>
      <vt:lpstr>Measure of food insecurity</vt:lpstr>
      <vt:lpstr>Factors impacting on food insecurity</vt:lpstr>
      <vt:lpstr>Food Insecurity Tracker</vt:lpstr>
      <vt:lpstr>Food Insecurity Tracker</vt:lpstr>
      <vt:lpstr>Which Food inflation tracker</vt:lpstr>
      <vt:lpstr>UK local food insecurity of adults 2021</vt:lpstr>
      <vt:lpstr>Free school meals</vt:lpstr>
      <vt:lpstr>Food vulnerability index</vt:lpstr>
      <vt:lpstr>E-food dessert 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Yorkshire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adolescent and early adulthood</dc:title>
  <dc:creator>Amber Reed</dc:creator>
  <cp:lastModifiedBy>Alan Graver</cp:lastModifiedBy>
  <cp:revision>42</cp:revision>
  <dcterms:created xsi:type="dcterms:W3CDTF">2023-07-12T07:50:59Z</dcterms:created>
  <dcterms:modified xsi:type="dcterms:W3CDTF">2023-09-25T15:30:03Z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ecdfc32-7be5-4b17-9f97-00453388bdd7_Enabled">
    <vt:lpwstr>true</vt:lpwstr>
  </property>
  <property fmtid="{D5CDD505-2E9C-101B-9397-08002B2CF9AE}" pid="3" name="MSIP_Label_3ecdfc32-7be5-4b17-9f97-00453388bdd7_SetDate">
    <vt:lpwstr>2022-06-08T18:49:47Z</vt:lpwstr>
  </property>
  <property fmtid="{D5CDD505-2E9C-101B-9397-08002B2CF9AE}" pid="4" name="MSIP_Label_3ecdfc32-7be5-4b17-9f97-00453388bdd7_Method">
    <vt:lpwstr>Standard</vt:lpwstr>
  </property>
  <property fmtid="{D5CDD505-2E9C-101B-9397-08002B2CF9AE}" pid="5" name="MSIP_Label_3ecdfc32-7be5-4b17-9f97-00453388bdd7_Name">
    <vt:lpwstr>OFFICIAL</vt:lpwstr>
  </property>
  <property fmtid="{D5CDD505-2E9C-101B-9397-08002B2CF9AE}" pid="6" name="MSIP_Label_3ecdfc32-7be5-4b17-9f97-00453388bdd7_SiteId">
    <vt:lpwstr>ad3d9c73-9830-44a1-b487-e1055441c70e</vt:lpwstr>
  </property>
  <property fmtid="{D5CDD505-2E9C-101B-9397-08002B2CF9AE}" pid="7" name="MSIP_Label_3ecdfc32-7be5-4b17-9f97-00453388bdd7_ActionId">
    <vt:lpwstr>cd6ddabf-fe2f-41b7-b8b1-00005cf1a473</vt:lpwstr>
  </property>
  <property fmtid="{D5CDD505-2E9C-101B-9397-08002B2CF9AE}" pid="8" name="MSIP_Label_3ecdfc32-7be5-4b17-9f97-00453388bdd7_ContentBits">
    <vt:lpwstr>2</vt:lpwstr>
  </property>
  <property fmtid="{D5CDD505-2E9C-101B-9397-08002B2CF9AE}" pid="9" name="ContentTypeId">
    <vt:lpwstr>0x010100246C70C53F84C642BFC01B858120968D</vt:lpwstr>
  </property>
  <property fmtid="{D5CDD505-2E9C-101B-9397-08002B2CF9AE}" pid="10" name="MediaServiceImageTags">
    <vt:lpwstr/>
  </property>
</Properties>
</file>