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680" r:id="rId5"/>
    <p:sldMasterId id="2147483700" r:id="rId6"/>
    <p:sldMasterId id="2147483721" r:id="rId7"/>
  </p:sldMasterIdLst>
  <p:notesMasterIdLst>
    <p:notesMasterId r:id="rId29"/>
  </p:notesMasterIdLst>
  <p:sldIdLst>
    <p:sldId id="257" r:id="rId8"/>
    <p:sldId id="519" r:id="rId9"/>
    <p:sldId id="536" r:id="rId10"/>
    <p:sldId id="497" r:id="rId11"/>
    <p:sldId id="290" r:id="rId12"/>
    <p:sldId id="263" r:id="rId13"/>
    <p:sldId id="370" r:id="rId14"/>
    <p:sldId id="275" r:id="rId15"/>
    <p:sldId id="338" r:id="rId16"/>
    <p:sldId id="362" r:id="rId17"/>
    <p:sldId id="361" r:id="rId18"/>
    <p:sldId id="351" r:id="rId19"/>
    <p:sldId id="363" r:id="rId20"/>
    <p:sldId id="366" r:id="rId21"/>
    <p:sldId id="368" r:id="rId22"/>
    <p:sldId id="367" r:id="rId23"/>
    <p:sldId id="369" r:id="rId24"/>
    <p:sldId id="355" r:id="rId25"/>
    <p:sldId id="371" r:id="rId26"/>
    <p:sldId id="373" r:id="rId27"/>
    <p:sldId id="537"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Eveleth Clean Thin" panose="020B0604020202020204" charset="0"/>
      <p:regular r:id="rId36"/>
      <p:bold r:id="rId37"/>
    </p:embeddedFont>
    <p:embeddedFont>
      <p:font typeface="Eveleth Dot Light"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ABB619-638A-006F-0BD0-19707366B178}" name="Grace Wyld" initials="GW" userId="S::gracew@trusselltrust.org::471e80e7-99c4-4f51-ad11-46e8c75ed784" providerId="AD"/>
  <p188:author id="{88C8C950-E964-DF9E-37AD-4A0B99D01081}" name="Charlotte Miles" initials="CM" userId="S::charlottem@trusselltrust.org::d90b42a3-d62e-45b0-8941-9d5a23cac7c5" providerId="AD"/>
  <p188:author id="{B9EB9253-D09E-BD9E-21B2-7CB5FB5AAAA1}" name="Thomas Weekes" initials="TW" userId="S::thomasw@trusselltrust.org::394f239b-c430-4bed-bbfd-fc3d39bccbf7" providerId="AD"/>
  <p188:author id="{84B9847E-0643-F911-C098-6DA9396EF0C9}" name="Alex Bogdan" initials="AB" userId="S::Alex.Bogdan@ipsos.com::4f152d46-1e89-4b14-82ae-291c82dc95c8" providerId="AD"/>
  <p188:author id="{024AFA85-808D-164A-90A4-CCE9FA3A605D}" name="Theodora Cadbury" initials="TC" userId="S::theoc@trusselltrust.org::7463fbdd-bfe1-4efc-9dd7-b7e28601a0ff" providerId="AD"/>
  <p188:author id="{1F158AC7-D7E5-AA44-86B4-929C7B4FECEB}" name="Lynda Battarbee" initials="LB" userId="S::LyndaB@trusselltrust.org::92919f9d-0c51-47e8-bfac-210b8b9558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ry Weal" initials="RW" lastIdx="1" clrIdx="0">
    <p:extLst>
      <p:ext uri="{19B8F6BF-5375-455C-9EA6-DF929625EA0E}">
        <p15:presenceInfo xmlns:p15="http://schemas.microsoft.com/office/powerpoint/2012/main" userId="S::roryw@trusselltrust.org::25c3f17e-9cf6-47d0-82b3-6a8e76860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FFFFFF"/>
    <a:srgbClr val="5BAC26"/>
    <a:srgbClr val="008751"/>
    <a:srgbClr val="FF5436"/>
    <a:srgbClr val="FF5C36"/>
    <a:srgbClr val="FF8636"/>
    <a:srgbClr val="2381D3"/>
    <a:srgbClr val="00ADEF"/>
    <a:srgbClr val="3CB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8AEAF-5C6B-44DD-8E8D-B1827DA05F2A}" v="7" dt="2023-01-15T22:06:18.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22" autoAdjust="0"/>
  </p:normalViewPr>
  <p:slideViewPr>
    <p:cSldViewPr snapToGrid="0">
      <p:cViewPr varScale="1">
        <p:scale>
          <a:sx n="40" d="100"/>
          <a:sy n="40" d="100"/>
        </p:scale>
        <p:origin x="1588" y="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7.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trusselltrust.sharepoint.com/sites/StrategicIntelligenceTeamArea/Shared%20Documents/Tony%20Working%20Area/EOY%20and%20Mid-Year%20stats%202022-23/End%20of%20Year%20Stats/Full%20EOY%20stats%20workbook%20and%20analysis%20final%20(14th%20Apri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1"/>
          <c:order val="0"/>
          <c:tx>
            <c:strRef>
              <c:f>Sheet1!$B$1</c:f>
              <c:strCache>
                <c:ptCount val="1"/>
                <c:pt idx="0">
                  <c:v>Number of parcels for children</c:v>
                </c:pt>
              </c:strCache>
            </c:strRef>
          </c:tx>
          <c:spPr>
            <a:ln w="28575" cap="rnd">
              <a:solidFill>
                <a:schemeClr val="accent1"/>
              </a:solidFill>
              <a:round/>
            </a:ln>
            <a:effectLst/>
          </c:spPr>
          <c:marker>
            <c:symbol val="circle"/>
            <c:size val="5"/>
            <c:spPr>
              <a:solidFill>
                <a:schemeClr val="accent1"/>
              </a:solidFill>
              <a:ln w="730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2017/18</c:v>
                </c:pt>
                <c:pt idx="1">
                  <c:v>FY 2018/19</c:v>
                </c:pt>
                <c:pt idx="2">
                  <c:v>FY 2019/20</c:v>
                </c:pt>
                <c:pt idx="3">
                  <c:v>FY 2020/21</c:v>
                </c:pt>
                <c:pt idx="4">
                  <c:v>FY 2021/22</c:v>
                </c:pt>
                <c:pt idx="5">
                  <c:v>FY 2022/23</c:v>
                </c:pt>
              </c:strCache>
            </c:strRef>
          </c:cat>
          <c:val>
            <c:numRef>
              <c:f>Sheet1!$B$2:$B$7</c:f>
              <c:numCache>
                <c:formatCode>_(* #,##0_);_(* \(#,##0\);_(* "-"_);_(@_)</c:formatCode>
                <c:ptCount val="6"/>
                <c:pt idx="0" formatCode="#,##0">
                  <c:v>491799</c:v>
                </c:pt>
                <c:pt idx="1">
                  <c:v>585711</c:v>
                </c:pt>
                <c:pt idx="2" formatCode="#,##0">
                  <c:v>724151</c:v>
                </c:pt>
                <c:pt idx="3">
                  <c:v>995822</c:v>
                </c:pt>
                <c:pt idx="4">
                  <c:v>835879</c:v>
                </c:pt>
                <c:pt idx="5">
                  <c:v>1139553</c:v>
                </c:pt>
              </c:numCache>
            </c:numRef>
          </c:val>
          <c:smooth val="0"/>
          <c:extLst>
            <c:ext xmlns:c16="http://schemas.microsoft.com/office/drawing/2014/chart" uri="{C3380CC4-5D6E-409C-BE32-E72D297353CC}">
              <c16:uniqueId val="{00000000-B61A-46AD-9F42-F2C8494BEE23}"/>
            </c:ext>
          </c:extLst>
        </c:ser>
        <c:ser>
          <c:idx val="0"/>
          <c:order val="1"/>
          <c:tx>
            <c:strRef>
              <c:f>Sheet1!$C$1</c:f>
              <c:strCache>
                <c:ptCount val="1"/>
                <c:pt idx="0">
                  <c:v>Number of parcels for adults</c:v>
                </c:pt>
              </c:strCache>
            </c:strRef>
          </c:tx>
          <c:spPr>
            <a:ln w="28575" cap="rnd">
              <a:solidFill>
                <a:schemeClr val="accent6"/>
              </a:solidFill>
              <a:round/>
            </a:ln>
            <a:effectLst/>
          </c:spPr>
          <c:marker>
            <c:symbol val="circle"/>
            <c:size val="5"/>
            <c:spPr>
              <a:solidFill>
                <a:schemeClr val="accent6"/>
              </a:solidFill>
              <a:ln w="730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2017/18</c:v>
                </c:pt>
                <c:pt idx="1">
                  <c:v>FY 2018/19</c:v>
                </c:pt>
                <c:pt idx="2">
                  <c:v>FY 2019/20</c:v>
                </c:pt>
                <c:pt idx="3">
                  <c:v>FY 2020/21</c:v>
                </c:pt>
                <c:pt idx="4">
                  <c:v>FY 2021/22</c:v>
                </c:pt>
                <c:pt idx="5">
                  <c:v>FY 2022/23</c:v>
                </c:pt>
              </c:strCache>
            </c:strRef>
          </c:cat>
          <c:val>
            <c:numRef>
              <c:f>Sheet1!$C$2:$C$7</c:f>
              <c:numCache>
                <c:formatCode>_(* #,##0_);_(* \(#,##0\);_(* "-"_);_(@_)</c:formatCode>
                <c:ptCount val="6"/>
                <c:pt idx="0" formatCode="#,##0">
                  <c:v>862563</c:v>
                </c:pt>
                <c:pt idx="1">
                  <c:v>1021083</c:v>
                </c:pt>
                <c:pt idx="2">
                  <c:v>1185237</c:v>
                </c:pt>
                <c:pt idx="3">
                  <c:v>1583470</c:v>
                </c:pt>
                <c:pt idx="4">
                  <c:v>1347746</c:v>
                </c:pt>
                <c:pt idx="5">
                  <c:v>1846650</c:v>
                </c:pt>
              </c:numCache>
            </c:numRef>
          </c:val>
          <c:smooth val="0"/>
          <c:extLst>
            <c:ext xmlns:c16="http://schemas.microsoft.com/office/drawing/2014/chart" uri="{C3380CC4-5D6E-409C-BE32-E72D297353CC}">
              <c16:uniqueId val="{00000001-B61A-46AD-9F42-F2C8494BEE23}"/>
            </c:ext>
          </c:extLst>
        </c:ser>
        <c:ser>
          <c:idx val="2"/>
          <c:order val="2"/>
          <c:tx>
            <c:strRef>
              <c:f>Sheet1!$D$1</c:f>
              <c:strCache>
                <c:ptCount val="1"/>
                <c:pt idx="0">
                  <c:v>Total number of parcels</c:v>
                </c:pt>
              </c:strCache>
            </c:strRef>
          </c:tx>
          <c:spPr>
            <a:ln w="28575" cap="rnd">
              <a:solidFill>
                <a:schemeClr val="accent3"/>
              </a:solidFill>
              <a:round/>
            </a:ln>
            <a:effectLst/>
          </c:spPr>
          <c:marker>
            <c:symbol val="circle"/>
            <c:size val="5"/>
            <c:spPr>
              <a:solidFill>
                <a:schemeClr val="accent3"/>
              </a:solidFill>
              <a:ln w="730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2017/18</c:v>
                </c:pt>
                <c:pt idx="1">
                  <c:v>FY 2018/19</c:v>
                </c:pt>
                <c:pt idx="2">
                  <c:v>FY 2019/20</c:v>
                </c:pt>
                <c:pt idx="3">
                  <c:v>FY 2020/21</c:v>
                </c:pt>
                <c:pt idx="4">
                  <c:v>FY 2021/22</c:v>
                </c:pt>
                <c:pt idx="5">
                  <c:v>FY 2022/23</c:v>
                </c:pt>
              </c:strCache>
            </c:strRef>
          </c:cat>
          <c:val>
            <c:numRef>
              <c:f>Sheet1!$D$2:$D$7</c:f>
              <c:numCache>
                <c:formatCode>_(* #,##0_);_(* \(#,##0\);_(* "-"_);_(@_)</c:formatCode>
                <c:ptCount val="6"/>
                <c:pt idx="0" formatCode="#,##0">
                  <c:v>1354362</c:v>
                </c:pt>
                <c:pt idx="1">
                  <c:v>1606794</c:v>
                </c:pt>
                <c:pt idx="2">
                  <c:v>1909388</c:v>
                </c:pt>
                <c:pt idx="3">
                  <c:v>2579292</c:v>
                </c:pt>
                <c:pt idx="4">
                  <c:v>2183625</c:v>
                </c:pt>
                <c:pt idx="5">
                  <c:v>2986203</c:v>
                </c:pt>
              </c:numCache>
            </c:numRef>
          </c:val>
          <c:smooth val="0"/>
          <c:extLst>
            <c:ext xmlns:c16="http://schemas.microsoft.com/office/drawing/2014/chart" uri="{C3380CC4-5D6E-409C-BE32-E72D297353CC}">
              <c16:uniqueId val="{00000002-B61A-46AD-9F42-F2C8494BEE23}"/>
            </c:ext>
          </c:extLst>
        </c:ser>
        <c:dLbls>
          <c:dLblPos val="t"/>
          <c:showLegendKey val="0"/>
          <c:showVal val="1"/>
          <c:showCatName val="0"/>
          <c:showSerName val="0"/>
          <c:showPercent val="0"/>
          <c:showBubbleSize val="0"/>
        </c:dLbls>
        <c:marker val="1"/>
        <c:smooth val="0"/>
        <c:axId val="2031908816"/>
        <c:axId val="2118193520"/>
      </c:lineChart>
      <c:catAx>
        <c:axId val="203190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2118193520"/>
        <c:crosses val="autoZero"/>
        <c:auto val="1"/>
        <c:lblAlgn val="ctr"/>
        <c:lblOffset val="100"/>
        <c:noMultiLvlLbl val="0"/>
      </c:catAx>
      <c:valAx>
        <c:axId val="2118193520"/>
        <c:scaling>
          <c:orientation val="minMax"/>
        </c:scaling>
        <c:delete val="1"/>
        <c:axPos val="l"/>
        <c:numFmt formatCode="#,##0" sourceLinked="1"/>
        <c:majorTickMark val="none"/>
        <c:minorTickMark val="none"/>
        <c:tickLblPos val="nextTo"/>
        <c:crossAx val="20319088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'Total Monthly by Nation'!$C$55</c:f>
              <c:strCache>
                <c:ptCount val="1"/>
                <c:pt idx="0">
                  <c:v>2022/23</c:v>
                </c:pt>
              </c:strCache>
            </c:strRef>
          </c:tx>
          <c:spPr>
            <a:ln w="28575" cap="rnd">
              <a:solidFill>
                <a:schemeClr val="accent1"/>
              </a:solidFill>
              <a:round/>
            </a:ln>
            <a:effectLst/>
          </c:spPr>
          <c:marker>
            <c:symbol val="none"/>
          </c:marker>
          <c:cat>
            <c:strRef>
              <c:f>'Total Monthly by Nation'!$B$56:$B$67</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c:v>
                </c:pt>
                <c:pt idx="11">
                  <c:v>March</c:v>
                </c:pt>
              </c:strCache>
            </c:strRef>
          </c:cat>
          <c:val>
            <c:numRef>
              <c:f>'Total Monthly by Nation'!$C$56:$C$67</c:f>
              <c:numCache>
                <c:formatCode>General</c:formatCode>
                <c:ptCount val="12"/>
                <c:pt idx="0">
                  <c:v>208182</c:v>
                </c:pt>
                <c:pt idx="1">
                  <c:v>220307</c:v>
                </c:pt>
                <c:pt idx="2">
                  <c:v>212528</c:v>
                </c:pt>
                <c:pt idx="3">
                  <c:v>180913</c:v>
                </c:pt>
                <c:pt idx="4">
                  <c:v>214144</c:v>
                </c:pt>
                <c:pt idx="5">
                  <c:v>250721</c:v>
                </c:pt>
                <c:pt idx="6">
                  <c:v>238334</c:v>
                </c:pt>
                <c:pt idx="7">
                  <c:v>238723</c:v>
                </c:pt>
                <c:pt idx="8">
                  <c:v>332835</c:v>
                </c:pt>
                <c:pt idx="9">
                  <c:v>290441</c:v>
                </c:pt>
                <c:pt idx="10">
                  <c:v>276651</c:v>
                </c:pt>
                <c:pt idx="11">
                  <c:v>322424</c:v>
                </c:pt>
              </c:numCache>
            </c:numRef>
          </c:val>
          <c:smooth val="0"/>
          <c:extLst>
            <c:ext xmlns:c16="http://schemas.microsoft.com/office/drawing/2014/chart" uri="{C3380CC4-5D6E-409C-BE32-E72D297353CC}">
              <c16:uniqueId val="{00000000-E716-4EBA-BFD4-EBB572B6685B}"/>
            </c:ext>
          </c:extLst>
        </c:ser>
        <c:ser>
          <c:idx val="1"/>
          <c:order val="1"/>
          <c:tx>
            <c:strRef>
              <c:f>'Total Monthly by Nation'!$D$55</c:f>
              <c:strCache>
                <c:ptCount val="1"/>
                <c:pt idx="0">
                  <c:v>2021/22</c:v>
                </c:pt>
              </c:strCache>
            </c:strRef>
          </c:tx>
          <c:spPr>
            <a:ln w="28575" cap="rnd">
              <a:solidFill>
                <a:schemeClr val="accent2"/>
              </a:solidFill>
              <a:round/>
            </a:ln>
            <a:effectLst/>
          </c:spPr>
          <c:marker>
            <c:symbol val="none"/>
          </c:marker>
          <c:cat>
            <c:strRef>
              <c:f>'Total Monthly by Nation'!$B$56:$B$67</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c:v>
                </c:pt>
                <c:pt idx="11">
                  <c:v>March</c:v>
                </c:pt>
              </c:strCache>
            </c:strRef>
          </c:cat>
          <c:val>
            <c:numRef>
              <c:f>'Total Monthly by Nation'!$D$56:$D$67</c:f>
              <c:numCache>
                <c:formatCode>General</c:formatCode>
                <c:ptCount val="12"/>
                <c:pt idx="0">
                  <c:v>173571</c:v>
                </c:pt>
                <c:pt idx="1">
                  <c:v>154052</c:v>
                </c:pt>
                <c:pt idx="2">
                  <c:v>163731</c:v>
                </c:pt>
                <c:pt idx="3">
                  <c:v>160923</c:v>
                </c:pt>
                <c:pt idx="4">
                  <c:v>149389</c:v>
                </c:pt>
                <c:pt idx="5">
                  <c:v>163178</c:v>
                </c:pt>
                <c:pt idx="6">
                  <c:v>165362</c:v>
                </c:pt>
                <c:pt idx="7">
                  <c:v>192972</c:v>
                </c:pt>
                <c:pt idx="8">
                  <c:v>257508</c:v>
                </c:pt>
                <c:pt idx="9">
                  <c:v>197402</c:v>
                </c:pt>
                <c:pt idx="10">
                  <c:v>190413</c:v>
                </c:pt>
                <c:pt idx="11">
                  <c:v>215124</c:v>
                </c:pt>
              </c:numCache>
            </c:numRef>
          </c:val>
          <c:smooth val="0"/>
          <c:extLst>
            <c:ext xmlns:c16="http://schemas.microsoft.com/office/drawing/2014/chart" uri="{C3380CC4-5D6E-409C-BE32-E72D297353CC}">
              <c16:uniqueId val="{00000001-E716-4EBA-BFD4-EBB572B6685B}"/>
            </c:ext>
          </c:extLst>
        </c:ser>
        <c:dLbls>
          <c:showLegendKey val="0"/>
          <c:showVal val="0"/>
          <c:showCatName val="0"/>
          <c:showSerName val="0"/>
          <c:showPercent val="0"/>
          <c:showBubbleSize val="0"/>
        </c:dLbls>
        <c:smooth val="0"/>
        <c:axId val="48423904"/>
        <c:axId val="48428224"/>
      </c:lineChart>
      <c:catAx>
        <c:axId val="4842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accent6"/>
                </a:solidFill>
                <a:latin typeface="+mn-lt"/>
                <a:ea typeface="+mn-ea"/>
                <a:cs typeface="+mn-cs"/>
              </a:defRPr>
            </a:pPr>
            <a:endParaRPr lang="en-US"/>
          </a:p>
        </c:txPr>
        <c:crossAx val="48428224"/>
        <c:crosses val="autoZero"/>
        <c:auto val="1"/>
        <c:lblAlgn val="ctr"/>
        <c:lblOffset val="100"/>
        <c:noMultiLvlLbl val="0"/>
      </c:catAx>
      <c:valAx>
        <c:axId val="484282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842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41E8B-4634-45E2-8800-290C9F2DB7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B7B93DF-F55C-4DC2-961C-9C993BB09976}">
      <dgm:prSet phldrT="[Text]"/>
      <dgm:spPr/>
      <dgm:t>
        <a:bodyPr/>
        <a:lstStyle/>
        <a:p>
          <a:r>
            <a:rPr lang="en-GB" dirty="0"/>
            <a:t>Affording the essentials and preventing the need for food parcels</a:t>
          </a:r>
        </a:p>
      </dgm:t>
    </dgm:pt>
    <dgm:pt modelId="{A95EE571-B359-4261-9230-74D641133DC0}" type="parTrans" cxnId="{52D1DDE8-8CD5-4FA2-9583-FBD7EA759F17}">
      <dgm:prSet/>
      <dgm:spPr/>
      <dgm:t>
        <a:bodyPr/>
        <a:lstStyle/>
        <a:p>
          <a:endParaRPr lang="en-GB"/>
        </a:p>
      </dgm:t>
    </dgm:pt>
    <dgm:pt modelId="{7DF803ED-B2D3-4DB2-8F6A-74BC9A88C336}" type="sibTrans" cxnId="{52D1DDE8-8CD5-4FA2-9583-FBD7EA759F17}">
      <dgm:prSet/>
      <dgm:spPr/>
      <dgm:t>
        <a:bodyPr/>
        <a:lstStyle/>
        <a:p>
          <a:endParaRPr lang="en-GB"/>
        </a:p>
      </dgm:t>
    </dgm:pt>
    <dgm:pt modelId="{9F384E70-547F-4F9A-888E-1D71A8B22894}">
      <dgm:prSet phldrT="[Text]"/>
      <dgm:spPr/>
      <dgm:t>
        <a:bodyPr/>
        <a:lstStyle/>
        <a:p>
          <a:r>
            <a:rPr lang="en-GB" dirty="0"/>
            <a:t>Dignity, agency and wellbeing</a:t>
          </a:r>
        </a:p>
      </dgm:t>
    </dgm:pt>
    <dgm:pt modelId="{D2455A27-4698-49D5-BD44-8817FB326991}" type="parTrans" cxnId="{39FE9301-A0E1-44A5-8290-7D713333FE26}">
      <dgm:prSet/>
      <dgm:spPr/>
      <dgm:t>
        <a:bodyPr/>
        <a:lstStyle/>
        <a:p>
          <a:endParaRPr lang="en-GB"/>
        </a:p>
      </dgm:t>
    </dgm:pt>
    <dgm:pt modelId="{338EC200-7111-4CF7-83CB-DDE33E82AB00}" type="sibTrans" cxnId="{39FE9301-A0E1-44A5-8290-7D713333FE26}">
      <dgm:prSet/>
      <dgm:spPr/>
      <dgm:t>
        <a:bodyPr/>
        <a:lstStyle/>
        <a:p>
          <a:endParaRPr lang="en-GB"/>
        </a:p>
      </dgm:t>
    </dgm:pt>
    <dgm:pt modelId="{8CB0A395-09C6-451E-9B16-B7250C350582}">
      <dgm:prSet phldrT="[Text]"/>
      <dgm:spPr/>
      <dgm:t>
        <a:bodyPr/>
        <a:lstStyle/>
        <a:p>
          <a:r>
            <a:rPr lang="en-GB" dirty="0"/>
            <a:t>Some impact on financial resilience</a:t>
          </a:r>
        </a:p>
      </dgm:t>
    </dgm:pt>
    <dgm:pt modelId="{24122E9D-86C0-420A-85D9-96220659544F}" type="parTrans" cxnId="{55988369-85B5-40C8-AEB1-3BDB23ABBE14}">
      <dgm:prSet/>
      <dgm:spPr/>
      <dgm:t>
        <a:bodyPr/>
        <a:lstStyle/>
        <a:p>
          <a:endParaRPr lang="en-GB"/>
        </a:p>
      </dgm:t>
    </dgm:pt>
    <dgm:pt modelId="{8D98FC14-6676-4F79-B6F1-617AFB7878BE}" type="sibTrans" cxnId="{55988369-85B5-40C8-AEB1-3BDB23ABBE14}">
      <dgm:prSet/>
      <dgm:spPr/>
      <dgm:t>
        <a:bodyPr/>
        <a:lstStyle/>
        <a:p>
          <a:endParaRPr lang="en-GB"/>
        </a:p>
      </dgm:t>
    </dgm:pt>
    <dgm:pt modelId="{EC4A81A3-93C3-48C0-995A-0CC00483252A}">
      <dgm:prSet custT="1"/>
      <dgm:spPr/>
      <dgm:t>
        <a:bodyPr/>
        <a:lstStyle/>
        <a:p>
          <a:pPr marL="0" lvl="0" indent="0" algn="ctr" defTabSz="933450">
            <a:lnSpc>
              <a:spcPct val="90000"/>
            </a:lnSpc>
            <a:spcBef>
              <a:spcPct val="0"/>
            </a:spcBef>
            <a:spcAft>
              <a:spcPct val="35000"/>
            </a:spcAft>
            <a:buNone/>
          </a:pPr>
          <a:r>
            <a:rPr lang="en-GB" sz="2100" kern="1200" dirty="0">
              <a:solidFill>
                <a:srgbClr val="FFFFFF"/>
              </a:solidFill>
              <a:latin typeface="Calibri" panose="020F0502020204030204"/>
              <a:ea typeface="+mn-ea"/>
              <a:cs typeface="+mn-cs"/>
            </a:rPr>
            <a:t>Cash grants can only provide short term respite without a sufficient social security system</a:t>
          </a:r>
        </a:p>
      </dgm:t>
    </dgm:pt>
    <dgm:pt modelId="{1B03FDA4-2564-4141-A243-23A17F0F123F}" type="parTrans" cxnId="{1DBAF7C4-6BC6-4C86-983B-271778968724}">
      <dgm:prSet/>
      <dgm:spPr/>
      <dgm:t>
        <a:bodyPr/>
        <a:lstStyle/>
        <a:p>
          <a:endParaRPr lang="en-GB"/>
        </a:p>
      </dgm:t>
    </dgm:pt>
    <dgm:pt modelId="{067AE711-19F7-4CDC-B5F3-19B1331890C8}" type="sibTrans" cxnId="{1DBAF7C4-6BC6-4C86-983B-271778968724}">
      <dgm:prSet/>
      <dgm:spPr/>
      <dgm:t>
        <a:bodyPr/>
        <a:lstStyle/>
        <a:p>
          <a:endParaRPr lang="en-GB"/>
        </a:p>
      </dgm:t>
    </dgm:pt>
    <dgm:pt modelId="{D763F88D-2026-4093-8C1D-7100B97CC18B}" type="pres">
      <dgm:prSet presAssocID="{D8741E8B-4634-45E2-8800-290C9F2DB77A}" presName="Name0" presStyleCnt="0">
        <dgm:presLayoutVars>
          <dgm:dir/>
          <dgm:animLvl val="lvl"/>
          <dgm:resizeHandles val="exact"/>
        </dgm:presLayoutVars>
      </dgm:prSet>
      <dgm:spPr/>
    </dgm:pt>
    <dgm:pt modelId="{08EC3F37-2E50-4834-8B22-D2FA967B82C9}" type="pres">
      <dgm:prSet presAssocID="{7B7B93DF-F55C-4DC2-961C-9C993BB09976}" presName="linNode" presStyleCnt="0"/>
      <dgm:spPr/>
    </dgm:pt>
    <dgm:pt modelId="{6C72493F-F012-45CC-A3A4-819D9477F135}" type="pres">
      <dgm:prSet presAssocID="{7B7B93DF-F55C-4DC2-961C-9C993BB09976}" presName="parentText" presStyleLbl="node1" presStyleIdx="0" presStyleCnt="4">
        <dgm:presLayoutVars>
          <dgm:chMax val="1"/>
          <dgm:bulletEnabled val="1"/>
        </dgm:presLayoutVars>
      </dgm:prSet>
      <dgm:spPr/>
    </dgm:pt>
    <dgm:pt modelId="{DDC9FE16-B82C-4018-BA65-07190EF8BADC}" type="pres">
      <dgm:prSet presAssocID="{7DF803ED-B2D3-4DB2-8F6A-74BC9A88C336}" presName="sp" presStyleCnt="0"/>
      <dgm:spPr/>
    </dgm:pt>
    <dgm:pt modelId="{FFAF962A-F515-44DD-9546-02BA519FC98C}" type="pres">
      <dgm:prSet presAssocID="{9F384E70-547F-4F9A-888E-1D71A8B22894}" presName="linNode" presStyleCnt="0"/>
      <dgm:spPr/>
    </dgm:pt>
    <dgm:pt modelId="{C555CA1E-F2C2-4653-ABD6-831231EA7B43}" type="pres">
      <dgm:prSet presAssocID="{9F384E70-547F-4F9A-888E-1D71A8B22894}" presName="parentText" presStyleLbl="node1" presStyleIdx="1" presStyleCnt="4">
        <dgm:presLayoutVars>
          <dgm:chMax val="1"/>
          <dgm:bulletEnabled val="1"/>
        </dgm:presLayoutVars>
      </dgm:prSet>
      <dgm:spPr/>
    </dgm:pt>
    <dgm:pt modelId="{9235E1E6-F30E-4CD1-A4B5-3646794B7C27}" type="pres">
      <dgm:prSet presAssocID="{338EC200-7111-4CF7-83CB-DDE33E82AB00}" presName="sp" presStyleCnt="0"/>
      <dgm:spPr/>
    </dgm:pt>
    <dgm:pt modelId="{CC8BAC00-176F-49A7-8290-13EECAC08A5B}" type="pres">
      <dgm:prSet presAssocID="{8CB0A395-09C6-451E-9B16-B7250C350582}" presName="linNode" presStyleCnt="0"/>
      <dgm:spPr/>
    </dgm:pt>
    <dgm:pt modelId="{E2A47FA9-58D9-4FF1-AB61-2F83FDDA0B98}" type="pres">
      <dgm:prSet presAssocID="{8CB0A395-09C6-451E-9B16-B7250C350582}" presName="parentText" presStyleLbl="node1" presStyleIdx="2" presStyleCnt="4">
        <dgm:presLayoutVars>
          <dgm:chMax val="1"/>
          <dgm:bulletEnabled val="1"/>
        </dgm:presLayoutVars>
      </dgm:prSet>
      <dgm:spPr/>
    </dgm:pt>
    <dgm:pt modelId="{9881486B-97DA-46A1-A6E0-54D285431BFF}" type="pres">
      <dgm:prSet presAssocID="{8D98FC14-6676-4F79-B6F1-617AFB7878BE}" presName="sp" presStyleCnt="0"/>
      <dgm:spPr/>
    </dgm:pt>
    <dgm:pt modelId="{27037387-7CC3-4206-B4BC-AF3BE150CB46}" type="pres">
      <dgm:prSet presAssocID="{EC4A81A3-93C3-48C0-995A-0CC00483252A}" presName="linNode" presStyleCnt="0"/>
      <dgm:spPr/>
    </dgm:pt>
    <dgm:pt modelId="{084040BC-16E8-4323-B1E6-5F1C006B64E7}" type="pres">
      <dgm:prSet presAssocID="{EC4A81A3-93C3-48C0-995A-0CC00483252A}" presName="parentText" presStyleLbl="node1" presStyleIdx="3" presStyleCnt="4">
        <dgm:presLayoutVars>
          <dgm:chMax val="1"/>
          <dgm:bulletEnabled val="1"/>
        </dgm:presLayoutVars>
      </dgm:prSet>
      <dgm:spPr/>
    </dgm:pt>
  </dgm:ptLst>
  <dgm:cxnLst>
    <dgm:cxn modelId="{39FE9301-A0E1-44A5-8290-7D713333FE26}" srcId="{D8741E8B-4634-45E2-8800-290C9F2DB77A}" destId="{9F384E70-547F-4F9A-888E-1D71A8B22894}" srcOrd="1" destOrd="0" parTransId="{D2455A27-4698-49D5-BD44-8817FB326991}" sibTransId="{338EC200-7111-4CF7-83CB-DDE33E82AB00}"/>
    <dgm:cxn modelId="{B113F60B-BD89-41DB-ADD6-909DB464EB4C}" type="presOf" srcId="{EC4A81A3-93C3-48C0-995A-0CC00483252A}" destId="{084040BC-16E8-4323-B1E6-5F1C006B64E7}" srcOrd="0" destOrd="0" presId="urn:microsoft.com/office/officeart/2005/8/layout/vList5"/>
    <dgm:cxn modelId="{E440C43D-5223-4D1B-8BFB-752A993395BA}" type="presOf" srcId="{8CB0A395-09C6-451E-9B16-B7250C350582}" destId="{E2A47FA9-58D9-4FF1-AB61-2F83FDDA0B98}" srcOrd="0" destOrd="0" presId="urn:microsoft.com/office/officeart/2005/8/layout/vList5"/>
    <dgm:cxn modelId="{655C0E46-A7CA-4EAE-AE23-BA5FC4A34E6E}" type="presOf" srcId="{D8741E8B-4634-45E2-8800-290C9F2DB77A}" destId="{D763F88D-2026-4093-8C1D-7100B97CC18B}" srcOrd="0" destOrd="0" presId="urn:microsoft.com/office/officeart/2005/8/layout/vList5"/>
    <dgm:cxn modelId="{55988369-85B5-40C8-AEB1-3BDB23ABBE14}" srcId="{D8741E8B-4634-45E2-8800-290C9F2DB77A}" destId="{8CB0A395-09C6-451E-9B16-B7250C350582}" srcOrd="2" destOrd="0" parTransId="{24122E9D-86C0-420A-85D9-96220659544F}" sibTransId="{8D98FC14-6676-4F79-B6F1-617AFB7878BE}"/>
    <dgm:cxn modelId="{1DBAF7C4-6BC6-4C86-983B-271778968724}" srcId="{D8741E8B-4634-45E2-8800-290C9F2DB77A}" destId="{EC4A81A3-93C3-48C0-995A-0CC00483252A}" srcOrd="3" destOrd="0" parTransId="{1B03FDA4-2564-4141-A243-23A17F0F123F}" sibTransId="{067AE711-19F7-4CDC-B5F3-19B1331890C8}"/>
    <dgm:cxn modelId="{BBC2F5D7-99D8-43F7-AE42-0549563892AB}" type="presOf" srcId="{7B7B93DF-F55C-4DC2-961C-9C993BB09976}" destId="{6C72493F-F012-45CC-A3A4-819D9477F135}" srcOrd="0" destOrd="0" presId="urn:microsoft.com/office/officeart/2005/8/layout/vList5"/>
    <dgm:cxn modelId="{DB2B2ADF-EF9C-47F1-8C32-44C66A3436BC}" type="presOf" srcId="{9F384E70-547F-4F9A-888E-1D71A8B22894}" destId="{C555CA1E-F2C2-4653-ABD6-831231EA7B43}" srcOrd="0" destOrd="0" presId="urn:microsoft.com/office/officeart/2005/8/layout/vList5"/>
    <dgm:cxn modelId="{52D1DDE8-8CD5-4FA2-9583-FBD7EA759F17}" srcId="{D8741E8B-4634-45E2-8800-290C9F2DB77A}" destId="{7B7B93DF-F55C-4DC2-961C-9C993BB09976}" srcOrd="0" destOrd="0" parTransId="{A95EE571-B359-4261-9230-74D641133DC0}" sibTransId="{7DF803ED-B2D3-4DB2-8F6A-74BC9A88C336}"/>
    <dgm:cxn modelId="{C06B428E-6F58-4789-94AD-B86F73839CEE}" type="presParOf" srcId="{D763F88D-2026-4093-8C1D-7100B97CC18B}" destId="{08EC3F37-2E50-4834-8B22-D2FA967B82C9}" srcOrd="0" destOrd="0" presId="urn:microsoft.com/office/officeart/2005/8/layout/vList5"/>
    <dgm:cxn modelId="{688A09CB-C61A-47C6-B07E-8C3B62F3E79D}" type="presParOf" srcId="{08EC3F37-2E50-4834-8B22-D2FA967B82C9}" destId="{6C72493F-F012-45CC-A3A4-819D9477F135}" srcOrd="0" destOrd="0" presId="urn:microsoft.com/office/officeart/2005/8/layout/vList5"/>
    <dgm:cxn modelId="{3DBBBB81-D9D9-4814-B12E-FD8049E8BEB0}" type="presParOf" srcId="{D763F88D-2026-4093-8C1D-7100B97CC18B}" destId="{DDC9FE16-B82C-4018-BA65-07190EF8BADC}" srcOrd="1" destOrd="0" presId="urn:microsoft.com/office/officeart/2005/8/layout/vList5"/>
    <dgm:cxn modelId="{D819694A-5A5B-47E9-994B-C175242B2A43}" type="presParOf" srcId="{D763F88D-2026-4093-8C1D-7100B97CC18B}" destId="{FFAF962A-F515-44DD-9546-02BA519FC98C}" srcOrd="2" destOrd="0" presId="urn:microsoft.com/office/officeart/2005/8/layout/vList5"/>
    <dgm:cxn modelId="{18AE2B41-019D-4417-8808-0104D2212F64}" type="presParOf" srcId="{FFAF962A-F515-44DD-9546-02BA519FC98C}" destId="{C555CA1E-F2C2-4653-ABD6-831231EA7B43}" srcOrd="0" destOrd="0" presId="urn:microsoft.com/office/officeart/2005/8/layout/vList5"/>
    <dgm:cxn modelId="{E460BC07-9E6B-42EC-A3A1-0F77752D7FAA}" type="presParOf" srcId="{D763F88D-2026-4093-8C1D-7100B97CC18B}" destId="{9235E1E6-F30E-4CD1-A4B5-3646794B7C27}" srcOrd="3" destOrd="0" presId="urn:microsoft.com/office/officeart/2005/8/layout/vList5"/>
    <dgm:cxn modelId="{7D27ABE3-4651-4A16-8A5D-E95EAAE8F4A6}" type="presParOf" srcId="{D763F88D-2026-4093-8C1D-7100B97CC18B}" destId="{CC8BAC00-176F-49A7-8290-13EECAC08A5B}" srcOrd="4" destOrd="0" presId="urn:microsoft.com/office/officeart/2005/8/layout/vList5"/>
    <dgm:cxn modelId="{C92BF3DE-94FC-4490-AB4B-2D57E67F2941}" type="presParOf" srcId="{CC8BAC00-176F-49A7-8290-13EECAC08A5B}" destId="{E2A47FA9-58D9-4FF1-AB61-2F83FDDA0B98}" srcOrd="0" destOrd="0" presId="urn:microsoft.com/office/officeart/2005/8/layout/vList5"/>
    <dgm:cxn modelId="{EFEEAA5D-8342-4346-9338-7794F99DB28C}" type="presParOf" srcId="{D763F88D-2026-4093-8C1D-7100B97CC18B}" destId="{9881486B-97DA-46A1-A6E0-54D285431BFF}" srcOrd="5" destOrd="0" presId="urn:microsoft.com/office/officeart/2005/8/layout/vList5"/>
    <dgm:cxn modelId="{8B8F8606-4D19-40D6-B74C-8D3221AEDA98}" type="presParOf" srcId="{D763F88D-2026-4093-8C1D-7100B97CC18B}" destId="{27037387-7CC3-4206-B4BC-AF3BE150CB46}" srcOrd="6" destOrd="0" presId="urn:microsoft.com/office/officeart/2005/8/layout/vList5"/>
    <dgm:cxn modelId="{544563A1-2C23-46E8-B429-A6593A7FFDD9}" type="presParOf" srcId="{27037387-7CC3-4206-B4BC-AF3BE150CB46}" destId="{084040BC-16E8-4323-B1E6-5F1C006B64E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2493F-F012-45CC-A3A4-819D9477F135}">
      <dsp:nvSpPr>
        <dsp:cNvPr id="0" name=""/>
        <dsp:cNvSpPr/>
      </dsp:nvSpPr>
      <dsp:spPr>
        <a:xfrm>
          <a:off x="3617343" y="2227"/>
          <a:ext cx="4069510" cy="10712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Affording the essentials and preventing the need for food parcels</a:t>
          </a:r>
        </a:p>
      </dsp:txBody>
      <dsp:txXfrm>
        <a:off x="3669638" y="54522"/>
        <a:ext cx="3964920" cy="966676"/>
      </dsp:txXfrm>
    </dsp:sp>
    <dsp:sp modelId="{C555CA1E-F2C2-4653-ABD6-831231EA7B43}">
      <dsp:nvSpPr>
        <dsp:cNvPr id="0" name=""/>
        <dsp:cNvSpPr/>
      </dsp:nvSpPr>
      <dsp:spPr>
        <a:xfrm>
          <a:off x="3617343" y="1127056"/>
          <a:ext cx="4069510" cy="10712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Dignity, agency and wellbeing</a:t>
          </a:r>
        </a:p>
      </dsp:txBody>
      <dsp:txXfrm>
        <a:off x="3669638" y="1179351"/>
        <a:ext cx="3964920" cy="966676"/>
      </dsp:txXfrm>
    </dsp:sp>
    <dsp:sp modelId="{E2A47FA9-58D9-4FF1-AB61-2F83FDDA0B98}">
      <dsp:nvSpPr>
        <dsp:cNvPr id="0" name=""/>
        <dsp:cNvSpPr/>
      </dsp:nvSpPr>
      <dsp:spPr>
        <a:xfrm>
          <a:off x="3617343" y="2251886"/>
          <a:ext cx="4069510" cy="10712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Some impact on financial resilience</a:t>
          </a:r>
        </a:p>
      </dsp:txBody>
      <dsp:txXfrm>
        <a:off x="3669638" y="2304181"/>
        <a:ext cx="3964920" cy="966676"/>
      </dsp:txXfrm>
    </dsp:sp>
    <dsp:sp modelId="{084040BC-16E8-4323-B1E6-5F1C006B64E7}">
      <dsp:nvSpPr>
        <dsp:cNvPr id="0" name=""/>
        <dsp:cNvSpPr/>
      </dsp:nvSpPr>
      <dsp:spPr>
        <a:xfrm>
          <a:off x="3617343" y="3376716"/>
          <a:ext cx="4069510" cy="10712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rgbClr val="FFFFFF"/>
              </a:solidFill>
              <a:latin typeface="Calibri" panose="020F0502020204030204"/>
              <a:ea typeface="+mn-ea"/>
              <a:cs typeface="+mn-cs"/>
            </a:rPr>
            <a:t>Cash grants can only provide short term respite without a sufficient social security system</a:t>
          </a:r>
        </a:p>
      </dsp:txBody>
      <dsp:txXfrm>
        <a:off x="3669638" y="3429011"/>
        <a:ext cx="3964920" cy="9666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0.23799</cdr:x>
      <cdr:y>0.1247</cdr:y>
    </cdr:from>
    <cdr:to>
      <cdr:x>0.33298</cdr:x>
      <cdr:y>0.24375</cdr:y>
    </cdr:to>
    <cdr:sp macro="" textlink="">
      <cdr:nvSpPr>
        <cdr:cNvPr id="2" name="TextBox 1">
          <a:extLst xmlns:a="http://schemas.openxmlformats.org/drawingml/2006/main">
            <a:ext uri="{FF2B5EF4-FFF2-40B4-BE49-F238E27FC236}">
              <a16:creationId xmlns:a16="http://schemas.microsoft.com/office/drawing/2014/main" id="{3A94D073-1FAB-8B57-A75C-73F7C40656C1}"/>
            </a:ext>
          </a:extLst>
        </cdr:cNvPr>
        <cdr:cNvSpPr txBox="1"/>
      </cdr:nvSpPr>
      <cdr:spPr>
        <a:xfrm xmlns:a="http://schemas.openxmlformats.org/drawingml/2006/main">
          <a:off x="2427516" y="513118"/>
          <a:ext cx="968828" cy="4898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latin typeface="Eveleth Dot Light" panose="020B0604020202020204" charset="0"/>
            </a:rPr>
            <a:t>JULY 2022</a:t>
          </a:r>
        </a:p>
      </cdr:txBody>
    </cdr:sp>
  </cdr:relSizeAnchor>
  <cdr:relSizeAnchor xmlns:cdr="http://schemas.openxmlformats.org/drawingml/2006/chartDrawing">
    <cdr:from>
      <cdr:x>0.61651</cdr:x>
      <cdr:y>0.10089</cdr:y>
    </cdr:from>
    <cdr:to>
      <cdr:x>0.61651</cdr:x>
      <cdr:y>0.24375</cdr:y>
    </cdr:to>
    <cdr:cxnSp macro="">
      <cdr:nvCxnSpPr>
        <cdr:cNvPr id="3" name="Straight Arrow Connector 2">
          <a:extLst xmlns:a="http://schemas.openxmlformats.org/drawingml/2006/main">
            <a:ext uri="{FF2B5EF4-FFF2-40B4-BE49-F238E27FC236}">
              <a16:creationId xmlns:a16="http://schemas.microsoft.com/office/drawing/2014/main" id="{CA1A972F-6D8D-F2A8-D730-97A7D95646E6}"/>
            </a:ext>
          </a:extLst>
        </cdr:cNvPr>
        <cdr:cNvCxnSpPr>
          <a:cxnSpLocks xmlns:a="http://schemas.openxmlformats.org/drawingml/2006/main"/>
        </cdr:cNvCxnSpPr>
      </cdr:nvCxnSpPr>
      <cdr:spPr>
        <a:xfrm xmlns:a="http://schemas.openxmlformats.org/drawingml/2006/main">
          <a:off x="6288314" y="415147"/>
          <a:ext cx="0" cy="58782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2DD56-8C3A-3A4C-AC6F-72FDC44F5404}"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88900-6B2F-804E-88EC-4DF05AEC2879}" type="slidenum">
              <a:rPr lang="en-GB" smtClean="0"/>
              <a:t>‹#›</a:t>
            </a:fld>
            <a:endParaRPr lang="en-GB"/>
          </a:p>
        </p:txBody>
      </p:sp>
    </p:spTree>
    <p:extLst>
      <p:ext uri="{BB962C8B-B14F-4D97-AF65-F5344CB8AC3E}">
        <p14:creationId xmlns:p14="http://schemas.microsoft.com/office/powerpoint/2010/main" val="358295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working towards one clear aim: to end the need for food banks in the UK.  We work with food banks in our network, their communities and in partnership with other organisation to challenge the causes of poverty and call for change.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88900-6B2F-804E-88EC-4DF05AEC2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4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The aim of applying this approach was to support individuals by providing cash to allow immediate support at a time of crisis. The principle is that this support will better enable the individual to manage the effects of a life change or crisis and improve their ability to address the root cause of the crisis situation. As such it is a particularly useful approach for addressing short-term shocks to an individual’s financial situation. The approach was also designed to replace the need for provision of food parcels for these individuals. The key benefits to designing a cash-first pilot scheme are that it offers people: flexibility, choice, speed and convenience; preservation of dignity; and administrative efficiency.</a:t>
            </a:r>
            <a:endParaRPr lang="en-GB" dirty="0"/>
          </a:p>
        </p:txBody>
      </p:sp>
      <p:sp>
        <p:nvSpPr>
          <p:cNvPr id="4" name="Slide Number Placeholder 3"/>
          <p:cNvSpPr>
            <a:spLocks noGrp="1"/>
          </p:cNvSpPr>
          <p:nvPr>
            <p:ph type="sldNum" sz="quarter" idx="5"/>
          </p:nvPr>
        </p:nvSpPr>
        <p:spPr/>
        <p:txBody>
          <a:bodyPr/>
          <a:lstStyle/>
          <a:p>
            <a:fld id="{07C88900-6B2F-804E-88EC-4DF05AEC2879}" type="slidenum">
              <a:rPr lang="en-GB" smtClean="0"/>
              <a:t>10</a:t>
            </a:fld>
            <a:endParaRPr lang="en-GB"/>
          </a:p>
        </p:txBody>
      </p:sp>
    </p:spTree>
    <p:extLst>
      <p:ext uri="{BB962C8B-B14F-4D97-AF65-F5344CB8AC3E}">
        <p14:creationId xmlns:p14="http://schemas.microsoft.com/office/powerpoint/2010/main" val="184134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important that the evaluation was done by someone who was neither TT or the Council. </a:t>
            </a:r>
          </a:p>
        </p:txBody>
      </p:sp>
      <p:sp>
        <p:nvSpPr>
          <p:cNvPr id="4" name="Slide Number Placeholder 3"/>
          <p:cNvSpPr>
            <a:spLocks noGrp="1"/>
          </p:cNvSpPr>
          <p:nvPr>
            <p:ph type="sldNum" sz="quarter" idx="5"/>
          </p:nvPr>
        </p:nvSpPr>
        <p:spPr/>
        <p:txBody>
          <a:bodyPr/>
          <a:lstStyle/>
          <a:p>
            <a:fld id="{07C88900-6B2F-804E-88EC-4DF05AEC2879}" type="slidenum">
              <a:rPr lang="en-GB" smtClean="0"/>
              <a:t>12</a:t>
            </a:fld>
            <a:endParaRPr lang="en-GB"/>
          </a:p>
        </p:txBody>
      </p:sp>
    </p:spTree>
    <p:extLst>
      <p:ext uri="{BB962C8B-B14F-4D97-AF65-F5344CB8AC3E}">
        <p14:creationId xmlns:p14="http://schemas.microsoft.com/office/powerpoint/2010/main" val="55718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C88900-6B2F-804E-88EC-4DF05AEC2879}" type="slidenum">
              <a:rPr lang="en-GB" smtClean="0"/>
              <a:t>13</a:t>
            </a:fld>
            <a:endParaRPr lang="en-GB"/>
          </a:p>
        </p:txBody>
      </p:sp>
    </p:spTree>
    <p:extLst>
      <p:ext uri="{BB962C8B-B14F-4D97-AF65-F5344CB8AC3E}">
        <p14:creationId xmlns:p14="http://schemas.microsoft.com/office/powerpoint/2010/main" val="340871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C88900-6B2F-804E-88EC-4DF05AEC2879}" type="slidenum">
              <a:rPr lang="en-GB" smtClean="0"/>
              <a:t>14</a:t>
            </a:fld>
            <a:endParaRPr lang="en-GB"/>
          </a:p>
        </p:txBody>
      </p:sp>
    </p:spTree>
    <p:extLst>
      <p:ext uri="{BB962C8B-B14F-4D97-AF65-F5344CB8AC3E}">
        <p14:creationId xmlns:p14="http://schemas.microsoft.com/office/powerpoint/2010/main" val="2514009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point is good segue into next slide</a:t>
            </a:r>
          </a:p>
        </p:txBody>
      </p:sp>
      <p:sp>
        <p:nvSpPr>
          <p:cNvPr id="4" name="Slide Number Placeholder 3"/>
          <p:cNvSpPr>
            <a:spLocks noGrp="1"/>
          </p:cNvSpPr>
          <p:nvPr>
            <p:ph type="sldNum" sz="quarter" idx="5"/>
          </p:nvPr>
        </p:nvSpPr>
        <p:spPr/>
        <p:txBody>
          <a:bodyPr/>
          <a:lstStyle/>
          <a:p>
            <a:fld id="{07C88900-6B2F-804E-88EC-4DF05AEC2879}" type="slidenum">
              <a:rPr lang="en-GB" smtClean="0"/>
              <a:t>15</a:t>
            </a:fld>
            <a:endParaRPr lang="en-GB"/>
          </a:p>
        </p:txBody>
      </p:sp>
    </p:spTree>
    <p:extLst>
      <p:ext uri="{BB962C8B-B14F-4D97-AF65-F5344CB8AC3E}">
        <p14:creationId xmlns:p14="http://schemas.microsoft.com/office/powerpoint/2010/main" val="1369758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impact is largely felt during the period that people received the grant, but it did have significant impact on their mental health as well as some being able to pay off debts or even save, which of course would have a longer-term impact.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Still an emergency response and cannot replace a properly resources and secure social security system that is fit for purpose.</a:t>
            </a:r>
          </a:p>
          <a:p>
            <a:endParaRPr lang="en-GB" dirty="0"/>
          </a:p>
        </p:txBody>
      </p:sp>
      <p:sp>
        <p:nvSpPr>
          <p:cNvPr id="4" name="Slide Number Placeholder 3"/>
          <p:cNvSpPr>
            <a:spLocks noGrp="1"/>
          </p:cNvSpPr>
          <p:nvPr>
            <p:ph type="sldNum" sz="quarter" idx="5"/>
          </p:nvPr>
        </p:nvSpPr>
        <p:spPr/>
        <p:txBody>
          <a:bodyPr/>
          <a:lstStyle/>
          <a:p>
            <a:fld id="{07C88900-6B2F-804E-88EC-4DF05AEC2879}" type="slidenum">
              <a:rPr lang="en-GB" smtClean="0"/>
              <a:t>16</a:t>
            </a:fld>
            <a:endParaRPr lang="en-GB"/>
          </a:p>
        </p:txBody>
      </p:sp>
    </p:spTree>
    <p:extLst>
      <p:ext uri="{BB962C8B-B14F-4D97-AF65-F5344CB8AC3E}">
        <p14:creationId xmlns:p14="http://schemas.microsoft.com/office/powerpoint/2010/main" val="199793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improving the advice and support at the point of the referral, in the future, would hopefully minimise the need for future support.</a:t>
            </a:r>
          </a:p>
        </p:txBody>
      </p:sp>
      <p:sp>
        <p:nvSpPr>
          <p:cNvPr id="4" name="Slide Number Placeholder 3"/>
          <p:cNvSpPr>
            <a:spLocks noGrp="1"/>
          </p:cNvSpPr>
          <p:nvPr>
            <p:ph type="sldNum" sz="quarter" idx="5"/>
          </p:nvPr>
        </p:nvSpPr>
        <p:spPr/>
        <p:txBody>
          <a:bodyPr/>
          <a:lstStyle/>
          <a:p>
            <a:fld id="{07C88900-6B2F-804E-88EC-4DF05AEC2879}" type="slidenum">
              <a:rPr lang="en-GB" smtClean="0"/>
              <a:t>17</a:t>
            </a:fld>
            <a:endParaRPr lang="en-GB"/>
          </a:p>
        </p:txBody>
      </p:sp>
    </p:spTree>
    <p:extLst>
      <p:ext uri="{BB962C8B-B14F-4D97-AF65-F5344CB8AC3E}">
        <p14:creationId xmlns:p14="http://schemas.microsoft.com/office/powerpoint/2010/main" val="383790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People who go to food banks are not just struggling with food, they are struggling with so much more. This shows that a cash response can help but further than food.</a:t>
            </a:r>
          </a:p>
          <a:p>
            <a:endParaRPr lang="en-GB" dirty="0"/>
          </a:p>
        </p:txBody>
      </p:sp>
      <p:sp>
        <p:nvSpPr>
          <p:cNvPr id="4" name="Slide Number Placeholder 3"/>
          <p:cNvSpPr>
            <a:spLocks noGrp="1"/>
          </p:cNvSpPr>
          <p:nvPr>
            <p:ph type="sldNum" sz="quarter" idx="5"/>
          </p:nvPr>
        </p:nvSpPr>
        <p:spPr/>
        <p:txBody>
          <a:bodyPr/>
          <a:lstStyle/>
          <a:p>
            <a:fld id="{07C88900-6B2F-804E-88EC-4DF05AEC2879}" type="slidenum">
              <a:rPr lang="en-GB" smtClean="0"/>
              <a:t>18</a:t>
            </a:fld>
            <a:endParaRPr lang="en-GB"/>
          </a:p>
        </p:txBody>
      </p:sp>
    </p:spTree>
    <p:extLst>
      <p:ext uri="{BB962C8B-B14F-4D97-AF65-F5344CB8AC3E}">
        <p14:creationId xmlns:p14="http://schemas.microsoft.com/office/powerpoint/2010/main" val="4064963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Issues with finding cash point and travelling to the cash point, and admin issues.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Long term wrap around support would be essential, clearly more than cash is needed</a:t>
            </a:r>
            <a:endParaRPr lang="en-GB" dirty="0"/>
          </a:p>
        </p:txBody>
      </p:sp>
      <p:sp>
        <p:nvSpPr>
          <p:cNvPr id="4" name="Slide Number Placeholder 3"/>
          <p:cNvSpPr>
            <a:spLocks noGrp="1"/>
          </p:cNvSpPr>
          <p:nvPr>
            <p:ph type="sldNum" sz="quarter" idx="5"/>
          </p:nvPr>
        </p:nvSpPr>
        <p:spPr/>
        <p:txBody>
          <a:bodyPr/>
          <a:lstStyle/>
          <a:p>
            <a:fld id="{07C88900-6B2F-804E-88EC-4DF05AEC2879}" type="slidenum">
              <a:rPr lang="en-GB" smtClean="0"/>
              <a:t>19</a:t>
            </a:fld>
            <a:endParaRPr lang="en-GB"/>
          </a:p>
        </p:txBody>
      </p:sp>
    </p:spTree>
    <p:extLst>
      <p:ext uri="{BB962C8B-B14F-4D97-AF65-F5344CB8AC3E}">
        <p14:creationId xmlns:p14="http://schemas.microsoft.com/office/powerpoint/2010/main" val="3553213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07C88900-6B2F-804E-88EC-4DF05AEC2879}" type="slidenum">
              <a:rPr lang="en-GB" smtClean="0"/>
              <a:t>20</a:t>
            </a:fld>
            <a:endParaRPr lang="en-GB"/>
          </a:p>
        </p:txBody>
      </p:sp>
    </p:spTree>
    <p:extLst>
      <p:ext uri="{BB962C8B-B14F-4D97-AF65-F5344CB8AC3E}">
        <p14:creationId xmlns:p14="http://schemas.microsoft.com/office/powerpoint/2010/main" val="114833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171450" indent="-171450">
              <a:buFontTx/>
              <a:buChar char="-"/>
            </a:pPr>
            <a:r>
              <a:rPr lang="en-GB" dirty="0"/>
              <a:t>Food banks in the Trussell Trust network distributed </a:t>
            </a:r>
            <a:r>
              <a:rPr lang="en-GB" b="1" dirty="0"/>
              <a:t>almost 3 million food parcels between April 2022 and March 2023. </a:t>
            </a:r>
          </a:p>
          <a:p>
            <a:pPr marL="0" indent="0">
              <a:buFontTx/>
              <a:buNone/>
            </a:pPr>
            <a:endParaRPr lang="en-GB" dirty="0"/>
          </a:p>
          <a:p>
            <a:pPr marL="171450" indent="-171450">
              <a:buFontTx/>
              <a:buChar char="-"/>
            </a:pPr>
            <a:r>
              <a:rPr lang="en-GB" sz="1800" dirty="0">
                <a:effectLst/>
                <a:latin typeface="Calibri" panose="020F0502020204030204" pitchFamily="34" charset="0"/>
                <a:ea typeface="Calibri" panose="020F0502020204030204" pitchFamily="34" charset="0"/>
              </a:rPr>
              <a:t>This is the </a:t>
            </a:r>
            <a:r>
              <a:rPr lang="en-GB" sz="1800" b="1" dirty="0">
                <a:effectLst/>
                <a:latin typeface="Calibri" panose="020F0502020204030204" pitchFamily="34" charset="0"/>
                <a:ea typeface="Calibri" panose="020F0502020204030204" pitchFamily="34" charset="0"/>
              </a:rPr>
              <a:t>most parcels that the network has ever distributed in a financial year </a:t>
            </a:r>
            <a:r>
              <a:rPr lang="en-GB" sz="1800" dirty="0">
                <a:effectLst/>
                <a:latin typeface="Calibri" panose="020F0502020204030204" pitchFamily="34" charset="0"/>
                <a:ea typeface="Calibri" panose="020F0502020204030204" pitchFamily="34" charset="0"/>
              </a:rPr>
              <a:t>and represents a </a:t>
            </a:r>
            <a:r>
              <a:rPr lang="en-GB" sz="1800" b="1" dirty="0">
                <a:effectLst/>
                <a:latin typeface="Calibri" panose="020F0502020204030204" pitchFamily="34" charset="0"/>
                <a:ea typeface="Calibri" panose="020F0502020204030204" pitchFamily="34" charset="0"/>
              </a:rPr>
              <a:t>37% increase </a:t>
            </a:r>
            <a:r>
              <a:rPr lang="en-GB" sz="1800" dirty="0">
                <a:effectLst/>
                <a:latin typeface="Calibri" panose="020F0502020204030204" pitchFamily="34" charset="0"/>
                <a:ea typeface="Calibri" panose="020F0502020204030204" pitchFamily="34" charset="0"/>
              </a:rPr>
              <a:t>from the same period  last year (in 2021/22).</a:t>
            </a:r>
          </a:p>
          <a:p>
            <a:pPr marL="0" indent="0">
              <a:buFontTx/>
              <a:buNone/>
            </a:pPr>
            <a:endParaRPr lang="en-GB" sz="1800" dirty="0">
              <a:effectLst/>
              <a:latin typeface="Calibri" panose="020F0502020204030204" pitchFamily="34" charset="0"/>
              <a:ea typeface="Calibri" panose="020F0502020204030204" pitchFamily="34" charset="0"/>
            </a:endParaRPr>
          </a:p>
          <a:p>
            <a:pPr marL="171450" indent="-171450">
              <a:buFontTx/>
              <a:buChar char="-"/>
            </a:pPr>
            <a:r>
              <a:rPr lang="en-GB" sz="1800" dirty="0">
                <a:effectLst/>
                <a:latin typeface="Calibri" panose="020F0502020204030204" pitchFamily="34" charset="0"/>
                <a:ea typeface="Calibri" panose="020F0502020204030204" pitchFamily="34" charset="0"/>
              </a:rPr>
              <a:t>This is the </a:t>
            </a:r>
            <a:r>
              <a:rPr lang="en-GB" sz="1800" b="1" dirty="0">
                <a:effectLst/>
                <a:latin typeface="Calibri" panose="020F0502020204030204" pitchFamily="34" charset="0"/>
                <a:ea typeface="Calibri" panose="020F0502020204030204" pitchFamily="34" charset="0"/>
              </a:rPr>
              <a:t>first time </a:t>
            </a:r>
            <a:r>
              <a:rPr lang="en-GB" sz="1800" dirty="0">
                <a:effectLst/>
                <a:latin typeface="Calibri" panose="020F0502020204030204" pitchFamily="34" charset="0"/>
                <a:ea typeface="Calibri" panose="020F0502020204030204" pitchFamily="34" charset="0"/>
              </a:rPr>
              <a:t>food banks in the Trussell Trust network have distributed </a:t>
            </a:r>
            <a:r>
              <a:rPr lang="en-GB" sz="1800" b="1" dirty="0">
                <a:effectLst/>
                <a:latin typeface="Calibri" panose="020F0502020204030204" pitchFamily="34" charset="0"/>
                <a:ea typeface="Calibri" panose="020F0502020204030204" pitchFamily="34" charset="0"/>
              </a:rPr>
              <a:t>over a million parcels for children</a:t>
            </a:r>
            <a:r>
              <a:rPr lang="en-GB" sz="1800" dirty="0">
                <a:effectLst/>
                <a:latin typeface="Calibri" panose="020F0502020204030204" pitchFamily="34" charset="0"/>
                <a:ea typeface="Calibri" panose="020F0502020204030204" pitchFamily="34" charset="0"/>
              </a:rPr>
              <a:t>, with record levels of need seen for both children and adults this year.</a:t>
            </a:r>
          </a:p>
          <a:p>
            <a:pPr marL="0" indent="0">
              <a:buFontTx/>
              <a:buNone/>
            </a:pPr>
            <a:endParaRPr lang="en-GB" sz="1800" dirty="0">
              <a:effectLst/>
              <a:latin typeface="Calibri" panose="020F0502020204030204" pitchFamily="34" charset="0"/>
              <a:ea typeface="Calibri" panose="020F0502020204030204" pitchFamily="34" charset="0"/>
            </a:endParaRPr>
          </a:p>
          <a:p>
            <a:pPr marL="171450" indent="-171450">
              <a:buFontTx/>
              <a:buChar char="-"/>
            </a:pPr>
            <a:r>
              <a:rPr lang="en-GB" sz="1800" dirty="0">
                <a:effectLst/>
                <a:latin typeface="Calibri" panose="020F0502020204030204" pitchFamily="34" charset="0"/>
              </a:rPr>
              <a:t>The need seen this year is </a:t>
            </a:r>
            <a:r>
              <a:rPr lang="en-GB" sz="1800" b="1" dirty="0">
                <a:effectLst/>
                <a:latin typeface="Calibri" panose="020F0502020204030204" pitchFamily="34" charset="0"/>
              </a:rPr>
              <a:t>even higher than the first year of the covid-19 pandemic</a:t>
            </a:r>
            <a:r>
              <a:rPr lang="en-GB" sz="1800" dirty="0">
                <a:effectLst/>
                <a:latin typeface="Calibri" panose="020F0502020204030204" pitchFamily="34" charset="0"/>
              </a:rPr>
              <a:t>, where food banks in the TT network previously saw record levels of need – the increases seen this year represent a </a:t>
            </a:r>
            <a:r>
              <a:rPr lang="en-GB" sz="1800" b="1" dirty="0">
                <a:effectLst/>
                <a:latin typeface="Calibri" panose="020F0502020204030204" pitchFamily="34" charset="0"/>
              </a:rPr>
              <a:t>16% increase on this turbulent year</a:t>
            </a:r>
            <a:r>
              <a:rPr lang="en-GB" sz="1800" dirty="0">
                <a:effectLst/>
                <a:latin typeface="Calibri" panose="020F0502020204030204" pitchFamily="34" charset="0"/>
              </a:rPr>
              <a:t>.</a:t>
            </a:r>
          </a:p>
          <a:p>
            <a:pPr marL="171450" indent="-171450">
              <a:buFontTx/>
              <a:buChar char="-"/>
            </a:pPr>
            <a:endParaRPr lang="en-GB" sz="1800" dirty="0">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Calibri" panose="020F0502020204030204" pitchFamily="34" charset="0"/>
              </a:rPr>
              <a:t>We are highlighting in our messaging about the statistics that the </a:t>
            </a:r>
            <a:r>
              <a:rPr lang="en-GB" sz="1800" b="1" dirty="0">
                <a:effectLst/>
                <a:latin typeface="Calibri" panose="020F0502020204030204" pitchFamily="34" charset="0"/>
              </a:rPr>
              <a:t>levels of need seen this year</a:t>
            </a:r>
            <a:r>
              <a:rPr lang="en-GB" sz="1800" b="1" dirty="0">
                <a:effectLst/>
                <a:latin typeface="Calibri" panose="020F0502020204030204" pitchFamily="34" charset="0"/>
                <a:ea typeface="Calibri" panose="020F0502020204030204" pitchFamily="34" charset="0"/>
                <a:cs typeface="Calibri" panose="020F0502020204030204" pitchFamily="34" charset="0"/>
              </a:rPr>
              <a:t> are part of a longer-term trend which pre-dates the cost-of-living crisis, and even the COVID-19 pandemic</a:t>
            </a:r>
            <a:r>
              <a:rPr lang="en-GB" sz="1800" dirty="0">
                <a:effectLst/>
                <a:latin typeface="Calibri" panose="020F0502020204030204" pitchFamily="34" charset="0"/>
                <a:ea typeface="Calibri" panose="020F0502020204030204" pitchFamily="34" charset="0"/>
                <a:cs typeface="Calibri" panose="020F0502020204030204" pitchFamily="34" charset="0"/>
              </a:rPr>
              <a:t>. While these two events have had a major impact on food bank need, they are not the main cause. Rather, they have exposed and exacerbated a longer-term crisis: that of a weakened social security system that is unable to protect people from the most severe forms of hardship, thereby forcing more people to the doors of food banks.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88900-6B2F-804E-88EC-4DF05AEC2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38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working towards one clear aim: to end the need for food banks in the UK.  We work with food banks in our network, their communities and in partnership with other organisation to challenge the causes of poverty and call for change.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88900-6B2F-804E-88EC-4DF05AEC2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31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Calibri" panose="020F0502020204030204" pitchFamily="34" charset="0"/>
                <a:ea typeface="Calibri" panose="020F0502020204030204" pitchFamily="34" charset="0"/>
              </a:rPr>
              <a:t>In July and November 2022 the governments Cost of Living payment - £326 to people in receipt of means tested benefits owing to low income – was distributed.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Calibri" panose="020F0502020204030204" pitchFamily="34" charset="0"/>
                <a:ea typeface="Calibri" panose="020F0502020204030204" pitchFamily="34" charset="0"/>
              </a:rPr>
              <a:t>Our data shows that at the time each cost-of-living payment went out there was a short-term reduction in need, however, very shortly afterwards that need increased again.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800" b="1" dirty="0">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b="0" dirty="0">
                <a:effectLst/>
                <a:latin typeface="Calibri" panose="020F0502020204030204" pitchFamily="34" charset="0"/>
              </a:rPr>
              <a:t>The first cost of living payment was distributed in July 2022 – can see from the graph a slight dip need in July 2022, and is different to the trend seen in 2021/22 </a:t>
            </a:r>
            <a:r>
              <a:rPr lang="en-GB" sz="1800" dirty="0"/>
              <a:t>(180,136 parcels distributed, and still 12% increase on July 21)</a:t>
            </a:r>
            <a:endParaRPr lang="en-GB" sz="1800" b="0" dirty="0"/>
          </a:p>
          <a:p>
            <a:pPr marL="0" indent="0">
              <a:buFontTx/>
              <a:buNone/>
            </a:pPr>
            <a:endParaRPr lang="en-GB" sz="18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second cost of living payment was given in November 2022</a:t>
            </a:r>
            <a:r>
              <a:rPr lang="en-GB" sz="18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Winter months are generally when the highest level of need is seen at our network of food banks. In the last five years we have seen a month by month rise from October to December, when the number of parcel’s distributed peaks, but levels remain high throughout January. Analysing the data, we can see that whilst the cost of living payment has not managed to entirely change this trend there was less of a rise in November than we would normally expect. Only 0.2% increase from October to November.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r>
              <a:rPr lang="en-GB" sz="1800" dirty="0">
                <a:effectLst/>
                <a:latin typeface="Calibri" panose="020F0502020204030204" pitchFamily="34" charset="0"/>
                <a:ea typeface="Calibri" panose="020F0502020204030204" pitchFamily="34" charset="0"/>
              </a:rPr>
              <a:t>However, as in July when need dipped and then surged in August, the same pattern was seen in the winter with need rising after the payments in November and peaking in December.</a:t>
            </a:r>
          </a:p>
          <a:p>
            <a:pPr marL="0" indent="0">
              <a:buFontTx/>
              <a:buNone/>
            </a:pPr>
            <a:endParaRPr lang="en-GB" sz="1800" dirty="0">
              <a:effectLst/>
              <a:latin typeface="Calibri" panose="020F0502020204030204" pitchFamily="34" charset="0"/>
              <a:ea typeface="Calibri" panose="020F0502020204030204" pitchFamily="34" charset="0"/>
            </a:endParaRPr>
          </a:p>
          <a:p>
            <a:pPr marL="171450" indent="-171450">
              <a:buFontTx/>
              <a:buChar char="-"/>
            </a:pPr>
            <a:r>
              <a:rPr lang="en-GB" sz="1800" dirty="0">
                <a:effectLst/>
                <a:latin typeface="Calibri" panose="020F0502020204030204" pitchFamily="34" charset="0"/>
                <a:ea typeface="Calibri" panose="020F0502020204030204" pitchFamily="34" charset="0"/>
              </a:rPr>
              <a:t>What this does show us how is that when people have adequate amounts of money back in their pockets they no longer need to come to the food bank.</a:t>
            </a:r>
          </a:p>
          <a:p>
            <a:pPr marL="0" indent="0">
              <a:buFontTx/>
              <a:buNone/>
            </a:pPr>
            <a:endParaRPr lang="en-GB" sz="18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The fact that these periods of respite from the Cost-of-Living payments were short-lived shows that one-off payments are unable to make a lasting difference when people’s regular income (from social security and from work) is just too low to enable people to afford the essentials.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Tx/>
              <a:buChar char="-"/>
            </a:pPr>
            <a:endParaRPr lang="en-GB" sz="1800" dirty="0">
              <a:effectLst/>
              <a:latin typeface="Calibri" panose="020F0502020204030204" pitchFamily="34" charset="0"/>
              <a:ea typeface="Calibri" panose="020F0502020204030204" pitchFamily="34" charset="0"/>
            </a:endParaRPr>
          </a:p>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88900-6B2F-804E-88EC-4DF05AEC2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0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88900-6B2F-804E-88EC-4DF05AEC2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8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a Cash First Approach….</a:t>
            </a:r>
          </a:p>
          <a:p>
            <a:endParaRPr lang="en-US" dirty="0"/>
          </a:p>
          <a:p>
            <a:r>
              <a:rPr lang="en-US" dirty="0"/>
              <a:t>I support food banks across the Yorkshire and Humberside.  Help them operationally to do what they need to distribute emergency food, as well as possible for as long as they are needed, but also to think strategically and work towards a future where food banks and other charitable food aid organisations are not needed.</a:t>
            </a:r>
          </a:p>
          <a:p>
            <a:endParaRPr lang="en-US" dirty="0"/>
          </a:p>
          <a:p>
            <a:r>
              <a:rPr lang="en-GB" sz="1000" kern="1200" dirty="0">
                <a:solidFill>
                  <a:schemeClr val="tx1"/>
                </a:solidFill>
                <a:effectLst/>
                <a:latin typeface="+mn-lt"/>
                <a:ea typeface="+mn-ea"/>
                <a:cs typeface="+mn-cs"/>
              </a:rPr>
              <a:t>We know that charitable food aid is a sticking plaster and not a solution to the poverty driving someone to need help from a Foodbank. </a:t>
            </a:r>
          </a:p>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B7C2A6E-4EE6-485F-9FBD-5A72D0AA535F}" type="slidenum">
              <a:rPr lang="en-GB" smtClean="0"/>
              <a:t>5</a:t>
            </a:fld>
            <a:endParaRPr lang="en-GB"/>
          </a:p>
        </p:txBody>
      </p:sp>
    </p:spTree>
    <p:extLst>
      <p:ext uri="{BB962C8B-B14F-4D97-AF65-F5344CB8AC3E}">
        <p14:creationId xmlns:p14="http://schemas.microsoft.com/office/powerpoint/2010/main" val="73373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hear about quite a lot of different types of poverty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talk about food banks a lot, but I try to avoid talking about food poverty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People need food banks because they don’t have enough money for food, in the same way that people unable to afford tampons or heating are struggling because there isn’t enough money coming in. When we talk about ‘food poverty’, ‘period poverty’, or ‘energy poverty’ we risk downplaying that these are all symptoms of not having enough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There is sometimes a big emphasis on child poverty but in order for a child to be in poverty, the adult that cares for them must be in poverty. It can be helpful to think of different types of poverty to recognise the depth and breadth of the problem but we need to tackle it as a whole.</a:t>
            </a:r>
            <a:endPar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danger is people may think the solution is giving out food or tampons or energy vouchers when none of these things will address the structural issues that leave people without enough money.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Which is the central approach of 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instead of talking about food poverty I talk about poverty and advocate for ‘cash first’ solutions, things that put cash into people’s pockets and bank accounts – wherever possible. </a:t>
            </a:r>
            <a:endParaRPr lang="en-GB" sz="1800" b="0" dirty="0">
              <a:solidFill>
                <a:srgbClr val="2F5496"/>
              </a:solidFill>
              <a:effectLst/>
              <a:latin typeface="Calibri Light" panose="020F0302020204030204" pitchFamily="34" charset="0"/>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B7C2A6E-4EE6-485F-9FBD-5A72D0AA535F}" type="slidenum">
              <a:rPr lang="en-GB" smtClean="0"/>
              <a:t>6</a:t>
            </a:fld>
            <a:endParaRPr lang="en-GB"/>
          </a:p>
        </p:txBody>
      </p:sp>
    </p:spTree>
    <p:extLst>
      <p:ext uri="{BB962C8B-B14F-4D97-AF65-F5344CB8AC3E}">
        <p14:creationId xmlns:p14="http://schemas.microsoft.com/office/powerpoint/2010/main" val="292510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As we attempt to reverse the trend to the increasing number of people coming to food banks and emergency food aid providers, both IFAN and ourselves are focusing our efforts on strengthening some of the other responses to food insecurity. </a:t>
            </a:r>
          </a:p>
          <a:p>
            <a:endParaRPr lang="en-GB" dirty="0"/>
          </a:p>
          <a:p>
            <a:r>
              <a:rPr lang="en-GB" dirty="0"/>
              <a:t>This infographic helps to highlight some of these things:</a:t>
            </a:r>
          </a:p>
          <a:p>
            <a:pPr marL="228600" indent="-228600">
              <a:buFont typeface="+mj-lt"/>
              <a:buAutoNum type="arabicPeriod"/>
            </a:pPr>
            <a:r>
              <a:rPr lang="en-GB" dirty="0"/>
              <a:t>Ideal situation. Everyone has adequate income to choose their own food. Most dignified situation.</a:t>
            </a:r>
          </a:p>
          <a:p>
            <a:pPr marL="228600" indent="-228600">
              <a:buFont typeface="+mj-lt"/>
              <a:buAutoNum type="arabicPeriod"/>
            </a:pPr>
            <a:r>
              <a:rPr lang="en-GB" dirty="0"/>
              <a:t>Through LA (Leeds Welfare Support scheme). Pilot.</a:t>
            </a:r>
          </a:p>
          <a:p>
            <a:pPr marL="228600" indent="-228600">
              <a:buFont typeface="+mj-lt"/>
              <a:buAutoNum type="arabicPeriod"/>
            </a:pPr>
            <a:r>
              <a:rPr lang="en-GB" dirty="0"/>
              <a:t>You may be aware of where these exist locally </a:t>
            </a:r>
          </a:p>
          <a:p>
            <a:pPr marL="228600" indent="-228600">
              <a:buFont typeface="+mj-lt"/>
              <a:buAutoNum type="arabicPeriod"/>
            </a:pPr>
            <a:r>
              <a:rPr lang="en-GB" dirty="0"/>
              <a:t>Shopping vouchers could be considered a step up from a food aid parcel by empowering people with more choice.</a:t>
            </a:r>
          </a:p>
          <a:p>
            <a:pPr marL="228600" indent="-228600">
              <a:buFont typeface="+mj-lt"/>
              <a:buAutoNum type="arabicPeriod"/>
            </a:pPr>
            <a:r>
              <a:rPr lang="en-GB" dirty="0"/>
              <a:t>However dignified a service, we know it cannot address the root of the problem of poverty.</a:t>
            </a:r>
          </a:p>
          <a:p>
            <a:pPr marL="228600" indent="-228600">
              <a:buFont typeface="+mj-lt"/>
              <a:buAutoNum type="arabicPeriod"/>
            </a:pPr>
            <a:endParaRPr lang="en-GB" dirty="0"/>
          </a:p>
          <a:p>
            <a:pPr marL="0" indent="0">
              <a:buFont typeface="+mj-lt"/>
              <a:buNone/>
            </a:pPr>
            <a:r>
              <a:rPr lang="en-GB" dirty="0"/>
              <a:t>Our social security system needs changing to that benefit payments match the cost of living.</a:t>
            </a:r>
          </a:p>
          <a:p>
            <a:pPr marL="0" indent="0">
              <a:buFont typeface="+mj-lt"/>
              <a:buNone/>
            </a:pPr>
            <a:endParaRPr lang="en-GB" dirty="0"/>
          </a:p>
          <a:p>
            <a:pPr marL="0" indent="0">
              <a:buFont typeface="+mj-lt"/>
              <a:buNone/>
            </a:pPr>
            <a:r>
              <a:rPr lang="en-GB" dirty="0"/>
              <a:t>Adequate locally safety net.</a:t>
            </a:r>
          </a:p>
          <a:p>
            <a:pPr marL="0" indent="0">
              <a:buFont typeface="+mj-lt"/>
              <a:buNone/>
            </a:pPr>
            <a:endParaRPr lang="en-GB" dirty="0"/>
          </a:p>
          <a:p>
            <a:pPr marL="0" indent="0">
              <a:buFont typeface="+mj-lt"/>
              <a:buNone/>
            </a:pPr>
            <a:r>
              <a:rPr lang="en-GB" dirty="0"/>
              <a:t>A real living wage paid across the board.</a:t>
            </a:r>
          </a:p>
          <a:p>
            <a:pPr marL="0" indent="0">
              <a:buFont typeface="+mj-lt"/>
              <a:buNone/>
            </a:pPr>
            <a:endParaRPr lang="en-GB" dirty="0"/>
          </a:p>
          <a:p>
            <a:pPr marL="0" indent="0">
              <a:buFont typeface="+mj-lt"/>
              <a:buNone/>
            </a:pPr>
            <a:r>
              <a:rPr lang="en-GB" dirty="0"/>
              <a:t>We need to reverse the normalisation of emergency food aid and promote income based solutions and wrap around support.</a:t>
            </a:r>
          </a:p>
          <a:p>
            <a:pPr marL="0" indent="0">
              <a:buFont typeface="+mj-lt"/>
              <a:buNone/>
            </a:pPr>
            <a:endParaRPr lang="en-GB" dirty="0"/>
          </a:p>
          <a:p>
            <a:pPr marL="0" indent="0">
              <a:buFont typeface="+mj-lt"/>
              <a:buNone/>
            </a:pPr>
            <a:r>
              <a:rPr lang="en-GB" dirty="0"/>
              <a:t>We believe that improving the local safety net by the means of a local welfare assistance scheme that offers cash to people in a crisis, that is fully accessible and is offered hand in hand with wrap around support.  We hope that these steps will be the first options for people facing financial crisis, and charitable food aid would become a last resort, and hopefully in the future will no longer be relied upon for the mass distribution of food aid on the scale we are currently seeing.</a:t>
            </a:r>
          </a:p>
        </p:txBody>
      </p:sp>
      <p:sp>
        <p:nvSpPr>
          <p:cNvPr id="4" name="Slide Number Placeholder 3"/>
          <p:cNvSpPr>
            <a:spLocks noGrp="1"/>
          </p:cNvSpPr>
          <p:nvPr>
            <p:ph type="sldNum" sz="quarter" idx="5"/>
          </p:nvPr>
        </p:nvSpPr>
        <p:spPr/>
        <p:txBody>
          <a:bodyPr/>
          <a:lstStyle/>
          <a:p>
            <a:fld id="{FB7C2A6E-4EE6-485F-9FBD-5A72D0AA535F}" type="slidenum">
              <a:rPr lang="en-GB" smtClean="0"/>
              <a:t>7</a:t>
            </a:fld>
            <a:endParaRPr lang="en-GB"/>
          </a:p>
        </p:txBody>
      </p:sp>
    </p:spTree>
    <p:extLst>
      <p:ext uri="{BB962C8B-B14F-4D97-AF65-F5344CB8AC3E}">
        <p14:creationId xmlns:p14="http://schemas.microsoft.com/office/powerpoint/2010/main" val="2770562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leaflet helps individuals identify what the problem is at Step 1: </a:t>
            </a:r>
          </a:p>
          <a:p>
            <a:r>
              <a:rPr lang="en-GB" dirty="0"/>
              <a:t>● suddenly have no money</a:t>
            </a:r>
          </a:p>
          <a:p>
            <a:r>
              <a:rPr lang="en-GB" dirty="0"/>
              <a:t> ● awaiting a benefit/payment decision</a:t>
            </a:r>
          </a:p>
          <a:p>
            <a:r>
              <a:rPr lang="en-GB" dirty="0"/>
              <a:t> ● money doesn’t stretch</a:t>
            </a:r>
          </a:p>
          <a:p>
            <a:r>
              <a:rPr lang="en-GB" dirty="0"/>
              <a:t>● I have debt</a:t>
            </a:r>
          </a:p>
          <a:p>
            <a:endParaRPr lang="en-GB" dirty="0"/>
          </a:p>
          <a:p>
            <a:r>
              <a:rPr lang="en-GB" dirty="0"/>
              <a:t>So lets use the first problem as our example. I suddenly have no money – options are numbers 1, 2, 6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C2A6E-4EE6-485F-9FBD-5A72D0AA53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55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GB" sz="1200">
              <a:solidFill>
                <a:schemeClr val="accent6"/>
              </a:solidFill>
              <a:latin typeface="+mj-lt"/>
            </a:endParaRPr>
          </a:p>
        </p:txBody>
      </p:sp>
      <p:sp>
        <p:nvSpPr>
          <p:cNvPr id="4" name="Slide Number Placeholder 3"/>
          <p:cNvSpPr>
            <a:spLocks noGrp="1"/>
          </p:cNvSpPr>
          <p:nvPr>
            <p:ph type="sldNum" sz="quarter" idx="5"/>
          </p:nvPr>
        </p:nvSpPr>
        <p:spPr/>
        <p:txBody>
          <a:bodyPr/>
          <a:lstStyle/>
          <a:p>
            <a:fld id="{07C88900-6B2F-804E-88EC-4DF05AEC2879}" type="slidenum">
              <a:rPr lang="en-GB" smtClean="0"/>
              <a:t>9</a:t>
            </a:fld>
            <a:endParaRPr lang="en-GB"/>
          </a:p>
        </p:txBody>
      </p:sp>
    </p:spTree>
    <p:extLst>
      <p:ext uri="{BB962C8B-B14F-4D97-AF65-F5344CB8AC3E}">
        <p14:creationId xmlns:p14="http://schemas.microsoft.com/office/powerpoint/2010/main" val="3627012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B11D21C-6873-504C-A622-044414961246}"/>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behind the square image to add a picture</a:t>
            </a:r>
          </a:p>
        </p:txBody>
      </p:sp>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2677886"/>
            <a:ext cx="5761037" cy="2208439"/>
          </a:xfrm>
        </p:spPr>
        <p:txBody>
          <a:bodyPr anchor="t">
            <a:normAutofit/>
          </a:bodyPr>
          <a:lstStyle>
            <a:lvl1pPr algn="l">
              <a:defRPr sz="3600"/>
            </a:lvl1pPr>
          </a:lstStyle>
          <a:p>
            <a:r>
              <a:rPr lang="en-US"/>
              <a:t>Title of your presentation </a:t>
            </a:r>
            <a:br>
              <a:rPr lang="en-US"/>
            </a:br>
            <a:r>
              <a:rPr lang="en-US"/>
              <a:t>goes here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5157788"/>
            <a:ext cx="5761037" cy="842962"/>
          </a:xfrm>
        </p:spPr>
        <p:txBody>
          <a:bodyPr>
            <a:normAutofit/>
          </a:bodyPr>
          <a:lstStyle>
            <a:lvl1pPr marL="0" indent="0" algn="l">
              <a:buNone/>
              <a:defRPr sz="2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sp>
        <p:nvSpPr>
          <p:cNvPr id="19" name="Picture Placeholder 18">
            <a:extLst>
              <a:ext uri="{FF2B5EF4-FFF2-40B4-BE49-F238E27FC236}">
                <a16:creationId xmlns:a16="http://schemas.microsoft.com/office/drawing/2014/main" id="{D45FCE02-F1F3-2A41-9380-F9CD5291EED6}"/>
              </a:ext>
            </a:extLst>
          </p:cNvPr>
          <p:cNvSpPr>
            <a:spLocks noGrp="1"/>
          </p:cNvSpPr>
          <p:nvPr>
            <p:ph type="pic" sz="quarter" idx="10"/>
          </p:nvPr>
        </p:nvSpPr>
        <p:spPr>
          <a:xfrm>
            <a:off x="6585209" y="1066006"/>
            <a:ext cx="4725987" cy="4725987"/>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20" name="Picture 19">
            <a:extLst>
              <a:ext uri="{FF2B5EF4-FFF2-40B4-BE49-F238E27FC236}">
                <a16:creationId xmlns:a16="http://schemas.microsoft.com/office/drawing/2014/main" id="{532B067F-1C8D-0E49-B572-20209154F9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63" y="336283"/>
            <a:ext cx="1865312" cy="1949716"/>
          </a:xfrm>
          <a:prstGeom prst="rect">
            <a:avLst/>
          </a:prstGeom>
        </p:spPr>
      </p:pic>
    </p:spTree>
    <p:extLst>
      <p:ext uri="{BB962C8B-B14F-4D97-AF65-F5344CB8AC3E}">
        <p14:creationId xmlns:p14="http://schemas.microsoft.com/office/powerpoint/2010/main" val="81160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2463-A991-0F4A-B0B1-0A1E2B91E3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43E37-3E98-374D-8324-8657691FFA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BFC42-1795-F84D-BB1F-903859059B12}"/>
              </a:ext>
            </a:extLst>
          </p:cNvPr>
          <p:cNvSpPr>
            <a:spLocks noGrp="1"/>
          </p:cNvSpPr>
          <p:nvPr>
            <p:ph type="dt" sz="half" idx="10"/>
          </p:nvPr>
        </p:nvSpPr>
        <p:spPr>
          <a:xfrm>
            <a:off x="9100457" y="6453051"/>
            <a:ext cx="1673764" cy="216038"/>
          </a:xfrm>
        </p:spPr>
        <p:txBody>
          <a:bodyPr/>
          <a:lstStyle/>
          <a:p>
            <a:r>
              <a:rPr lang="en-GB"/>
              <a:t>09 February 2021</a:t>
            </a:r>
          </a:p>
        </p:txBody>
      </p:sp>
      <p:sp>
        <p:nvSpPr>
          <p:cNvPr id="5" name="Footer Placeholder 4">
            <a:extLst>
              <a:ext uri="{FF2B5EF4-FFF2-40B4-BE49-F238E27FC236}">
                <a16:creationId xmlns:a16="http://schemas.microsoft.com/office/drawing/2014/main" id="{2D990AC9-CC40-F242-ADBA-6699016483EC}"/>
              </a:ext>
            </a:extLst>
          </p:cNvPr>
          <p:cNvSpPr>
            <a:spLocks noGrp="1"/>
          </p:cNvSpPr>
          <p:nvPr>
            <p:ph type="ftr" sz="quarter" idx="11"/>
          </p:nvPr>
        </p:nvSpPr>
        <p:spPr>
          <a:xfrm>
            <a:off x="1236617" y="6453051"/>
            <a:ext cx="7315200" cy="216038"/>
          </a:xfrm>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3C05C73F-87C7-DD47-BF49-1581C329F839}"/>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03429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EE4D-59A4-9A44-94BC-95CB11912011}"/>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013269-1044-7244-9DA2-56F32D3465FF}"/>
              </a:ext>
            </a:extLst>
          </p:cNvPr>
          <p:cNvSpPr>
            <a:spLocks noGrp="1"/>
          </p:cNvSpPr>
          <p:nvPr>
            <p:ph type="body" idx="1"/>
          </p:nvPr>
        </p:nvSpPr>
        <p:spPr>
          <a:xfrm>
            <a:off x="831850"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69548A-4435-074E-98B4-BBB0119796B0}"/>
              </a:ext>
            </a:extLst>
          </p:cNvPr>
          <p:cNvSpPr>
            <a:spLocks noGrp="1"/>
          </p:cNvSpPr>
          <p:nvPr>
            <p:ph type="dt" sz="half" idx="10"/>
          </p:nvPr>
        </p:nvSpPr>
        <p:spPr/>
        <p:txBody>
          <a:bodyPr/>
          <a:lstStyle>
            <a:lvl1pPr>
              <a:defRPr/>
            </a:lvl1pPr>
          </a:lstStyle>
          <a:p>
            <a:r>
              <a:rPr lang="en-GB"/>
              <a:t>09 February 2021</a:t>
            </a:r>
          </a:p>
        </p:txBody>
      </p:sp>
      <p:sp>
        <p:nvSpPr>
          <p:cNvPr id="5" name="Footer Placeholder 4">
            <a:extLst>
              <a:ext uri="{FF2B5EF4-FFF2-40B4-BE49-F238E27FC236}">
                <a16:creationId xmlns:a16="http://schemas.microsoft.com/office/drawing/2014/main" id="{EF9A7FB6-CABA-D644-87D9-D8BE82926B3B}"/>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F43B5195-425D-A642-BCC4-7E812C94B850}"/>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46219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AED8-4ABB-344B-92B5-16817EC8C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5F46C4-C062-1341-AC9E-4BBA89094671}"/>
              </a:ext>
            </a:extLst>
          </p:cNvPr>
          <p:cNvSpPr>
            <a:spLocks noGrp="1"/>
          </p:cNvSpPr>
          <p:nvPr>
            <p:ph sz="half" idx="1"/>
          </p:nvPr>
        </p:nvSpPr>
        <p:spPr>
          <a:xfrm>
            <a:off x="838200"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09BFD1-A474-ED4F-B2A8-53BB383D7FEC}"/>
              </a:ext>
            </a:extLst>
          </p:cNvPr>
          <p:cNvSpPr>
            <a:spLocks noGrp="1"/>
          </p:cNvSpPr>
          <p:nvPr>
            <p:ph sz="half" idx="2"/>
          </p:nvPr>
        </p:nvSpPr>
        <p:spPr>
          <a:xfrm>
            <a:off x="6172200"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9FE8AE-C0B4-F84E-B546-487A2E071521}"/>
              </a:ext>
            </a:extLst>
          </p:cNvPr>
          <p:cNvSpPr>
            <a:spLocks noGrp="1"/>
          </p:cNvSpPr>
          <p:nvPr>
            <p:ph type="dt" sz="half" idx="10"/>
          </p:nvPr>
        </p:nvSpPr>
        <p:spPr/>
        <p:txBody>
          <a:bodyPr/>
          <a:lstStyle/>
          <a:p>
            <a:fld id="{3C0D9B32-88D8-4F43-9A31-ADE57A07483D}" type="datetime4">
              <a:rPr lang="en-GB" smtClean="0"/>
              <a:t>13 February 2024</a:t>
            </a:fld>
            <a:endParaRPr lang="en-GB"/>
          </a:p>
        </p:txBody>
      </p:sp>
      <p:sp>
        <p:nvSpPr>
          <p:cNvPr id="6" name="Footer Placeholder 5">
            <a:extLst>
              <a:ext uri="{FF2B5EF4-FFF2-40B4-BE49-F238E27FC236}">
                <a16:creationId xmlns:a16="http://schemas.microsoft.com/office/drawing/2014/main" id="{BDE082B9-E841-FC45-B7CF-51BA28EFD97A}"/>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754C799E-228D-7C4C-9173-3AC29F2952A5}"/>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73486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C2F1-D4AF-AD43-AA0F-98F95265A2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4A1C91-2E90-5140-BF50-C4EF8699534B}"/>
              </a:ext>
            </a:extLst>
          </p:cNvPr>
          <p:cNvSpPr>
            <a:spLocks noGrp="1"/>
          </p:cNvSpPr>
          <p:nvPr>
            <p:ph type="body" idx="1"/>
          </p:nvPr>
        </p:nvSpPr>
        <p:spPr>
          <a:xfrm>
            <a:off x="839788" y="1681163"/>
            <a:ext cx="5157787" cy="823912"/>
          </a:xfrm>
        </p:spPr>
        <p:txBody>
          <a:bodyPr anchor="b"/>
          <a:lstStyle>
            <a:lvl1pPr marL="0" indent="0">
              <a:buNone/>
              <a:defRPr sz="2400" b="0">
                <a:solidFill>
                  <a:srgbClr val="008751"/>
                </a:solidFill>
                <a:latin typeface="Eveleth Dot Light"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1BEDF2-DB86-D842-97F4-B6147AFA7288}"/>
              </a:ext>
            </a:extLst>
          </p:cNvPr>
          <p:cNvSpPr>
            <a:spLocks noGrp="1"/>
          </p:cNvSpPr>
          <p:nvPr>
            <p:ph sz="half" idx="2"/>
          </p:nvPr>
        </p:nvSpPr>
        <p:spPr>
          <a:xfrm>
            <a:off x="839788" y="2505075"/>
            <a:ext cx="5157787"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78DCCE-8CC0-B940-B5D5-EFEBC0D25DD7}"/>
              </a:ext>
            </a:extLst>
          </p:cNvPr>
          <p:cNvSpPr>
            <a:spLocks noGrp="1"/>
          </p:cNvSpPr>
          <p:nvPr>
            <p:ph type="body" sz="quarter" idx="3"/>
          </p:nvPr>
        </p:nvSpPr>
        <p:spPr>
          <a:xfrm>
            <a:off x="6172200" y="1681163"/>
            <a:ext cx="5183188" cy="823912"/>
          </a:xfrm>
        </p:spPr>
        <p:txBody>
          <a:bodyPr anchor="b"/>
          <a:lstStyle>
            <a:lvl1pPr marL="0" indent="0">
              <a:buNone/>
              <a:defRPr sz="2400" b="0">
                <a:solidFill>
                  <a:srgbClr val="008751"/>
                </a:solidFill>
                <a:latin typeface="Eveleth Dot Light"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F4D9D8-6C26-8E42-AB43-2DF66D0221CC}"/>
              </a:ext>
            </a:extLst>
          </p:cNvPr>
          <p:cNvSpPr>
            <a:spLocks noGrp="1"/>
          </p:cNvSpPr>
          <p:nvPr>
            <p:ph sz="quarter" idx="4"/>
          </p:nvPr>
        </p:nvSpPr>
        <p:spPr>
          <a:xfrm>
            <a:off x="6172200" y="2505075"/>
            <a:ext cx="5183188"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92FADB-7D41-BD46-B983-D33DD2A90385}"/>
              </a:ext>
            </a:extLst>
          </p:cNvPr>
          <p:cNvSpPr>
            <a:spLocks noGrp="1"/>
          </p:cNvSpPr>
          <p:nvPr>
            <p:ph type="dt" sz="half" idx="10"/>
          </p:nvPr>
        </p:nvSpPr>
        <p:spPr/>
        <p:txBody>
          <a:bodyPr/>
          <a:lstStyle/>
          <a:p>
            <a:fld id="{37627400-B4E0-4158-BF5F-0E06EBA872F9}" type="datetime4">
              <a:rPr lang="en-GB" smtClean="0"/>
              <a:t>13 February 2024</a:t>
            </a:fld>
            <a:endParaRPr lang="en-GB"/>
          </a:p>
        </p:txBody>
      </p:sp>
      <p:sp>
        <p:nvSpPr>
          <p:cNvPr id="8" name="Footer Placeholder 7">
            <a:extLst>
              <a:ext uri="{FF2B5EF4-FFF2-40B4-BE49-F238E27FC236}">
                <a16:creationId xmlns:a16="http://schemas.microsoft.com/office/drawing/2014/main" id="{B54A7716-43FA-674E-B2BD-AE3B869824F6}"/>
              </a:ext>
            </a:extLst>
          </p:cNvPr>
          <p:cNvSpPr>
            <a:spLocks noGrp="1"/>
          </p:cNvSpPr>
          <p:nvPr>
            <p:ph type="ftr" sz="quarter" idx="11"/>
          </p:nvPr>
        </p:nvSpPr>
        <p:spPr/>
        <p:txBody>
          <a:bodyPr/>
          <a:lstStyle/>
          <a:p>
            <a:r>
              <a:rPr lang="en-GB"/>
              <a:t>The Trussell Trust - Together, we can end the need for food banks</a:t>
            </a:r>
          </a:p>
        </p:txBody>
      </p:sp>
      <p:sp>
        <p:nvSpPr>
          <p:cNvPr id="9" name="Slide Number Placeholder 8">
            <a:extLst>
              <a:ext uri="{FF2B5EF4-FFF2-40B4-BE49-F238E27FC236}">
                <a16:creationId xmlns:a16="http://schemas.microsoft.com/office/drawing/2014/main" id="{3FE73182-3EE3-EB43-9B49-41FE5F046DB7}"/>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95194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35EE-EBA0-CB43-A4EB-18FFF25821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881FE4-4EC4-834A-8CD6-97A5D3D1A854}"/>
              </a:ext>
            </a:extLst>
          </p:cNvPr>
          <p:cNvSpPr>
            <a:spLocks noGrp="1"/>
          </p:cNvSpPr>
          <p:nvPr>
            <p:ph type="dt" sz="half" idx="10"/>
          </p:nvPr>
        </p:nvSpPr>
        <p:spPr/>
        <p:txBody>
          <a:bodyPr/>
          <a:lstStyle/>
          <a:p>
            <a:fld id="{D0900674-2520-4288-A26E-B7326067A8C3}" type="datetime4">
              <a:rPr lang="en-GB" smtClean="0"/>
              <a:t>13 February 2024</a:t>
            </a:fld>
            <a:endParaRPr lang="en-GB"/>
          </a:p>
        </p:txBody>
      </p:sp>
      <p:sp>
        <p:nvSpPr>
          <p:cNvPr id="4" name="Footer Placeholder 3">
            <a:extLst>
              <a:ext uri="{FF2B5EF4-FFF2-40B4-BE49-F238E27FC236}">
                <a16:creationId xmlns:a16="http://schemas.microsoft.com/office/drawing/2014/main" id="{1FFF70A0-48B4-404B-9872-F700AD15B42B}"/>
              </a:ext>
            </a:extLst>
          </p:cNvPr>
          <p:cNvSpPr>
            <a:spLocks noGrp="1"/>
          </p:cNvSpPr>
          <p:nvPr>
            <p:ph type="ftr" sz="quarter" idx="11"/>
          </p:nvPr>
        </p:nvSpPr>
        <p:spPr/>
        <p:txBody>
          <a:bodyPr/>
          <a:lstStyle/>
          <a:p>
            <a:r>
              <a:rPr lang="en-GB"/>
              <a:t>The Trussell Trust - Together, we can end the need for food banks</a:t>
            </a:r>
          </a:p>
        </p:txBody>
      </p:sp>
      <p:sp>
        <p:nvSpPr>
          <p:cNvPr id="5" name="Slide Number Placeholder 4">
            <a:extLst>
              <a:ext uri="{FF2B5EF4-FFF2-40B4-BE49-F238E27FC236}">
                <a16:creationId xmlns:a16="http://schemas.microsoft.com/office/drawing/2014/main" id="{50F03A58-0BB3-FA41-BAF9-1B45847A0B11}"/>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97536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41C91-42A9-1246-B60C-E7BC24427A75}"/>
              </a:ext>
            </a:extLst>
          </p:cNvPr>
          <p:cNvSpPr>
            <a:spLocks noGrp="1"/>
          </p:cNvSpPr>
          <p:nvPr>
            <p:ph type="dt" sz="half" idx="10"/>
          </p:nvPr>
        </p:nvSpPr>
        <p:spPr/>
        <p:txBody>
          <a:bodyPr/>
          <a:lstStyle/>
          <a:p>
            <a:fld id="{697609A0-F0D9-4D61-9546-AB62DADAD21C}" type="datetime4">
              <a:rPr lang="en-GB" smtClean="0"/>
              <a:t>13 February 2024</a:t>
            </a:fld>
            <a:endParaRPr lang="en-GB"/>
          </a:p>
        </p:txBody>
      </p:sp>
      <p:sp>
        <p:nvSpPr>
          <p:cNvPr id="3" name="Footer Placeholder 2">
            <a:extLst>
              <a:ext uri="{FF2B5EF4-FFF2-40B4-BE49-F238E27FC236}">
                <a16:creationId xmlns:a16="http://schemas.microsoft.com/office/drawing/2014/main" id="{7878AE35-C47B-B74E-BDC2-590302F12EE2}"/>
              </a:ext>
            </a:extLst>
          </p:cNvPr>
          <p:cNvSpPr>
            <a:spLocks noGrp="1"/>
          </p:cNvSpPr>
          <p:nvPr>
            <p:ph type="ftr" sz="quarter" idx="11"/>
          </p:nvPr>
        </p:nvSpPr>
        <p:spPr/>
        <p:txBody>
          <a:bodyPr/>
          <a:lstStyle/>
          <a:p>
            <a:r>
              <a:rPr lang="en-GB"/>
              <a:t>The Trussell Trust - Together, we can end the need for food banks</a:t>
            </a:r>
          </a:p>
        </p:txBody>
      </p:sp>
      <p:sp>
        <p:nvSpPr>
          <p:cNvPr id="4" name="Slide Number Placeholder 3">
            <a:extLst>
              <a:ext uri="{FF2B5EF4-FFF2-40B4-BE49-F238E27FC236}">
                <a16:creationId xmlns:a16="http://schemas.microsoft.com/office/drawing/2014/main" id="{0D8A718F-2536-4840-9733-472A27581C49}"/>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343937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EB49-2959-034B-AF93-AAD070C53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EFFC81-EDF4-9640-8BA0-C994402DAEE5}"/>
              </a:ext>
            </a:extLst>
          </p:cNvPr>
          <p:cNvSpPr>
            <a:spLocks noGrp="1"/>
          </p:cNvSpPr>
          <p:nvPr>
            <p:ph idx="1"/>
          </p:nvPr>
        </p:nvSpPr>
        <p:spPr>
          <a:xfrm>
            <a:off x="5183188" y="987425"/>
            <a:ext cx="6172200" cy="4873625"/>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172F73-C98C-1D43-8410-F87580A07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71A4E9-9798-2048-9E5A-3C21AE82B467}"/>
              </a:ext>
            </a:extLst>
          </p:cNvPr>
          <p:cNvSpPr>
            <a:spLocks noGrp="1"/>
          </p:cNvSpPr>
          <p:nvPr>
            <p:ph type="dt" sz="half" idx="10"/>
          </p:nvPr>
        </p:nvSpPr>
        <p:spPr/>
        <p:txBody>
          <a:bodyPr/>
          <a:lstStyle/>
          <a:p>
            <a:fld id="{D3748CD8-2524-4864-A1E1-E958F6CF121A}" type="datetime4">
              <a:rPr lang="en-GB" smtClean="0"/>
              <a:t>13 February 2024</a:t>
            </a:fld>
            <a:endParaRPr lang="en-GB"/>
          </a:p>
        </p:txBody>
      </p:sp>
      <p:sp>
        <p:nvSpPr>
          <p:cNvPr id="6" name="Footer Placeholder 5">
            <a:extLst>
              <a:ext uri="{FF2B5EF4-FFF2-40B4-BE49-F238E27FC236}">
                <a16:creationId xmlns:a16="http://schemas.microsoft.com/office/drawing/2014/main" id="{6B2402B5-1BC2-A848-8C24-BDA6A28A9159}"/>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5381604D-5E86-4648-841F-F62186C30C93}"/>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422281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325D-4B39-7849-A7E8-433D56E98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33DC38-9401-1F40-A279-25F85871C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325BC0-E7B0-0B44-8D11-AA5E57A7C8A7}"/>
              </a:ext>
            </a:extLst>
          </p:cNvPr>
          <p:cNvSpPr>
            <a:spLocks noGrp="1"/>
          </p:cNvSpPr>
          <p:nvPr>
            <p:ph type="body" sz="half" idx="2"/>
          </p:nvPr>
        </p:nvSpPr>
        <p:spPr>
          <a:xfrm>
            <a:off x="839788" y="2057400"/>
            <a:ext cx="3932237" cy="3811588"/>
          </a:xfr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8FCB0-DFE7-CC4B-A52B-10DD6650FEB3}"/>
              </a:ext>
            </a:extLst>
          </p:cNvPr>
          <p:cNvSpPr>
            <a:spLocks noGrp="1"/>
          </p:cNvSpPr>
          <p:nvPr>
            <p:ph type="dt" sz="half" idx="10"/>
          </p:nvPr>
        </p:nvSpPr>
        <p:spPr/>
        <p:txBody>
          <a:bodyPr/>
          <a:lstStyle/>
          <a:p>
            <a:fld id="{8D16FFB8-E152-46C1-984F-98CEC2A7FCAD}" type="datetime4">
              <a:rPr lang="en-GB" smtClean="0"/>
              <a:t>13 February 2024</a:t>
            </a:fld>
            <a:endParaRPr lang="en-GB"/>
          </a:p>
        </p:txBody>
      </p:sp>
      <p:sp>
        <p:nvSpPr>
          <p:cNvPr id="6" name="Footer Placeholder 5">
            <a:extLst>
              <a:ext uri="{FF2B5EF4-FFF2-40B4-BE49-F238E27FC236}">
                <a16:creationId xmlns:a16="http://schemas.microsoft.com/office/drawing/2014/main" id="{CFECECD0-D8D9-DA47-9D06-BF54B94BD689}"/>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A87C5CC6-9CF7-AF4E-8516-38912CF5F092}"/>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576828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1D91-D579-7B4F-B235-C366E53FB4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470B2C-4CD8-6B48-BF1F-838E168724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7455B-F4CA-4746-9194-0C7709CC752A}"/>
              </a:ext>
            </a:extLst>
          </p:cNvPr>
          <p:cNvSpPr>
            <a:spLocks noGrp="1"/>
          </p:cNvSpPr>
          <p:nvPr>
            <p:ph type="dt" sz="half" idx="10"/>
          </p:nvPr>
        </p:nvSpPr>
        <p:spPr/>
        <p:txBody>
          <a:bodyPr/>
          <a:lstStyle/>
          <a:p>
            <a:fld id="{AF6B858B-5E75-49D3-8763-C21EF107A38C}" type="datetime4">
              <a:rPr lang="en-GB" smtClean="0"/>
              <a:t>13 February 2024</a:t>
            </a:fld>
            <a:endParaRPr lang="en-GB"/>
          </a:p>
        </p:txBody>
      </p:sp>
      <p:sp>
        <p:nvSpPr>
          <p:cNvPr id="5" name="Footer Placeholder 4">
            <a:extLst>
              <a:ext uri="{FF2B5EF4-FFF2-40B4-BE49-F238E27FC236}">
                <a16:creationId xmlns:a16="http://schemas.microsoft.com/office/drawing/2014/main" id="{51B0F295-4D26-384C-AE8C-BD6DC9D3A4BB}"/>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F70ABFFA-2818-BD43-AE71-CCF4658F15FF}"/>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52683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94343-75BF-4F4D-BC4A-B49DFEA89F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E8C1AD-278D-464F-AD26-B1C17EA4F1F3}"/>
              </a:ext>
            </a:extLst>
          </p:cNvPr>
          <p:cNvSpPr>
            <a:spLocks noGrp="1"/>
          </p:cNvSpPr>
          <p:nvPr>
            <p:ph type="body" orient="vert" idx="1"/>
          </p:nvPr>
        </p:nvSpPr>
        <p:spPr>
          <a:xfrm>
            <a:off x="838200" y="365125"/>
            <a:ext cx="7734300" cy="5811838"/>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60EE6F-713F-E146-92D5-9179ECA71BC8}"/>
              </a:ext>
            </a:extLst>
          </p:cNvPr>
          <p:cNvSpPr>
            <a:spLocks noGrp="1"/>
          </p:cNvSpPr>
          <p:nvPr>
            <p:ph type="dt" sz="half" idx="10"/>
          </p:nvPr>
        </p:nvSpPr>
        <p:spPr/>
        <p:txBody>
          <a:bodyPr/>
          <a:lstStyle/>
          <a:p>
            <a:fld id="{16B520F7-F8B4-4C2B-B0CC-18B81B50C585}" type="datetime4">
              <a:rPr lang="en-GB" smtClean="0"/>
              <a:t>13 February 2024</a:t>
            </a:fld>
            <a:endParaRPr lang="en-GB"/>
          </a:p>
        </p:txBody>
      </p:sp>
      <p:sp>
        <p:nvSpPr>
          <p:cNvPr id="5" name="Footer Placeholder 4">
            <a:extLst>
              <a:ext uri="{FF2B5EF4-FFF2-40B4-BE49-F238E27FC236}">
                <a16:creationId xmlns:a16="http://schemas.microsoft.com/office/drawing/2014/main" id="{CD66F037-76AA-EA45-ACF5-A7725998530C}"/>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1C734265-4477-344C-806F-7F882D1BC7D0}"/>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1085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DD461-4689-7F4B-A49A-64CB1DD237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77019"/>
            <a:ext cx="12192000" cy="980980"/>
          </a:xfrm>
          <a:prstGeom prst="rect">
            <a:avLst/>
          </a:prstGeom>
        </p:spPr>
      </p:pic>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2906162"/>
            <a:ext cx="5761037" cy="1980163"/>
          </a:xfrm>
        </p:spPr>
        <p:txBody>
          <a:bodyPr anchor="t">
            <a:normAutofit/>
          </a:bodyPr>
          <a:lstStyle>
            <a:lvl1pPr algn="l">
              <a:defRPr sz="3600"/>
            </a:lvl1pPr>
          </a:lstStyle>
          <a:p>
            <a:r>
              <a:rPr lang="en-US"/>
              <a:t>Title of your presentation goes here please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5157788"/>
            <a:ext cx="5761037" cy="842962"/>
          </a:xfrm>
        </p:spPr>
        <p:txBody>
          <a:bodyPr>
            <a:normAutofit/>
          </a:bodyPr>
          <a:lstStyle>
            <a:lvl1pPr marL="0" indent="0" algn="l">
              <a:buNone/>
              <a:defRPr sz="2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sp>
        <p:nvSpPr>
          <p:cNvPr id="19" name="Picture Placeholder 18">
            <a:extLst>
              <a:ext uri="{FF2B5EF4-FFF2-40B4-BE49-F238E27FC236}">
                <a16:creationId xmlns:a16="http://schemas.microsoft.com/office/drawing/2014/main" id="{D45FCE02-F1F3-2A41-9380-F9CD5291EED6}"/>
              </a:ext>
            </a:extLst>
          </p:cNvPr>
          <p:cNvSpPr>
            <a:spLocks noGrp="1"/>
          </p:cNvSpPr>
          <p:nvPr>
            <p:ph type="pic" sz="quarter" idx="10"/>
          </p:nvPr>
        </p:nvSpPr>
        <p:spPr>
          <a:xfrm>
            <a:off x="7207315" y="784836"/>
            <a:ext cx="3714736" cy="3714736"/>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20" name="Picture 19">
            <a:extLst>
              <a:ext uri="{FF2B5EF4-FFF2-40B4-BE49-F238E27FC236}">
                <a16:creationId xmlns:a16="http://schemas.microsoft.com/office/drawing/2014/main" id="{532B067F-1C8D-0E49-B572-20209154F9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4963" y="336283"/>
            <a:ext cx="1865312" cy="1949716"/>
          </a:xfrm>
          <a:prstGeom prst="rect">
            <a:avLst/>
          </a:prstGeom>
        </p:spPr>
      </p:pic>
      <p:sp>
        <p:nvSpPr>
          <p:cNvPr id="8" name="Picture Placeholder 18">
            <a:extLst>
              <a:ext uri="{FF2B5EF4-FFF2-40B4-BE49-F238E27FC236}">
                <a16:creationId xmlns:a16="http://schemas.microsoft.com/office/drawing/2014/main" id="{21D77384-8863-7640-BFDD-3B9016104FC1}"/>
              </a:ext>
            </a:extLst>
          </p:cNvPr>
          <p:cNvSpPr>
            <a:spLocks noGrp="1"/>
          </p:cNvSpPr>
          <p:nvPr>
            <p:ph type="pic" sz="quarter" idx="14"/>
          </p:nvPr>
        </p:nvSpPr>
        <p:spPr>
          <a:xfrm>
            <a:off x="9802501" y="3696164"/>
            <a:ext cx="1821240" cy="182124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11" name="Picture 10">
            <a:extLst>
              <a:ext uri="{FF2B5EF4-FFF2-40B4-BE49-F238E27FC236}">
                <a16:creationId xmlns:a16="http://schemas.microsoft.com/office/drawing/2014/main" id="{A7637CF1-8938-F04A-A23B-CD4FAD62D1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0" y="-2060"/>
            <a:ext cx="12192000" cy="296924"/>
          </a:xfrm>
          <a:prstGeom prst="rect">
            <a:avLst/>
          </a:prstGeom>
        </p:spPr>
      </p:pic>
      <p:sp>
        <p:nvSpPr>
          <p:cNvPr id="12" name="Picture Placeholder 18">
            <a:extLst>
              <a:ext uri="{FF2B5EF4-FFF2-40B4-BE49-F238E27FC236}">
                <a16:creationId xmlns:a16="http://schemas.microsoft.com/office/drawing/2014/main" id="{9865C99D-AABA-DC49-8394-33099C33EB65}"/>
              </a:ext>
            </a:extLst>
          </p:cNvPr>
          <p:cNvSpPr>
            <a:spLocks noGrp="1"/>
          </p:cNvSpPr>
          <p:nvPr>
            <p:ph type="pic" sz="quarter" idx="15"/>
          </p:nvPr>
        </p:nvSpPr>
        <p:spPr>
          <a:xfrm>
            <a:off x="4771176" y="336283"/>
            <a:ext cx="2235444" cy="2235444"/>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Tree>
    <p:extLst>
      <p:ext uri="{BB962C8B-B14F-4D97-AF65-F5344CB8AC3E}">
        <p14:creationId xmlns:p14="http://schemas.microsoft.com/office/powerpoint/2010/main" val="2989828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B11D21C-6873-504C-A622-044414961246}"/>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behind the square image to add a picture</a:t>
            </a:r>
          </a:p>
        </p:txBody>
      </p:sp>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2677886"/>
            <a:ext cx="5761037" cy="2208439"/>
          </a:xfrm>
        </p:spPr>
        <p:txBody>
          <a:bodyPr anchor="t">
            <a:normAutofit/>
          </a:bodyPr>
          <a:lstStyle>
            <a:lvl1pPr algn="l">
              <a:defRPr sz="3600"/>
            </a:lvl1pPr>
          </a:lstStyle>
          <a:p>
            <a:r>
              <a:rPr lang="en-US"/>
              <a:t>Title of your presentation </a:t>
            </a:r>
            <a:br>
              <a:rPr lang="en-US"/>
            </a:br>
            <a:r>
              <a:rPr lang="en-US"/>
              <a:t>goes here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5157788"/>
            <a:ext cx="5761037" cy="842962"/>
          </a:xfrm>
        </p:spPr>
        <p:txBody>
          <a:bodyPr>
            <a:normAutofit/>
          </a:bodyPr>
          <a:lstStyle>
            <a:lvl1pPr marL="0" indent="0" algn="l">
              <a:buNone/>
              <a:defRPr sz="2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sp>
        <p:nvSpPr>
          <p:cNvPr id="19" name="Picture Placeholder 18">
            <a:extLst>
              <a:ext uri="{FF2B5EF4-FFF2-40B4-BE49-F238E27FC236}">
                <a16:creationId xmlns:a16="http://schemas.microsoft.com/office/drawing/2014/main" id="{D45FCE02-F1F3-2A41-9380-F9CD5291EED6}"/>
              </a:ext>
            </a:extLst>
          </p:cNvPr>
          <p:cNvSpPr>
            <a:spLocks noGrp="1"/>
          </p:cNvSpPr>
          <p:nvPr>
            <p:ph type="pic" sz="quarter" idx="10"/>
          </p:nvPr>
        </p:nvSpPr>
        <p:spPr>
          <a:xfrm>
            <a:off x="6585209" y="1066006"/>
            <a:ext cx="4725987" cy="4725987"/>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20" name="Picture 19">
            <a:extLst>
              <a:ext uri="{FF2B5EF4-FFF2-40B4-BE49-F238E27FC236}">
                <a16:creationId xmlns:a16="http://schemas.microsoft.com/office/drawing/2014/main" id="{532B067F-1C8D-0E49-B572-20209154F9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63" y="336283"/>
            <a:ext cx="1865312" cy="1949716"/>
          </a:xfrm>
          <a:prstGeom prst="rect">
            <a:avLst/>
          </a:prstGeom>
        </p:spPr>
      </p:pic>
    </p:spTree>
    <p:extLst>
      <p:ext uri="{BB962C8B-B14F-4D97-AF65-F5344CB8AC3E}">
        <p14:creationId xmlns:p14="http://schemas.microsoft.com/office/powerpoint/2010/main" val="692631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DD461-4689-7F4B-A49A-64CB1DD237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77019"/>
            <a:ext cx="12192000" cy="980980"/>
          </a:xfrm>
          <a:prstGeom prst="rect">
            <a:avLst/>
          </a:prstGeom>
        </p:spPr>
      </p:pic>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2906162"/>
            <a:ext cx="5761037" cy="1980163"/>
          </a:xfrm>
        </p:spPr>
        <p:txBody>
          <a:bodyPr anchor="t">
            <a:normAutofit/>
          </a:bodyPr>
          <a:lstStyle>
            <a:lvl1pPr algn="l">
              <a:defRPr sz="3600"/>
            </a:lvl1pPr>
          </a:lstStyle>
          <a:p>
            <a:r>
              <a:rPr lang="en-US"/>
              <a:t>Title of your presentation goes here please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5157788"/>
            <a:ext cx="5761037" cy="842962"/>
          </a:xfrm>
        </p:spPr>
        <p:txBody>
          <a:bodyPr>
            <a:normAutofit/>
          </a:bodyPr>
          <a:lstStyle>
            <a:lvl1pPr marL="0" indent="0" algn="l">
              <a:buNone/>
              <a:defRPr sz="2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sp>
        <p:nvSpPr>
          <p:cNvPr id="19" name="Picture Placeholder 18">
            <a:extLst>
              <a:ext uri="{FF2B5EF4-FFF2-40B4-BE49-F238E27FC236}">
                <a16:creationId xmlns:a16="http://schemas.microsoft.com/office/drawing/2014/main" id="{D45FCE02-F1F3-2A41-9380-F9CD5291EED6}"/>
              </a:ext>
            </a:extLst>
          </p:cNvPr>
          <p:cNvSpPr>
            <a:spLocks noGrp="1"/>
          </p:cNvSpPr>
          <p:nvPr>
            <p:ph type="pic" sz="quarter" idx="10"/>
          </p:nvPr>
        </p:nvSpPr>
        <p:spPr>
          <a:xfrm>
            <a:off x="7207315" y="784836"/>
            <a:ext cx="3714736" cy="3714736"/>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20" name="Picture 19">
            <a:extLst>
              <a:ext uri="{FF2B5EF4-FFF2-40B4-BE49-F238E27FC236}">
                <a16:creationId xmlns:a16="http://schemas.microsoft.com/office/drawing/2014/main" id="{532B067F-1C8D-0E49-B572-20209154F9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4963" y="336283"/>
            <a:ext cx="1865312" cy="1949716"/>
          </a:xfrm>
          <a:prstGeom prst="rect">
            <a:avLst/>
          </a:prstGeom>
        </p:spPr>
      </p:pic>
      <p:sp>
        <p:nvSpPr>
          <p:cNvPr id="8" name="Picture Placeholder 18">
            <a:extLst>
              <a:ext uri="{FF2B5EF4-FFF2-40B4-BE49-F238E27FC236}">
                <a16:creationId xmlns:a16="http://schemas.microsoft.com/office/drawing/2014/main" id="{21D77384-8863-7640-BFDD-3B9016104FC1}"/>
              </a:ext>
            </a:extLst>
          </p:cNvPr>
          <p:cNvSpPr>
            <a:spLocks noGrp="1"/>
          </p:cNvSpPr>
          <p:nvPr>
            <p:ph type="pic" sz="quarter" idx="14"/>
          </p:nvPr>
        </p:nvSpPr>
        <p:spPr>
          <a:xfrm>
            <a:off x="9802501" y="3696164"/>
            <a:ext cx="1821240" cy="182124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11" name="Picture 10">
            <a:extLst>
              <a:ext uri="{FF2B5EF4-FFF2-40B4-BE49-F238E27FC236}">
                <a16:creationId xmlns:a16="http://schemas.microsoft.com/office/drawing/2014/main" id="{A7637CF1-8938-F04A-A23B-CD4FAD62D1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0" y="-2060"/>
            <a:ext cx="12192000" cy="296924"/>
          </a:xfrm>
          <a:prstGeom prst="rect">
            <a:avLst/>
          </a:prstGeom>
        </p:spPr>
      </p:pic>
      <p:sp>
        <p:nvSpPr>
          <p:cNvPr id="12" name="Picture Placeholder 18">
            <a:extLst>
              <a:ext uri="{FF2B5EF4-FFF2-40B4-BE49-F238E27FC236}">
                <a16:creationId xmlns:a16="http://schemas.microsoft.com/office/drawing/2014/main" id="{9865C99D-AABA-DC49-8394-33099C33EB65}"/>
              </a:ext>
            </a:extLst>
          </p:cNvPr>
          <p:cNvSpPr>
            <a:spLocks noGrp="1"/>
          </p:cNvSpPr>
          <p:nvPr>
            <p:ph type="pic" sz="quarter" idx="15"/>
          </p:nvPr>
        </p:nvSpPr>
        <p:spPr>
          <a:xfrm>
            <a:off x="4771176" y="336283"/>
            <a:ext cx="2235444" cy="2235444"/>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Tree>
    <p:extLst>
      <p:ext uri="{BB962C8B-B14F-4D97-AF65-F5344CB8AC3E}">
        <p14:creationId xmlns:p14="http://schemas.microsoft.com/office/powerpoint/2010/main" val="418590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1122363"/>
            <a:ext cx="5761037" cy="1620837"/>
          </a:xfrm>
        </p:spPr>
        <p:txBody>
          <a:bodyPr anchor="t">
            <a:normAutofit/>
          </a:bodyPr>
          <a:lstStyle>
            <a:lvl1pPr algn="l">
              <a:defRPr sz="3600"/>
            </a:lvl1pPr>
          </a:lstStyle>
          <a:p>
            <a:r>
              <a:rPr lang="en-US"/>
              <a:t>Section header title goes here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3096285"/>
            <a:ext cx="5761037" cy="2161515"/>
          </a:xfrm>
        </p:spPr>
        <p:txBody>
          <a:bodyPr/>
          <a:lstStyle>
            <a:lvl1pPr marL="0" indent="0" algn="l">
              <a:buNone/>
              <a:defRPr sz="2400">
                <a:solidFill>
                  <a:srgbClr val="0087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Header subtitle</a:t>
            </a:r>
            <a:endParaRPr lang="en-GB"/>
          </a:p>
        </p:txBody>
      </p:sp>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to add a picture</a:t>
            </a:r>
          </a:p>
        </p:txBody>
      </p:sp>
    </p:spTree>
    <p:extLst>
      <p:ext uri="{BB962C8B-B14F-4D97-AF65-F5344CB8AC3E}">
        <p14:creationId xmlns:p14="http://schemas.microsoft.com/office/powerpoint/2010/main" val="2479914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image right light gree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2FCB43F-A4EC-7247-A685-C1582EB04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088" y="225425"/>
            <a:ext cx="1854200" cy="1460500"/>
          </a:xfrm>
          <a:prstGeom prst="rect">
            <a:avLst/>
          </a:prstGeom>
        </p:spPr>
      </p:pic>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behind the square image to add a picture</a:t>
            </a:r>
          </a:p>
        </p:txBody>
      </p:sp>
      <p:sp>
        <p:nvSpPr>
          <p:cNvPr id="6" name="Picture Placeholder 18">
            <a:extLst>
              <a:ext uri="{FF2B5EF4-FFF2-40B4-BE49-F238E27FC236}">
                <a16:creationId xmlns:a16="http://schemas.microsoft.com/office/drawing/2014/main" id="{EFFFBC21-2E5E-8A47-8A7B-591B2BE8C26C}"/>
              </a:ext>
            </a:extLst>
          </p:cNvPr>
          <p:cNvSpPr>
            <a:spLocks noGrp="1"/>
          </p:cNvSpPr>
          <p:nvPr>
            <p:ph type="pic" sz="quarter" idx="10"/>
          </p:nvPr>
        </p:nvSpPr>
        <p:spPr>
          <a:xfrm>
            <a:off x="6585209" y="1066006"/>
            <a:ext cx="4725987" cy="4725987"/>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9" name="Graphic 8">
            <a:extLst>
              <a:ext uri="{FF2B5EF4-FFF2-40B4-BE49-F238E27FC236}">
                <a16:creationId xmlns:a16="http://schemas.microsoft.com/office/drawing/2014/main" id="{FA6042CF-4ABF-B842-B0FA-3A293950DD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641206" y="5114296"/>
            <a:ext cx="1854200" cy="1460500"/>
          </a:xfrm>
          <a:prstGeom prst="rect">
            <a:avLst/>
          </a:prstGeom>
        </p:spPr>
      </p:pic>
      <p:sp>
        <p:nvSpPr>
          <p:cNvPr id="10" name="Subtitle 2">
            <a:extLst>
              <a:ext uri="{FF2B5EF4-FFF2-40B4-BE49-F238E27FC236}">
                <a16:creationId xmlns:a16="http://schemas.microsoft.com/office/drawing/2014/main" id="{88502177-AFDB-A948-968F-8DB137658680}"/>
              </a:ext>
            </a:extLst>
          </p:cNvPr>
          <p:cNvSpPr>
            <a:spLocks noGrp="1"/>
          </p:cNvSpPr>
          <p:nvPr>
            <p:ph type="subTitle" idx="1" hasCustomPrompt="1"/>
          </p:nvPr>
        </p:nvSpPr>
        <p:spPr>
          <a:xfrm>
            <a:off x="903642" y="1685925"/>
            <a:ext cx="5192357" cy="244443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800" b="0" i="1" smtClean="0">
                <a:solidFill>
                  <a:srgbClr val="5BAC26"/>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endParaRPr lang="en-GB"/>
          </a:p>
        </p:txBody>
      </p:sp>
      <p:sp>
        <p:nvSpPr>
          <p:cNvPr id="13" name="Content Placeholder 12">
            <a:extLst>
              <a:ext uri="{FF2B5EF4-FFF2-40B4-BE49-F238E27FC236}">
                <a16:creationId xmlns:a16="http://schemas.microsoft.com/office/drawing/2014/main" id="{8A9A82B7-2D35-5D45-A9BF-27A02FD260B8}"/>
              </a:ext>
            </a:extLst>
          </p:cNvPr>
          <p:cNvSpPr>
            <a:spLocks noGrp="1"/>
          </p:cNvSpPr>
          <p:nvPr>
            <p:ph sz="quarter" idx="13" hasCustomPrompt="1"/>
          </p:nvPr>
        </p:nvSpPr>
        <p:spPr>
          <a:xfrm>
            <a:off x="903642" y="4663017"/>
            <a:ext cx="5192356" cy="603250"/>
          </a:xfrm>
        </p:spPr>
        <p:txBody>
          <a:bodyPr>
            <a:normAutofit/>
          </a:bodyPr>
          <a:lstStyle>
            <a:lvl1pPr marL="0" indent="0">
              <a:buNone/>
              <a:defRPr sz="2800"/>
            </a:lvl1pPr>
          </a:lstStyle>
          <a:p>
            <a:r>
              <a:rPr lang="en-US" b="1" i="0">
                <a:solidFill>
                  <a:srgbClr val="424242"/>
                </a:solidFill>
              </a:rPr>
              <a:t>Name goes here</a:t>
            </a:r>
          </a:p>
        </p:txBody>
      </p:sp>
    </p:spTree>
    <p:extLst>
      <p:ext uri="{BB962C8B-B14F-4D97-AF65-F5344CB8AC3E}">
        <p14:creationId xmlns:p14="http://schemas.microsoft.com/office/powerpoint/2010/main" val="1409543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image left dark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flipH="1">
            <a:off x="0"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marL="0" indent="0">
              <a:buNone/>
              <a:defRPr sz="1600">
                <a:solidFill>
                  <a:srgbClr val="008751"/>
                </a:solidFill>
              </a:defRPr>
            </a:lvl1pPr>
          </a:lstStyle>
          <a:p>
            <a:r>
              <a:rPr lang="en-GB"/>
              <a:t>This is an image placeholder. Click the little icon behind the square image to add a picture</a:t>
            </a:r>
          </a:p>
        </p:txBody>
      </p:sp>
      <p:pic>
        <p:nvPicPr>
          <p:cNvPr id="8" name="Graphic 7">
            <a:extLst>
              <a:ext uri="{FF2B5EF4-FFF2-40B4-BE49-F238E27FC236}">
                <a16:creationId xmlns:a16="http://schemas.microsoft.com/office/drawing/2014/main" id="{F2FCB43F-A4EC-7247-A685-C1582EB04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408" y="225425"/>
            <a:ext cx="1854200" cy="1460500"/>
          </a:xfrm>
          <a:prstGeom prst="rect">
            <a:avLst/>
          </a:prstGeom>
        </p:spPr>
      </p:pic>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6096001" y="1685925"/>
            <a:ext cx="5188772" cy="244443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800" b="0" i="1" smtClean="0">
                <a:solidFill>
                  <a:srgbClr val="5BAC26"/>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endParaRPr lang="en-GB"/>
          </a:p>
        </p:txBody>
      </p:sp>
      <p:sp>
        <p:nvSpPr>
          <p:cNvPr id="6" name="Picture Placeholder 18">
            <a:extLst>
              <a:ext uri="{FF2B5EF4-FFF2-40B4-BE49-F238E27FC236}">
                <a16:creationId xmlns:a16="http://schemas.microsoft.com/office/drawing/2014/main" id="{EFFFBC21-2E5E-8A47-8A7B-591B2BE8C26C}"/>
              </a:ext>
            </a:extLst>
          </p:cNvPr>
          <p:cNvSpPr>
            <a:spLocks noGrp="1"/>
          </p:cNvSpPr>
          <p:nvPr>
            <p:ph type="pic" sz="quarter" idx="10"/>
          </p:nvPr>
        </p:nvSpPr>
        <p:spPr>
          <a:xfrm>
            <a:off x="947687" y="1066006"/>
            <a:ext cx="4680000" cy="468000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9" name="Graphic 8">
            <a:extLst>
              <a:ext uri="{FF2B5EF4-FFF2-40B4-BE49-F238E27FC236}">
                <a16:creationId xmlns:a16="http://schemas.microsoft.com/office/drawing/2014/main" id="{6ABD6646-A53B-6E49-8635-45E763E67E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45713" y="5114296"/>
            <a:ext cx="1854200" cy="1460500"/>
          </a:xfrm>
          <a:prstGeom prst="rect">
            <a:avLst/>
          </a:prstGeom>
        </p:spPr>
      </p:pic>
      <p:sp>
        <p:nvSpPr>
          <p:cNvPr id="11" name="Content Placeholder 12">
            <a:extLst>
              <a:ext uri="{FF2B5EF4-FFF2-40B4-BE49-F238E27FC236}">
                <a16:creationId xmlns:a16="http://schemas.microsoft.com/office/drawing/2014/main" id="{BFA61B89-C7FE-D74D-ABE2-C53E102AF26E}"/>
              </a:ext>
            </a:extLst>
          </p:cNvPr>
          <p:cNvSpPr>
            <a:spLocks noGrp="1"/>
          </p:cNvSpPr>
          <p:nvPr>
            <p:ph sz="quarter" idx="13" hasCustomPrompt="1"/>
          </p:nvPr>
        </p:nvSpPr>
        <p:spPr>
          <a:xfrm>
            <a:off x="6096001" y="4663017"/>
            <a:ext cx="5761037" cy="603250"/>
          </a:xfrm>
        </p:spPr>
        <p:txBody>
          <a:bodyPr>
            <a:normAutofit/>
          </a:bodyPr>
          <a:lstStyle>
            <a:lvl1pPr marL="0" indent="0">
              <a:buNone/>
              <a:defRPr sz="2800"/>
            </a:lvl1pPr>
          </a:lstStyle>
          <a:p>
            <a:r>
              <a:rPr lang="en-US" b="1" i="0">
                <a:solidFill>
                  <a:srgbClr val="424242"/>
                </a:solidFill>
              </a:rPr>
              <a:t>Name goes here</a:t>
            </a:r>
          </a:p>
        </p:txBody>
      </p:sp>
    </p:spTree>
    <p:extLst>
      <p:ext uri="{BB962C8B-B14F-4D97-AF65-F5344CB8AC3E}">
        <p14:creationId xmlns:p14="http://schemas.microsoft.com/office/powerpoint/2010/main" val="2759072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alf and Half">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flipH="1">
            <a:off x="-2957" y="-1615"/>
            <a:ext cx="6166748" cy="6876093"/>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6166748"/>
              <a:gd name="connsiteY0" fmla="*/ 5524383 h 6859615"/>
              <a:gd name="connsiteX1" fmla="*/ 52429 w 6166748"/>
              <a:gd name="connsiteY1" fmla="*/ 5559822 h 6859615"/>
              <a:gd name="connsiteX2" fmla="*/ 45600 w 6166748"/>
              <a:gd name="connsiteY2" fmla="*/ 5615230 h 6859615"/>
              <a:gd name="connsiteX3" fmla="*/ 598 w 6166748"/>
              <a:gd name="connsiteY3" fmla="*/ 5604346 h 6859615"/>
              <a:gd name="connsiteX4" fmla="*/ 21895 w 6166748"/>
              <a:gd name="connsiteY4" fmla="*/ 5524383 h 6859615"/>
              <a:gd name="connsiteX5" fmla="*/ 6166748 w 6166748"/>
              <a:gd name="connsiteY5" fmla="*/ 0 h 6859615"/>
              <a:gd name="connsiteX6" fmla="*/ 4860092 w 6166748"/>
              <a:gd name="connsiteY6" fmla="*/ 6857986 h 6859615"/>
              <a:gd name="connsiteX7" fmla="*/ 53540 w 6166748"/>
              <a:gd name="connsiteY7" fmla="*/ 6859615 h 6859615"/>
              <a:gd name="connsiteX8" fmla="*/ 59346 w 6166748"/>
              <a:gd name="connsiteY8" fmla="*/ 6185420 h 6859615"/>
              <a:gd name="connsiteX9" fmla="*/ 125613 w 6166748"/>
              <a:gd name="connsiteY9" fmla="*/ 5874333 h 6859615"/>
              <a:gd name="connsiteX10" fmla="*/ 80174 w 6166748"/>
              <a:gd name="connsiteY10" fmla="*/ 5140414 h 6859615"/>
              <a:gd name="connsiteX11" fmla="*/ 73780 w 6166748"/>
              <a:gd name="connsiteY11" fmla="*/ 4302231 h 6859615"/>
              <a:gd name="connsiteX12" fmla="*/ 68446 w 6166748"/>
              <a:gd name="connsiteY12" fmla="*/ 2775529 h 6859615"/>
              <a:gd name="connsiteX13" fmla="*/ 90080 w 6166748"/>
              <a:gd name="connsiteY13" fmla="*/ 1862862 h 6859615"/>
              <a:gd name="connsiteX14" fmla="*/ 88846 w 6166748"/>
              <a:gd name="connsiteY14" fmla="*/ 1228384 h 6859615"/>
              <a:gd name="connsiteX15" fmla="*/ 65442 w 6166748"/>
              <a:gd name="connsiteY15" fmla="*/ 666410 h 6859615"/>
              <a:gd name="connsiteX16" fmla="*/ 83258 w 6166748"/>
              <a:gd name="connsiteY16" fmla="*/ 724 h 6859615"/>
              <a:gd name="connsiteX17" fmla="*/ 6166748 w 6166748"/>
              <a:gd name="connsiteY17" fmla="*/ 0 h 6859615"/>
              <a:gd name="connsiteX0" fmla="*/ 21895 w 6166748"/>
              <a:gd name="connsiteY0" fmla="*/ 5524383 h 6876093"/>
              <a:gd name="connsiteX1" fmla="*/ 52429 w 6166748"/>
              <a:gd name="connsiteY1" fmla="*/ 5559822 h 6876093"/>
              <a:gd name="connsiteX2" fmla="*/ 45600 w 6166748"/>
              <a:gd name="connsiteY2" fmla="*/ 5615230 h 6876093"/>
              <a:gd name="connsiteX3" fmla="*/ 598 w 6166748"/>
              <a:gd name="connsiteY3" fmla="*/ 5604346 h 6876093"/>
              <a:gd name="connsiteX4" fmla="*/ 21895 w 6166748"/>
              <a:gd name="connsiteY4" fmla="*/ 5524383 h 6876093"/>
              <a:gd name="connsiteX5" fmla="*/ 6166748 w 6166748"/>
              <a:gd name="connsiteY5" fmla="*/ 0 h 6876093"/>
              <a:gd name="connsiteX6" fmla="*/ 6163791 w 6166748"/>
              <a:gd name="connsiteY6" fmla="*/ 6876093 h 6876093"/>
              <a:gd name="connsiteX7" fmla="*/ 53540 w 6166748"/>
              <a:gd name="connsiteY7" fmla="*/ 6859615 h 6876093"/>
              <a:gd name="connsiteX8" fmla="*/ 59346 w 6166748"/>
              <a:gd name="connsiteY8" fmla="*/ 6185420 h 6876093"/>
              <a:gd name="connsiteX9" fmla="*/ 125613 w 6166748"/>
              <a:gd name="connsiteY9" fmla="*/ 5874333 h 6876093"/>
              <a:gd name="connsiteX10" fmla="*/ 80174 w 6166748"/>
              <a:gd name="connsiteY10" fmla="*/ 5140414 h 6876093"/>
              <a:gd name="connsiteX11" fmla="*/ 73780 w 6166748"/>
              <a:gd name="connsiteY11" fmla="*/ 4302231 h 6876093"/>
              <a:gd name="connsiteX12" fmla="*/ 68446 w 6166748"/>
              <a:gd name="connsiteY12" fmla="*/ 2775529 h 6876093"/>
              <a:gd name="connsiteX13" fmla="*/ 90080 w 6166748"/>
              <a:gd name="connsiteY13" fmla="*/ 1862862 h 6876093"/>
              <a:gd name="connsiteX14" fmla="*/ 88846 w 6166748"/>
              <a:gd name="connsiteY14" fmla="*/ 1228384 h 6876093"/>
              <a:gd name="connsiteX15" fmla="*/ 65442 w 6166748"/>
              <a:gd name="connsiteY15" fmla="*/ 666410 h 6876093"/>
              <a:gd name="connsiteX16" fmla="*/ 83258 w 6166748"/>
              <a:gd name="connsiteY16" fmla="*/ 724 h 6876093"/>
              <a:gd name="connsiteX17" fmla="*/ 6166748 w 6166748"/>
              <a:gd name="connsiteY17" fmla="*/ 0 h 687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66748" h="6876093">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6166748" y="0"/>
                </a:moveTo>
                <a:cubicBezTo>
                  <a:pt x="6165762" y="2292031"/>
                  <a:pt x="6164777" y="4584062"/>
                  <a:pt x="6163791" y="6876093"/>
                </a:cubicBez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6166748" y="0"/>
                </a:lnTo>
                <a:close/>
              </a:path>
            </a:pathLst>
          </a:custGeom>
          <a:solidFill>
            <a:srgbClr val="008751"/>
          </a:solidFill>
          <a:ln>
            <a:noFill/>
          </a:ln>
        </p:spPr>
        <p:txBody>
          <a:bodyPr wrap="square">
            <a:noAutofit/>
          </a:bodyPr>
          <a:lstStyle>
            <a:lvl1pPr>
              <a:defRPr sz="1600">
                <a:solidFill>
                  <a:schemeClr val="accent2">
                    <a:lumMod val="75000"/>
                  </a:schemeClr>
                </a:solidFill>
              </a:defRPr>
            </a:lvl1pPr>
          </a:lstStyle>
          <a:p>
            <a:r>
              <a:rPr lang="en-GB"/>
              <a:t>This is an image placeholder. Click the little icon behind the square image to add a picture</a:t>
            </a:r>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6564313" y="2272420"/>
            <a:ext cx="5292724" cy="439666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rgbClr val="424242"/>
                </a:solidFill>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a:t>
            </a:r>
            <a:r>
              <a:rPr lang="en-US" err="1"/>
              <a:t>lipsum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a:t>
            </a:r>
            <a:r>
              <a:rPr lang="en-US" err="1"/>
              <a:t>lipsum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en-GB"/>
          </a:p>
        </p:txBody>
      </p:sp>
      <p:sp>
        <p:nvSpPr>
          <p:cNvPr id="10" name="Title 1">
            <a:extLst>
              <a:ext uri="{FF2B5EF4-FFF2-40B4-BE49-F238E27FC236}">
                <a16:creationId xmlns:a16="http://schemas.microsoft.com/office/drawing/2014/main" id="{CADA7699-B8F6-BB4E-85DD-D8B3900E3F5D}"/>
              </a:ext>
            </a:extLst>
          </p:cNvPr>
          <p:cNvSpPr>
            <a:spLocks noGrp="1"/>
          </p:cNvSpPr>
          <p:nvPr>
            <p:ph type="ctrTitle" hasCustomPrompt="1"/>
          </p:nvPr>
        </p:nvSpPr>
        <p:spPr>
          <a:xfrm>
            <a:off x="6564313" y="368300"/>
            <a:ext cx="5761037" cy="1704944"/>
          </a:xfrm>
        </p:spPr>
        <p:txBody>
          <a:bodyPr anchor="t">
            <a:normAutofit/>
          </a:bodyPr>
          <a:lstStyle>
            <a:lvl1pPr algn="l">
              <a:defRPr sz="3600"/>
            </a:lvl1pPr>
          </a:lstStyle>
          <a:p>
            <a:r>
              <a:rPr lang="en-US"/>
              <a:t>Section header title goes here</a:t>
            </a:r>
            <a:endParaRPr lang="en-GB"/>
          </a:p>
        </p:txBody>
      </p:sp>
    </p:spTree>
    <p:extLst>
      <p:ext uri="{BB962C8B-B14F-4D97-AF65-F5344CB8AC3E}">
        <p14:creationId xmlns:p14="http://schemas.microsoft.com/office/powerpoint/2010/main" val="3821430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5AD123-4A80-C347-AD12-93336F3C4B3D}"/>
              </a:ext>
            </a:extLst>
          </p:cNvPr>
          <p:cNvSpPr>
            <a:spLocks noGrp="1"/>
          </p:cNvSpPr>
          <p:nvPr>
            <p:ph type="pic" sz="quarter" idx="10" hasCustomPrompt="1"/>
          </p:nvPr>
        </p:nvSpPr>
        <p:spPr>
          <a:xfrm>
            <a:off x="0" y="0"/>
            <a:ext cx="12192000" cy="6858000"/>
          </a:xfrm>
          <a:solidFill>
            <a:srgbClr val="5BAC26"/>
          </a:solidFill>
        </p:spPr>
        <p:txBody>
          <a:bodyPr/>
          <a:lstStyle>
            <a:lvl1pPr>
              <a:defRPr/>
            </a:lvl1pPr>
          </a:lstStyle>
          <a:p>
            <a:r>
              <a:rPr lang="en-GB"/>
              <a:t>This is an image placeholder. Click the little icon in the centre to add a picture</a:t>
            </a:r>
          </a:p>
        </p:txBody>
      </p:sp>
      <p:sp>
        <p:nvSpPr>
          <p:cNvPr id="2" name="Title 1">
            <a:extLst>
              <a:ext uri="{FF2B5EF4-FFF2-40B4-BE49-F238E27FC236}">
                <a16:creationId xmlns:a16="http://schemas.microsoft.com/office/drawing/2014/main" id="{8FF120D5-1456-D743-984F-F99DAF100E88}"/>
              </a:ext>
            </a:extLst>
          </p:cNvPr>
          <p:cNvSpPr>
            <a:spLocks noGrp="1"/>
          </p:cNvSpPr>
          <p:nvPr>
            <p:ph type="title" hasCustomPrompt="1"/>
          </p:nvPr>
        </p:nvSpPr>
        <p:spPr>
          <a:xfrm>
            <a:off x="343672" y="742384"/>
            <a:ext cx="11513366" cy="1810693"/>
          </a:xfrm>
        </p:spPr>
        <p:txBody>
          <a:bodyPr/>
          <a:lstStyle>
            <a:lvl1pPr algn="ctr">
              <a:defRPr>
                <a:solidFill>
                  <a:schemeClr val="bg1"/>
                </a:solidFill>
              </a:defRPr>
            </a:lvl1pPr>
          </a:lstStyle>
          <a:p>
            <a:r>
              <a:rPr lang="en-US"/>
              <a:t>Title goes here</a:t>
            </a:r>
            <a:endParaRPr lang="en-GB"/>
          </a:p>
        </p:txBody>
      </p:sp>
      <p:sp>
        <p:nvSpPr>
          <p:cNvPr id="8" name="Title 1">
            <a:extLst>
              <a:ext uri="{FF2B5EF4-FFF2-40B4-BE49-F238E27FC236}">
                <a16:creationId xmlns:a16="http://schemas.microsoft.com/office/drawing/2014/main" id="{8F1A2376-3519-6840-9FF5-66E45793B832}"/>
              </a:ext>
            </a:extLst>
          </p:cNvPr>
          <p:cNvSpPr txBox="1">
            <a:spLocks/>
          </p:cNvSpPr>
          <p:nvPr userDrawn="1"/>
        </p:nvSpPr>
        <p:spPr>
          <a:xfrm>
            <a:off x="343672" y="4137433"/>
            <a:ext cx="11513366" cy="1810693"/>
          </a:xfrm>
          <a:prstGeom prst="rect">
            <a:avLst/>
          </a:prstGeom>
          <a:no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3600" b="0" i="0" kern="1200">
                <a:solidFill>
                  <a:schemeClr val="bg1"/>
                </a:solidFill>
                <a:latin typeface="Eveleth Dot Light" panose="02010A04020200000003" pitchFamily="2" charset="77"/>
                <a:ea typeface="+mj-ea"/>
                <a:cs typeface="+mj-cs"/>
              </a:defRPr>
            </a:lvl1pPr>
          </a:lstStyle>
          <a:p>
            <a:r>
              <a:rPr lang="en-US" sz="2800">
                <a:latin typeface="+mj-lt"/>
                <a:cs typeface="Calibri" panose="020F0502020204030204" pitchFamily="34" charset="0"/>
              </a:rPr>
              <a:t>Click to edit Section Header subtitle</a:t>
            </a:r>
            <a:endParaRPr lang="en-GB" sz="2800">
              <a:latin typeface="+mj-lt"/>
              <a:cs typeface="Calibri" panose="020F0502020204030204" pitchFamily="34" charset="0"/>
            </a:endParaRPr>
          </a:p>
        </p:txBody>
      </p:sp>
    </p:spTree>
    <p:extLst>
      <p:ext uri="{BB962C8B-B14F-4D97-AF65-F5344CB8AC3E}">
        <p14:creationId xmlns:p14="http://schemas.microsoft.com/office/powerpoint/2010/main" val="1811579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Colour Background">
    <p:bg>
      <p:bgPr>
        <a:solidFill>
          <a:srgbClr val="5BAC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E6E-90A4-F54F-A349-16304E02824C}"/>
              </a:ext>
            </a:extLst>
          </p:cNvPr>
          <p:cNvSpPr>
            <a:spLocks noGrp="1"/>
          </p:cNvSpPr>
          <p:nvPr>
            <p:ph type="title" hasCustomPrompt="1"/>
          </p:nvPr>
        </p:nvSpPr>
        <p:spPr/>
        <p:txBody>
          <a:bodyPr/>
          <a:lstStyle>
            <a:lvl1pPr algn="ct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3810170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hotos Half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2463-A991-0F4A-B0B1-0A1E2B91E3B5}"/>
              </a:ext>
            </a:extLst>
          </p:cNvPr>
          <p:cNvSpPr>
            <a:spLocks noGrp="1"/>
          </p:cNvSpPr>
          <p:nvPr>
            <p:ph type="title"/>
          </p:nvPr>
        </p:nvSpPr>
        <p:spPr>
          <a:xfrm>
            <a:off x="6096000" y="372246"/>
            <a:ext cx="5761038"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43E37-3E98-374D-8324-8657691FFA00}"/>
              </a:ext>
            </a:extLst>
          </p:cNvPr>
          <p:cNvSpPr>
            <a:spLocks noGrp="1"/>
          </p:cNvSpPr>
          <p:nvPr>
            <p:ph idx="1"/>
          </p:nvPr>
        </p:nvSpPr>
        <p:spPr>
          <a:xfrm>
            <a:off x="6096000" y="1868487"/>
            <a:ext cx="5761038" cy="4243432"/>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BFC42-1795-F84D-BB1F-903859059B12}"/>
              </a:ext>
            </a:extLst>
          </p:cNvPr>
          <p:cNvSpPr>
            <a:spLocks noGrp="1"/>
          </p:cNvSpPr>
          <p:nvPr>
            <p:ph type="dt" sz="half" idx="10"/>
          </p:nvPr>
        </p:nvSpPr>
        <p:spPr>
          <a:xfrm>
            <a:off x="9100457" y="6453051"/>
            <a:ext cx="1673764" cy="216038"/>
          </a:xfrm>
        </p:spPr>
        <p:txBody>
          <a:bodyPr/>
          <a:lstStyle/>
          <a:p>
            <a:fld id="{677139CF-4A3D-4C28-BE24-5057B779EF9B}" type="datetime4">
              <a:rPr lang="en-GB" smtClean="0"/>
              <a:t>13 February 2024</a:t>
            </a:fld>
            <a:endParaRPr lang="en-GB"/>
          </a:p>
        </p:txBody>
      </p:sp>
      <p:sp>
        <p:nvSpPr>
          <p:cNvPr id="5" name="Footer Placeholder 4">
            <a:extLst>
              <a:ext uri="{FF2B5EF4-FFF2-40B4-BE49-F238E27FC236}">
                <a16:creationId xmlns:a16="http://schemas.microsoft.com/office/drawing/2014/main" id="{2D990AC9-CC40-F242-ADBA-6699016483EC}"/>
              </a:ext>
            </a:extLst>
          </p:cNvPr>
          <p:cNvSpPr>
            <a:spLocks noGrp="1"/>
          </p:cNvSpPr>
          <p:nvPr>
            <p:ph type="ftr" sz="quarter" idx="11"/>
          </p:nvPr>
        </p:nvSpPr>
        <p:spPr>
          <a:xfrm>
            <a:off x="1236617" y="6453051"/>
            <a:ext cx="7315200" cy="216038"/>
          </a:xfrm>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3C05C73F-87C7-DD47-BF49-1581C329F839}"/>
              </a:ext>
            </a:extLst>
          </p:cNvPr>
          <p:cNvSpPr>
            <a:spLocks noGrp="1"/>
          </p:cNvSpPr>
          <p:nvPr>
            <p:ph type="sldNum" sz="quarter" idx="12"/>
          </p:nvPr>
        </p:nvSpPr>
        <p:spPr/>
        <p:txBody>
          <a:bodyPr/>
          <a:lstStyle/>
          <a:p>
            <a:fld id="{6CCA5A4E-9384-7B4E-A945-D252AB071471}" type="slidenum">
              <a:rPr lang="en-GB" smtClean="0"/>
              <a:t>‹#›</a:t>
            </a:fld>
            <a:endParaRPr lang="en-GB"/>
          </a:p>
        </p:txBody>
      </p:sp>
      <p:sp>
        <p:nvSpPr>
          <p:cNvPr id="7" name="Picture Placeholder 18">
            <a:extLst>
              <a:ext uri="{FF2B5EF4-FFF2-40B4-BE49-F238E27FC236}">
                <a16:creationId xmlns:a16="http://schemas.microsoft.com/office/drawing/2014/main" id="{24AAF104-97AA-0541-9963-95E36C522A47}"/>
              </a:ext>
            </a:extLst>
          </p:cNvPr>
          <p:cNvSpPr>
            <a:spLocks noGrp="1"/>
          </p:cNvSpPr>
          <p:nvPr>
            <p:ph type="pic" sz="quarter" idx="13"/>
          </p:nvPr>
        </p:nvSpPr>
        <p:spPr>
          <a:xfrm>
            <a:off x="996638" y="784836"/>
            <a:ext cx="3714736" cy="3714736"/>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
        <p:nvSpPr>
          <p:cNvPr id="8" name="Picture Placeholder 18">
            <a:extLst>
              <a:ext uri="{FF2B5EF4-FFF2-40B4-BE49-F238E27FC236}">
                <a16:creationId xmlns:a16="http://schemas.microsoft.com/office/drawing/2014/main" id="{10F9567A-A586-FA4A-A44C-F7D61ADA423E}"/>
              </a:ext>
            </a:extLst>
          </p:cNvPr>
          <p:cNvSpPr>
            <a:spLocks noGrp="1"/>
          </p:cNvSpPr>
          <p:nvPr>
            <p:ph type="pic" sz="quarter" idx="14"/>
          </p:nvPr>
        </p:nvSpPr>
        <p:spPr>
          <a:xfrm>
            <a:off x="3591824" y="3696164"/>
            <a:ext cx="1821240" cy="182124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Tree>
    <p:extLst>
      <p:ext uri="{BB962C8B-B14F-4D97-AF65-F5344CB8AC3E}">
        <p14:creationId xmlns:p14="http://schemas.microsoft.com/office/powerpoint/2010/main" val="2945692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2463-A991-0F4A-B0B1-0A1E2B91E3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43E37-3E98-374D-8324-8657691FFA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BFC42-1795-F84D-BB1F-903859059B12}"/>
              </a:ext>
            </a:extLst>
          </p:cNvPr>
          <p:cNvSpPr>
            <a:spLocks noGrp="1"/>
          </p:cNvSpPr>
          <p:nvPr>
            <p:ph type="dt" sz="half" idx="10"/>
          </p:nvPr>
        </p:nvSpPr>
        <p:spPr>
          <a:xfrm>
            <a:off x="9100457" y="6453051"/>
            <a:ext cx="1673764" cy="216038"/>
          </a:xfrm>
        </p:spPr>
        <p:txBody>
          <a:bodyPr/>
          <a:lstStyle/>
          <a:p>
            <a:fld id="{279F28DC-D0DD-494C-9FB7-E22CC8A8F0B2}" type="datetime4">
              <a:rPr lang="en-GB" smtClean="0"/>
              <a:t>13 February 2024</a:t>
            </a:fld>
            <a:endParaRPr lang="en-GB"/>
          </a:p>
        </p:txBody>
      </p:sp>
      <p:sp>
        <p:nvSpPr>
          <p:cNvPr id="5" name="Footer Placeholder 4">
            <a:extLst>
              <a:ext uri="{FF2B5EF4-FFF2-40B4-BE49-F238E27FC236}">
                <a16:creationId xmlns:a16="http://schemas.microsoft.com/office/drawing/2014/main" id="{2D990AC9-CC40-F242-ADBA-6699016483EC}"/>
              </a:ext>
            </a:extLst>
          </p:cNvPr>
          <p:cNvSpPr>
            <a:spLocks noGrp="1"/>
          </p:cNvSpPr>
          <p:nvPr>
            <p:ph type="ftr" sz="quarter" idx="11"/>
          </p:nvPr>
        </p:nvSpPr>
        <p:spPr>
          <a:xfrm>
            <a:off x="1236617" y="6453051"/>
            <a:ext cx="7315200" cy="216038"/>
          </a:xfrm>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3C05C73F-87C7-DD47-BF49-1581C329F839}"/>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63820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1122363"/>
            <a:ext cx="5761037" cy="1620837"/>
          </a:xfrm>
        </p:spPr>
        <p:txBody>
          <a:bodyPr anchor="t">
            <a:normAutofit/>
          </a:bodyPr>
          <a:lstStyle>
            <a:lvl1pPr algn="l">
              <a:defRPr sz="3600"/>
            </a:lvl1pPr>
          </a:lstStyle>
          <a:p>
            <a:r>
              <a:rPr lang="en-US"/>
              <a:t>Section header title goes here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3096285"/>
            <a:ext cx="5761037" cy="2161515"/>
          </a:xfrm>
        </p:spPr>
        <p:txBody>
          <a:bodyPr/>
          <a:lstStyle>
            <a:lvl1pPr marL="0" indent="0" algn="l">
              <a:buNone/>
              <a:defRPr sz="2400">
                <a:solidFill>
                  <a:srgbClr val="0087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Header subtitle</a:t>
            </a:r>
            <a:endParaRPr lang="en-GB"/>
          </a:p>
        </p:txBody>
      </p:sp>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to add a picture</a:t>
            </a:r>
          </a:p>
        </p:txBody>
      </p:sp>
    </p:spTree>
    <p:extLst>
      <p:ext uri="{BB962C8B-B14F-4D97-AF65-F5344CB8AC3E}">
        <p14:creationId xmlns:p14="http://schemas.microsoft.com/office/powerpoint/2010/main" val="343661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EE4D-59A4-9A44-94BC-95CB11912011}"/>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013269-1044-7244-9DA2-56F32D3465FF}"/>
              </a:ext>
            </a:extLst>
          </p:cNvPr>
          <p:cNvSpPr>
            <a:spLocks noGrp="1"/>
          </p:cNvSpPr>
          <p:nvPr>
            <p:ph type="body" idx="1"/>
          </p:nvPr>
        </p:nvSpPr>
        <p:spPr>
          <a:xfrm>
            <a:off x="831850"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69548A-4435-074E-98B4-BBB0119796B0}"/>
              </a:ext>
            </a:extLst>
          </p:cNvPr>
          <p:cNvSpPr>
            <a:spLocks noGrp="1"/>
          </p:cNvSpPr>
          <p:nvPr>
            <p:ph type="dt" sz="half" idx="10"/>
          </p:nvPr>
        </p:nvSpPr>
        <p:spPr/>
        <p:txBody>
          <a:bodyPr/>
          <a:lstStyle/>
          <a:p>
            <a:fld id="{7967685B-57B2-4D50-BDF0-AFF601B5914A}" type="datetime4">
              <a:rPr lang="en-GB" smtClean="0"/>
              <a:t>13 February 2024</a:t>
            </a:fld>
            <a:endParaRPr lang="en-GB"/>
          </a:p>
        </p:txBody>
      </p:sp>
      <p:sp>
        <p:nvSpPr>
          <p:cNvPr id="5" name="Footer Placeholder 4">
            <a:extLst>
              <a:ext uri="{FF2B5EF4-FFF2-40B4-BE49-F238E27FC236}">
                <a16:creationId xmlns:a16="http://schemas.microsoft.com/office/drawing/2014/main" id="{EF9A7FB6-CABA-D644-87D9-D8BE82926B3B}"/>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F43B5195-425D-A642-BCC4-7E812C94B850}"/>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1031676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AED8-4ABB-344B-92B5-16817EC8C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5F46C4-C062-1341-AC9E-4BBA89094671}"/>
              </a:ext>
            </a:extLst>
          </p:cNvPr>
          <p:cNvSpPr>
            <a:spLocks noGrp="1"/>
          </p:cNvSpPr>
          <p:nvPr>
            <p:ph sz="half" idx="1"/>
          </p:nvPr>
        </p:nvSpPr>
        <p:spPr>
          <a:xfrm>
            <a:off x="838200"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09BFD1-A474-ED4F-B2A8-53BB383D7FEC}"/>
              </a:ext>
            </a:extLst>
          </p:cNvPr>
          <p:cNvSpPr>
            <a:spLocks noGrp="1"/>
          </p:cNvSpPr>
          <p:nvPr>
            <p:ph sz="half" idx="2"/>
          </p:nvPr>
        </p:nvSpPr>
        <p:spPr>
          <a:xfrm>
            <a:off x="6172200"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9FE8AE-C0B4-F84E-B546-487A2E071521}"/>
              </a:ext>
            </a:extLst>
          </p:cNvPr>
          <p:cNvSpPr>
            <a:spLocks noGrp="1"/>
          </p:cNvSpPr>
          <p:nvPr>
            <p:ph type="dt" sz="half" idx="10"/>
          </p:nvPr>
        </p:nvSpPr>
        <p:spPr/>
        <p:txBody>
          <a:bodyPr/>
          <a:lstStyle/>
          <a:p>
            <a:fld id="{3C0D9B32-88D8-4F43-9A31-ADE57A07483D}" type="datetime4">
              <a:rPr lang="en-GB" smtClean="0"/>
              <a:t>13 February 2024</a:t>
            </a:fld>
            <a:endParaRPr lang="en-GB"/>
          </a:p>
        </p:txBody>
      </p:sp>
      <p:sp>
        <p:nvSpPr>
          <p:cNvPr id="6" name="Footer Placeholder 5">
            <a:extLst>
              <a:ext uri="{FF2B5EF4-FFF2-40B4-BE49-F238E27FC236}">
                <a16:creationId xmlns:a16="http://schemas.microsoft.com/office/drawing/2014/main" id="{BDE082B9-E841-FC45-B7CF-51BA28EFD97A}"/>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754C799E-228D-7C4C-9173-3AC29F2952A5}"/>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798709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C2F1-D4AF-AD43-AA0F-98F95265A2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4A1C91-2E90-5140-BF50-C4EF8699534B}"/>
              </a:ext>
            </a:extLst>
          </p:cNvPr>
          <p:cNvSpPr>
            <a:spLocks noGrp="1"/>
          </p:cNvSpPr>
          <p:nvPr>
            <p:ph type="body" idx="1"/>
          </p:nvPr>
        </p:nvSpPr>
        <p:spPr>
          <a:xfrm>
            <a:off x="839788" y="1681163"/>
            <a:ext cx="5157787" cy="823912"/>
          </a:xfrm>
        </p:spPr>
        <p:txBody>
          <a:bodyPr anchor="b"/>
          <a:lstStyle>
            <a:lvl1pPr marL="0" indent="0">
              <a:buNone/>
              <a:defRPr sz="2400" b="0">
                <a:solidFill>
                  <a:srgbClr val="008751"/>
                </a:solidFill>
                <a:latin typeface="Eveleth Dot Light"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1BEDF2-DB86-D842-97F4-B6147AFA7288}"/>
              </a:ext>
            </a:extLst>
          </p:cNvPr>
          <p:cNvSpPr>
            <a:spLocks noGrp="1"/>
          </p:cNvSpPr>
          <p:nvPr>
            <p:ph sz="half" idx="2"/>
          </p:nvPr>
        </p:nvSpPr>
        <p:spPr>
          <a:xfrm>
            <a:off x="839788" y="2505075"/>
            <a:ext cx="5157787"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78DCCE-8CC0-B940-B5D5-EFEBC0D25DD7}"/>
              </a:ext>
            </a:extLst>
          </p:cNvPr>
          <p:cNvSpPr>
            <a:spLocks noGrp="1"/>
          </p:cNvSpPr>
          <p:nvPr>
            <p:ph type="body" sz="quarter" idx="3"/>
          </p:nvPr>
        </p:nvSpPr>
        <p:spPr>
          <a:xfrm>
            <a:off x="6172200" y="1681163"/>
            <a:ext cx="5183188" cy="823912"/>
          </a:xfrm>
        </p:spPr>
        <p:txBody>
          <a:bodyPr anchor="b"/>
          <a:lstStyle>
            <a:lvl1pPr marL="0" indent="0">
              <a:buNone/>
              <a:defRPr sz="2400" b="0">
                <a:solidFill>
                  <a:srgbClr val="008751"/>
                </a:solidFill>
                <a:latin typeface="Eveleth Dot Light"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F4D9D8-6C26-8E42-AB43-2DF66D0221CC}"/>
              </a:ext>
            </a:extLst>
          </p:cNvPr>
          <p:cNvSpPr>
            <a:spLocks noGrp="1"/>
          </p:cNvSpPr>
          <p:nvPr>
            <p:ph sz="quarter" idx="4"/>
          </p:nvPr>
        </p:nvSpPr>
        <p:spPr>
          <a:xfrm>
            <a:off x="6172200" y="2505075"/>
            <a:ext cx="5183188"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92FADB-7D41-BD46-B983-D33DD2A90385}"/>
              </a:ext>
            </a:extLst>
          </p:cNvPr>
          <p:cNvSpPr>
            <a:spLocks noGrp="1"/>
          </p:cNvSpPr>
          <p:nvPr>
            <p:ph type="dt" sz="half" idx="10"/>
          </p:nvPr>
        </p:nvSpPr>
        <p:spPr/>
        <p:txBody>
          <a:bodyPr/>
          <a:lstStyle/>
          <a:p>
            <a:fld id="{37627400-B4E0-4158-BF5F-0E06EBA872F9}" type="datetime4">
              <a:rPr lang="en-GB" smtClean="0"/>
              <a:t>13 February 2024</a:t>
            </a:fld>
            <a:endParaRPr lang="en-GB"/>
          </a:p>
        </p:txBody>
      </p:sp>
      <p:sp>
        <p:nvSpPr>
          <p:cNvPr id="8" name="Footer Placeholder 7">
            <a:extLst>
              <a:ext uri="{FF2B5EF4-FFF2-40B4-BE49-F238E27FC236}">
                <a16:creationId xmlns:a16="http://schemas.microsoft.com/office/drawing/2014/main" id="{B54A7716-43FA-674E-B2BD-AE3B869824F6}"/>
              </a:ext>
            </a:extLst>
          </p:cNvPr>
          <p:cNvSpPr>
            <a:spLocks noGrp="1"/>
          </p:cNvSpPr>
          <p:nvPr>
            <p:ph type="ftr" sz="quarter" idx="11"/>
          </p:nvPr>
        </p:nvSpPr>
        <p:spPr/>
        <p:txBody>
          <a:bodyPr/>
          <a:lstStyle/>
          <a:p>
            <a:r>
              <a:rPr lang="en-GB"/>
              <a:t>The Trussell Trust - Together, we can end the need for food banks</a:t>
            </a:r>
          </a:p>
        </p:txBody>
      </p:sp>
      <p:sp>
        <p:nvSpPr>
          <p:cNvPr id="9" name="Slide Number Placeholder 8">
            <a:extLst>
              <a:ext uri="{FF2B5EF4-FFF2-40B4-BE49-F238E27FC236}">
                <a16:creationId xmlns:a16="http://schemas.microsoft.com/office/drawing/2014/main" id="{3FE73182-3EE3-EB43-9B49-41FE5F046DB7}"/>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1377737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35EE-EBA0-CB43-A4EB-18FFF25821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881FE4-4EC4-834A-8CD6-97A5D3D1A854}"/>
              </a:ext>
            </a:extLst>
          </p:cNvPr>
          <p:cNvSpPr>
            <a:spLocks noGrp="1"/>
          </p:cNvSpPr>
          <p:nvPr>
            <p:ph type="dt" sz="half" idx="10"/>
          </p:nvPr>
        </p:nvSpPr>
        <p:spPr/>
        <p:txBody>
          <a:bodyPr/>
          <a:lstStyle/>
          <a:p>
            <a:fld id="{D0900674-2520-4288-A26E-B7326067A8C3}" type="datetime4">
              <a:rPr lang="en-GB" smtClean="0"/>
              <a:t>13 February 2024</a:t>
            </a:fld>
            <a:endParaRPr lang="en-GB"/>
          </a:p>
        </p:txBody>
      </p:sp>
      <p:sp>
        <p:nvSpPr>
          <p:cNvPr id="4" name="Footer Placeholder 3">
            <a:extLst>
              <a:ext uri="{FF2B5EF4-FFF2-40B4-BE49-F238E27FC236}">
                <a16:creationId xmlns:a16="http://schemas.microsoft.com/office/drawing/2014/main" id="{1FFF70A0-48B4-404B-9872-F700AD15B42B}"/>
              </a:ext>
            </a:extLst>
          </p:cNvPr>
          <p:cNvSpPr>
            <a:spLocks noGrp="1"/>
          </p:cNvSpPr>
          <p:nvPr>
            <p:ph type="ftr" sz="quarter" idx="11"/>
          </p:nvPr>
        </p:nvSpPr>
        <p:spPr/>
        <p:txBody>
          <a:bodyPr/>
          <a:lstStyle/>
          <a:p>
            <a:r>
              <a:rPr lang="en-GB"/>
              <a:t>The Trussell Trust - Together, we can end the need for food banks</a:t>
            </a:r>
          </a:p>
        </p:txBody>
      </p:sp>
      <p:sp>
        <p:nvSpPr>
          <p:cNvPr id="5" name="Slide Number Placeholder 4">
            <a:extLst>
              <a:ext uri="{FF2B5EF4-FFF2-40B4-BE49-F238E27FC236}">
                <a16:creationId xmlns:a16="http://schemas.microsoft.com/office/drawing/2014/main" id="{50F03A58-0BB3-FA41-BAF9-1B45847A0B11}"/>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1834907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41C91-42A9-1246-B60C-E7BC24427A75}"/>
              </a:ext>
            </a:extLst>
          </p:cNvPr>
          <p:cNvSpPr>
            <a:spLocks noGrp="1"/>
          </p:cNvSpPr>
          <p:nvPr>
            <p:ph type="dt" sz="half" idx="10"/>
          </p:nvPr>
        </p:nvSpPr>
        <p:spPr/>
        <p:txBody>
          <a:bodyPr/>
          <a:lstStyle/>
          <a:p>
            <a:fld id="{697609A0-F0D9-4D61-9546-AB62DADAD21C}" type="datetime4">
              <a:rPr lang="en-GB" smtClean="0"/>
              <a:t>13 February 2024</a:t>
            </a:fld>
            <a:endParaRPr lang="en-GB"/>
          </a:p>
        </p:txBody>
      </p:sp>
      <p:sp>
        <p:nvSpPr>
          <p:cNvPr id="3" name="Footer Placeholder 2">
            <a:extLst>
              <a:ext uri="{FF2B5EF4-FFF2-40B4-BE49-F238E27FC236}">
                <a16:creationId xmlns:a16="http://schemas.microsoft.com/office/drawing/2014/main" id="{7878AE35-C47B-B74E-BDC2-590302F12EE2}"/>
              </a:ext>
            </a:extLst>
          </p:cNvPr>
          <p:cNvSpPr>
            <a:spLocks noGrp="1"/>
          </p:cNvSpPr>
          <p:nvPr>
            <p:ph type="ftr" sz="quarter" idx="11"/>
          </p:nvPr>
        </p:nvSpPr>
        <p:spPr/>
        <p:txBody>
          <a:bodyPr/>
          <a:lstStyle/>
          <a:p>
            <a:r>
              <a:rPr lang="en-GB"/>
              <a:t>The Trussell Trust - Together, we can end the need for food banks</a:t>
            </a:r>
          </a:p>
        </p:txBody>
      </p:sp>
      <p:sp>
        <p:nvSpPr>
          <p:cNvPr id="4" name="Slide Number Placeholder 3">
            <a:extLst>
              <a:ext uri="{FF2B5EF4-FFF2-40B4-BE49-F238E27FC236}">
                <a16:creationId xmlns:a16="http://schemas.microsoft.com/office/drawing/2014/main" id="{0D8A718F-2536-4840-9733-472A27581C49}"/>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236774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EB49-2959-034B-AF93-AAD070C53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EFFC81-EDF4-9640-8BA0-C994402DAEE5}"/>
              </a:ext>
            </a:extLst>
          </p:cNvPr>
          <p:cNvSpPr>
            <a:spLocks noGrp="1"/>
          </p:cNvSpPr>
          <p:nvPr>
            <p:ph idx="1"/>
          </p:nvPr>
        </p:nvSpPr>
        <p:spPr>
          <a:xfrm>
            <a:off x="5183188" y="987425"/>
            <a:ext cx="6172200" cy="4873625"/>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172F73-C98C-1D43-8410-F87580A07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71A4E9-9798-2048-9E5A-3C21AE82B467}"/>
              </a:ext>
            </a:extLst>
          </p:cNvPr>
          <p:cNvSpPr>
            <a:spLocks noGrp="1"/>
          </p:cNvSpPr>
          <p:nvPr>
            <p:ph type="dt" sz="half" idx="10"/>
          </p:nvPr>
        </p:nvSpPr>
        <p:spPr/>
        <p:txBody>
          <a:bodyPr/>
          <a:lstStyle/>
          <a:p>
            <a:fld id="{D3748CD8-2524-4864-A1E1-E958F6CF121A}" type="datetime4">
              <a:rPr lang="en-GB" smtClean="0"/>
              <a:t>13 February 2024</a:t>
            </a:fld>
            <a:endParaRPr lang="en-GB"/>
          </a:p>
        </p:txBody>
      </p:sp>
      <p:sp>
        <p:nvSpPr>
          <p:cNvPr id="6" name="Footer Placeholder 5">
            <a:extLst>
              <a:ext uri="{FF2B5EF4-FFF2-40B4-BE49-F238E27FC236}">
                <a16:creationId xmlns:a16="http://schemas.microsoft.com/office/drawing/2014/main" id="{6B2402B5-1BC2-A848-8C24-BDA6A28A9159}"/>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5381604D-5E86-4648-841F-F62186C30C93}"/>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155507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325D-4B39-7849-A7E8-433D56E98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33DC38-9401-1F40-A279-25F85871C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325BC0-E7B0-0B44-8D11-AA5E57A7C8A7}"/>
              </a:ext>
            </a:extLst>
          </p:cNvPr>
          <p:cNvSpPr>
            <a:spLocks noGrp="1"/>
          </p:cNvSpPr>
          <p:nvPr>
            <p:ph type="body" sz="half" idx="2"/>
          </p:nvPr>
        </p:nvSpPr>
        <p:spPr>
          <a:xfrm>
            <a:off x="839788" y="2057400"/>
            <a:ext cx="3932237" cy="3811588"/>
          </a:xfr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8FCB0-DFE7-CC4B-A52B-10DD6650FEB3}"/>
              </a:ext>
            </a:extLst>
          </p:cNvPr>
          <p:cNvSpPr>
            <a:spLocks noGrp="1"/>
          </p:cNvSpPr>
          <p:nvPr>
            <p:ph type="dt" sz="half" idx="10"/>
          </p:nvPr>
        </p:nvSpPr>
        <p:spPr/>
        <p:txBody>
          <a:bodyPr/>
          <a:lstStyle/>
          <a:p>
            <a:fld id="{8D16FFB8-E152-46C1-984F-98CEC2A7FCAD}" type="datetime4">
              <a:rPr lang="en-GB" smtClean="0"/>
              <a:t>13 February 2024</a:t>
            </a:fld>
            <a:endParaRPr lang="en-GB"/>
          </a:p>
        </p:txBody>
      </p:sp>
      <p:sp>
        <p:nvSpPr>
          <p:cNvPr id="6" name="Footer Placeholder 5">
            <a:extLst>
              <a:ext uri="{FF2B5EF4-FFF2-40B4-BE49-F238E27FC236}">
                <a16:creationId xmlns:a16="http://schemas.microsoft.com/office/drawing/2014/main" id="{CFECECD0-D8D9-DA47-9D06-BF54B94BD689}"/>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A87C5CC6-9CF7-AF4E-8516-38912CF5F092}"/>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596906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1D91-D579-7B4F-B235-C366E53FB4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470B2C-4CD8-6B48-BF1F-838E168724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7455B-F4CA-4746-9194-0C7709CC752A}"/>
              </a:ext>
            </a:extLst>
          </p:cNvPr>
          <p:cNvSpPr>
            <a:spLocks noGrp="1"/>
          </p:cNvSpPr>
          <p:nvPr>
            <p:ph type="dt" sz="half" idx="10"/>
          </p:nvPr>
        </p:nvSpPr>
        <p:spPr/>
        <p:txBody>
          <a:bodyPr/>
          <a:lstStyle/>
          <a:p>
            <a:fld id="{AF6B858B-5E75-49D3-8763-C21EF107A38C}" type="datetime4">
              <a:rPr lang="en-GB" smtClean="0"/>
              <a:t>13 February 2024</a:t>
            </a:fld>
            <a:endParaRPr lang="en-GB"/>
          </a:p>
        </p:txBody>
      </p:sp>
      <p:sp>
        <p:nvSpPr>
          <p:cNvPr id="5" name="Footer Placeholder 4">
            <a:extLst>
              <a:ext uri="{FF2B5EF4-FFF2-40B4-BE49-F238E27FC236}">
                <a16:creationId xmlns:a16="http://schemas.microsoft.com/office/drawing/2014/main" id="{51B0F295-4D26-384C-AE8C-BD6DC9D3A4BB}"/>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F70ABFFA-2818-BD43-AE71-CCF4658F15FF}"/>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276679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94343-75BF-4F4D-BC4A-B49DFEA89F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E8C1AD-278D-464F-AD26-B1C17EA4F1F3}"/>
              </a:ext>
            </a:extLst>
          </p:cNvPr>
          <p:cNvSpPr>
            <a:spLocks noGrp="1"/>
          </p:cNvSpPr>
          <p:nvPr>
            <p:ph type="body" orient="vert" idx="1"/>
          </p:nvPr>
        </p:nvSpPr>
        <p:spPr>
          <a:xfrm>
            <a:off x="838200" y="365125"/>
            <a:ext cx="7734300" cy="5811838"/>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60EE6F-713F-E146-92D5-9179ECA71BC8}"/>
              </a:ext>
            </a:extLst>
          </p:cNvPr>
          <p:cNvSpPr>
            <a:spLocks noGrp="1"/>
          </p:cNvSpPr>
          <p:nvPr>
            <p:ph type="dt" sz="half" idx="10"/>
          </p:nvPr>
        </p:nvSpPr>
        <p:spPr/>
        <p:txBody>
          <a:bodyPr/>
          <a:lstStyle/>
          <a:p>
            <a:fld id="{16B520F7-F8B4-4C2B-B0CC-18B81B50C585}" type="datetime4">
              <a:rPr lang="en-GB" smtClean="0"/>
              <a:t>13 February 2024</a:t>
            </a:fld>
            <a:endParaRPr lang="en-GB"/>
          </a:p>
        </p:txBody>
      </p:sp>
      <p:sp>
        <p:nvSpPr>
          <p:cNvPr id="5" name="Footer Placeholder 4">
            <a:extLst>
              <a:ext uri="{FF2B5EF4-FFF2-40B4-BE49-F238E27FC236}">
                <a16:creationId xmlns:a16="http://schemas.microsoft.com/office/drawing/2014/main" id="{CD66F037-76AA-EA45-ACF5-A7725998530C}"/>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1C734265-4477-344C-806F-7F882D1BC7D0}"/>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58737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B11D21C-6873-504C-A622-044414961246}"/>
              </a:ext>
            </a:extLst>
          </p:cNvPr>
          <p:cNvSpPr>
            <a:spLocks noGrp="1"/>
          </p:cNvSpPr>
          <p:nvPr>
            <p:ph type="pic" sz="quarter" idx="12" hasCustomPrompt="1"/>
          </p:nvPr>
        </p:nvSpPr>
        <p:spPr>
          <a:xfrm>
            <a:off x="7331908" y="-1614"/>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behind the square image to add a picture</a:t>
            </a:r>
          </a:p>
        </p:txBody>
      </p:sp>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4" y="2677887"/>
            <a:ext cx="5761037" cy="2208439"/>
          </a:xfrm>
        </p:spPr>
        <p:txBody>
          <a:bodyPr anchor="t">
            <a:normAutofit/>
          </a:bodyPr>
          <a:lstStyle>
            <a:lvl1pPr algn="l">
              <a:defRPr sz="3600"/>
            </a:lvl1pPr>
          </a:lstStyle>
          <a:p>
            <a:r>
              <a:rPr lang="en-US"/>
              <a:t>Title of your presentation </a:t>
            </a:r>
            <a:br>
              <a:rPr lang="en-US"/>
            </a:br>
            <a:r>
              <a:rPr lang="en-US"/>
              <a:t>goes here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4" y="5157788"/>
            <a:ext cx="5761037" cy="842962"/>
          </a:xfrm>
        </p:spPr>
        <p:txBody>
          <a:bodyPr>
            <a:normAutofit/>
          </a:bodyPr>
          <a:lstStyle>
            <a:lvl1pPr marL="0" indent="0" algn="l">
              <a:buNone/>
              <a:defRPr sz="2800" b="1">
                <a:solidFill>
                  <a:schemeClr val="bg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 goes here</a:t>
            </a:r>
            <a:endParaRPr lang="en-GB"/>
          </a:p>
        </p:txBody>
      </p:sp>
      <p:sp>
        <p:nvSpPr>
          <p:cNvPr id="19" name="Picture Placeholder 18">
            <a:extLst>
              <a:ext uri="{FF2B5EF4-FFF2-40B4-BE49-F238E27FC236}">
                <a16:creationId xmlns:a16="http://schemas.microsoft.com/office/drawing/2014/main" id="{D45FCE02-F1F3-2A41-9380-F9CD5291EED6}"/>
              </a:ext>
            </a:extLst>
          </p:cNvPr>
          <p:cNvSpPr>
            <a:spLocks noGrp="1"/>
          </p:cNvSpPr>
          <p:nvPr>
            <p:ph type="pic" sz="quarter" idx="10"/>
          </p:nvPr>
        </p:nvSpPr>
        <p:spPr>
          <a:xfrm>
            <a:off x="6585210" y="1066007"/>
            <a:ext cx="4725987" cy="4725987"/>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20" name="Picture 19">
            <a:extLst>
              <a:ext uri="{FF2B5EF4-FFF2-40B4-BE49-F238E27FC236}">
                <a16:creationId xmlns:a16="http://schemas.microsoft.com/office/drawing/2014/main" id="{532B067F-1C8D-0E49-B572-20209154F9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63" y="336283"/>
            <a:ext cx="1865312" cy="1949716"/>
          </a:xfrm>
          <a:prstGeom prst="rect">
            <a:avLst/>
          </a:prstGeom>
        </p:spPr>
      </p:pic>
    </p:spTree>
    <p:extLst>
      <p:ext uri="{BB962C8B-B14F-4D97-AF65-F5344CB8AC3E}">
        <p14:creationId xmlns:p14="http://schemas.microsoft.com/office/powerpoint/2010/main" val="276378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 image right light gree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2FCB43F-A4EC-7247-A685-C1582EB04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088" y="225425"/>
            <a:ext cx="1854200" cy="1460500"/>
          </a:xfrm>
          <a:prstGeom prst="rect">
            <a:avLst/>
          </a:prstGeom>
        </p:spPr>
      </p:pic>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behind the square image to add a picture</a:t>
            </a:r>
          </a:p>
        </p:txBody>
      </p:sp>
      <p:sp>
        <p:nvSpPr>
          <p:cNvPr id="6" name="Picture Placeholder 18">
            <a:extLst>
              <a:ext uri="{FF2B5EF4-FFF2-40B4-BE49-F238E27FC236}">
                <a16:creationId xmlns:a16="http://schemas.microsoft.com/office/drawing/2014/main" id="{EFFFBC21-2E5E-8A47-8A7B-591B2BE8C26C}"/>
              </a:ext>
            </a:extLst>
          </p:cNvPr>
          <p:cNvSpPr>
            <a:spLocks noGrp="1"/>
          </p:cNvSpPr>
          <p:nvPr>
            <p:ph type="pic" sz="quarter" idx="10"/>
          </p:nvPr>
        </p:nvSpPr>
        <p:spPr>
          <a:xfrm>
            <a:off x="6585209" y="1066006"/>
            <a:ext cx="4725987" cy="4725987"/>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9" name="Graphic 8">
            <a:extLst>
              <a:ext uri="{FF2B5EF4-FFF2-40B4-BE49-F238E27FC236}">
                <a16:creationId xmlns:a16="http://schemas.microsoft.com/office/drawing/2014/main" id="{FA6042CF-4ABF-B842-B0FA-3A293950DD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641206" y="5114296"/>
            <a:ext cx="1854200" cy="1460500"/>
          </a:xfrm>
          <a:prstGeom prst="rect">
            <a:avLst/>
          </a:prstGeom>
        </p:spPr>
      </p:pic>
      <p:sp>
        <p:nvSpPr>
          <p:cNvPr id="10" name="Subtitle 2">
            <a:extLst>
              <a:ext uri="{FF2B5EF4-FFF2-40B4-BE49-F238E27FC236}">
                <a16:creationId xmlns:a16="http://schemas.microsoft.com/office/drawing/2014/main" id="{88502177-AFDB-A948-968F-8DB137658680}"/>
              </a:ext>
            </a:extLst>
          </p:cNvPr>
          <p:cNvSpPr>
            <a:spLocks noGrp="1"/>
          </p:cNvSpPr>
          <p:nvPr>
            <p:ph type="subTitle" idx="1" hasCustomPrompt="1"/>
          </p:nvPr>
        </p:nvSpPr>
        <p:spPr>
          <a:xfrm>
            <a:off x="903642" y="1685925"/>
            <a:ext cx="5192357" cy="244443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800" b="0" i="1" smtClean="0">
                <a:solidFill>
                  <a:srgbClr val="5BAC26"/>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endParaRPr lang="en-GB"/>
          </a:p>
        </p:txBody>
      </p:sp>
      <p:sp>
        <p:nvSpPr>
          <p:cNvPr id="13" name="Content Placeholder 12">
            <a:extLst>
              <a:ext uri="{FF2B5EF4-FFF2-40B4-BE49-F238E27FC236}">
                <a16:creationId xmlns:a16="http://schemas.microsoft.com/office/drawing/2014/main" id="{8A9A82B7-2D35-5D45-A9BF-27A02FD260B8}"/>
              </a:ext>
            </a:extLst>
          </p:cNvPr>
          <p:cNvSpPr>
            <a:spLocks noGrp="1"/>
          </p:cNvSpPr>
          <p:nvPr>
            <p:ph sz="quarter" idx="13" hasCustomPrompt="1"/>
          </p:nvPr>
        </p:nvSpPr>
        <p:spPr>
          <a:xfrm>
            <a:off x="903642" y="4663017"/>
            <a:ext cx="5192356" cy="603250"/>
          </a:xfrm>
        </p:spPr>
        <p:txBody>
          <a:bodyPr>
            <a:normAutofit/>
          </a:bodyPr>
          <a:lstStyle>
            <a:lvl1pPr marL="0" indent="0">
              <a:buNone/>
              <a:defRPr sz="2800"/>
            </a:lvl1pPr>
          </a:lstStyle>
          <a:p>
            <a:r>
              <a:rPr lang="en-US" b="1" i="0">
                <a:solidFill>
                  <a:srgbClr val="424242"/>
                </a:solidFill>
              </a:rPr>
              <a:t>Name goes here</a:t>
            </a:r>
          </a:p>
        </p:txBody>
      </p:sp>
    </p:spTree>
    <p:extLst>
      <p:ext uri="{BB962C8B-B14F-4D97-AF65-F5344CB8AC3E}">
        <p14:creationId xmlns:p14="http://schemas.microsoft.com/office/powerpoint/2010/main" val="1965651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DD461-4689-7F4B-A49A-64CB1DD237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77019"/>
            <a:ext cx="12192000" cy="980980"/>
          </a:xfrm>
          <a:prstGeom prst="rect">
            <a:avLst/>
          </a:prstGeom>
        </p:spPr>
      </p:pic>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4" y="2906163"/>
            <a:ext cx="5761037" cy="1980163"/>
          </a:xfrm>
        </p:spPr>
        <p:txBody>
          <a:bodyPr anchor="t">
            <a:normAutofit/>
          </a:bodyPr>
          <a:lstStyle>
            <a:lvl1pPr algn="l">
              <a:defRPr sz="3600"/>
            </a:lvl1pPr>
          </a:lstStyle>
          <a:p>
            <a:r>
              <a:rPr lang="en-US"/>
              <a:t>Title of your presentation goes here please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4" y="5157788"/>
            <a:ext cx="5761037" cy="842962"/>
          </a:xfrm>
        </p:spPr>
        <p:txBody>
          <a:bodyPr>
            <a:normAutofit/>
          </a:bodyPr>
          <a:lstStyle>
            <a:lvl1pPr marL="0" indent="0" algn="l">
              <a:buNone/>
              <a:defRPr sz="2800" b="1">
                <a:solidFill>
                  <a:schemeClr val="bg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 goes here</a:t>
            </a:r>
            <a:endParaRPr lang="en-GB"/>
          </a:p>
        </p:txBody>
      </p:sp>
      <p:sp>
        <p:nvSpPr>
          <p:cNvPr id="19" name="Picture Placeholder 18">
            <a:extLst>
              <a:ext uri="{FF2B5EF4-FFF2-40B4-BE49-F238E27FC236}">
                <a16:creationId xmlns:a16="http://schemas.microsoft.com/office/drawing/2014/main" id="{D45FCE02-F1F3-2A41-9380-F9CD5291EED6}"/>
              </a:ext>
            </a:extLst>
          </p:cNvPr>
          <p:cNvSpPr>
            <a:spLocks noGrp="1"/>
          </p:cNvSpPr>
          <p:nvPr>
            <p:ph type="pic" sz="quarter" idx="10"/>
          </p:nvPr>
        </p:nvSpPr>
        <p:spPr>
          <a:xfrm>
            <a:off x="7207315" y="784836"/>
            <a:ext cx="3714736" cy="3714736"/>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20" name="Picture 19">
            <a:extLst>
              <a:ext uri="{FF2B5EF4-FFF2-40B4-BE49-F238E27FC236}">
                <a16:creationId xmlns:a16="http://schemas.microsoft.com/office/drawing/2014/main" id="{532B067F-1C8D-0E49-B572-20209154F9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4963" y="336283"/>
            <a:ext cx="1865312" cy="1949716"/>
          </a:xfrm>
          <a:prstGeom prst="rect">
            <a:avLst/>
          </a:prstGeom>
        </p:spPr>
      </p:pic>
      <p:sp>
        <p:nvSpPr>
          <p:cNvPr id="8" name="Picture Placeholder 18">
            <a:extLst>
              <a:ext uri="{FF2B5EF4-FFF2-40B4-BE49-F238E27FC236}">
                <a16:creationId xmlns:a16="http://schemas.microsoft.com/office/drawing/2014/main" id="{21D77384-8863-7640-BFDD-3B9016104FC1}"/>
              </a:ext>
            </a:extLst>
          </p:cNvPr>
          <p:cNvSpPr>
            <a:spLocks noGrp="1"/>
          </p:cNvSpPr>
          <p:nvPr>
            <p:ph type="pic" sz="quarter" idx="14"/>
          </p:nvPr>
        </p:nvSpPr>
        <p:spPr>
          <a:xfrm>
            <a:off x="9802501" y="3696164"/>
            <a:ext cx="1821240" cy="182124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11" name="Picture 10">
            <a:extLst>
              <a:ext uri="{FF2B5EF4-FFF2-40B4-BE49-F238E27FC236}">
                <a16:creationId xmlns:a16="http://schemas.microsoft.com/office/drawing/2014/main" id="{A7637CF1-8938-F04A-A23B-CD4FAD62D1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0" y="-2060"/>
            <a:ext cx="12192000" cy="296924"/>
          </a:xfrm>
          <a:prstGeom prst="rect">
            <a:avLst/>
          </a:prstGeom>
        </p:spPr>
      </p:pic>
      <p:sp>
        <p:nvSpPr>
          <p:cNvPr id="12" name="Picture Placeholder 18">
            <a:extLst>
              <a:ext uri="{FF2B5EF4-FFF2-40B4-BE49-F238E27FC236}">
                <a16:creationId xmlns:a16="http://schemas.microsoft.com/office/drawing/2014/main" id="{9865C99D-AABA-DC49-8394-33099C33EB65}"/>
              </a:ext>
            </a:extLst>
          </p:cNvPr>
          <p:cNvSpPr>
            <a:spLocks noGrp="1"/>
          </p:cNvSpPr>
          <p:nvPr>
            <p:ph type="pic" sz="quarter" idx="15"/>
          </p:nvPr>
        </p:nvSpPr>
        <p:spPr>
          <a:xfrm>
            <a:off x="4771176" y="336283"/>
            <a:ext cx="2235444" cy="2235444"/>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Tree>
    <p:extLst>
      <p:ext uri="{BB962C8B-B14F-4D97-AF65-F5344CB8AC3E}">
        <p14:creationId xmlns:p14="http://schemas.microsoft.com/office/powerpoint/2010/main" val="2850639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4" y="1122364"/>
            <a:ext cx="5761037" cy="1620837"/>
          </a:xfrm>
        </p:spPr>
        <p:txBody>
          <a:bodyPr anchor="t">
            <a:normAutofit/>
          </a:bodyPr>
          <a:lstStyle>
            <a:lvl1pPr algn="l">
              <a:defRPr sz="3600"/>
            </a:lvl1pPr>
          </a:lstStyle>
          <a:p>
            <a:r>
              <a:rPr lang="en-US"/>
              <a:t>Section header title goes here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4" y="3096286"/>
            <a:ext cx="5761037" cy="2161515"/>
          </a:xfrm>
        </p:spPr>
        <p:txBody>
          <a:bodyPr/>
          <a:lstStyle>
            <a:lvl1pPr marL="0" indent="0" algn="l">
              <a:buNone/>
              <a:defRPr sz="2400">
                <a:solidFill>
                  <a:srgbClr val="00875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Section Header subtitle</a:t>
            </a:r>
            <a:endParaRPr lang="en-GB"/>
          </a:p>
        </p:txBody>
      </p:sp>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a:off x="7331908" y="-1614"/>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to add a picture</a:t>
            </a:r>
          </a:p>
        </p:txBody>
      </p:sp>
    </p:spTree>
    <p:extLst>
      <p:ext uri="{BB962C8B-B14F-4D97-AF65-F5344CB8AC3E}">
        <p14:creationId xmlns:p14="http://schemas.microsoft.com/office/powerpoint/2010/main" val="1397381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image right light gree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2FCB43F-A4EC-7247-A685-C1582EB04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088" y="225425"/>
            <a:ext cx="1854200" cy="1460500"/>
          </a:xfrm>
          <a:prstGeom prst="rect">
            <a:avLst/>
          </a:prstGeom>
        </p:spPr>
      </p:pic>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a:off x="7331908" y="-1614"/>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behind the square image to add a picture</a:t>
            </a:r>
          </a:p>
        </p:txBody>
      </p:sp>
      <p:sp>
        <p:nvSpPr>
          <p:cNvPr id="6" name="Picture Placeholder 18">
            <a:extLst>
              <a:ext uri="{FF2B5EF4-FFF2-40B4-BE49-F238E27FC236}">
                <a16:creationId xmlns:a16="http://schemas.microsoft.com/office/drawing/2014/main" id="{EFFFBC21-2E5E-8A47-8A7B-591B2BE8C26C}"/>
              </a:ext>
            </a:extLst>
          </p:cNvPr>
          <p:cNvSpPr>
            <a:spLocks noGrp="1"/>
          </p:cNvSpPr>
          <p:nvPr>
            <p:ph type="pic" sz="quarter" idx="10"/>
          </p:nvPr>
        </p:nvSpPr>
        <p:spPr>
          <a:xfrm>
            <a:off x="6585210" y="1066007"/>
            <a:ext cx="4725987" cy="4725987"/>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9" name="Graphic 8">
            <a:extLst>
              <a:ext uri="{FF2B5EF4-FFF2-40B4-BE49-F238E27FC236}">
                <a16:creationId xmlns:a16="http://schemas.microsoft.com/office/drawing/2014/main" id="{FA6042CF-4ABF-B842-B0FA-3A293950DD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641206" y="5114296"/>
            <a:ext cx="1854200" cy="1460500"/>
          </a:xfrm>
          <a:prstGeom prst="rect">
            <a:avLst/>
          </a:prstGeom>
        </p:spPr>
      </p:pic>
      <p:sp>
        <p:nvSpPr>
          <p:cNvPr id="10" name="Subtitle 2">
            <a:extLst>
              <a:ext uri="{FF2B5EF4-FFF2-40B4-BE49-F238E27FC236}">
                <a16:creationId xmlns:a16="http://schemas.microsoft.com/office/drawing/2014/main" id="{88502177-AFDB-A948-968F-8DB137658680}"/>
              </a:ext>
            </a:extLst>
          </p:cNvPr>
          <p:cNvSpPr>
            <a:spLocks noGrp="1"/>
          </p:cNvSpPr>
          <p:nvPr>
            <p:ph type="subTitle" idx="1" hasCustomPrompt="1"/>
          </p:nvPr>
        </p:nvSpPr>
        <p:spPr>
          <a:xfrm>
            <a:off x="903643" y="1685926"/>
            <a:ext cx="5192357" cy="2444435"/>
          </a:xfrm>
        </p:spPr>
        <p:txBody>
          <a:bodyPr>
            <a:noAutofit/>
          </a:bodyPr>
          <a:lstStyle>
            <a:lvl1pPr marL="0" marR="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lang="en-GB" sz="2800" b="0" i="1" smtClean="0">
                <a:solidFill>
                  <a:srgbClr val="5BAC26"/>
                </a:solidFill>
                <a:effectLs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“Quote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endParaRPr lang="en-GB"/>
          </a:p>
        </p:txBody>
      </p:sp>
      <p:sp>
        <p:nvSpPr>
          <p:cNvPr id="13" name="Content Placeholder 12">
            <a:extLst>
              <a:ext uri="{FF2B5EF4-FFF2-40B4-BE49-F238E27FC236}">
                <a16:creationId xmlns:a16="http://schemas.microsoft.com/office/drawing/2014/main" id="{8A9A82B7-2D35-5D45-A9BF-27A02FD260B8}"/>
              </a:ext>
            </a:extLst>
          </p:cNvPr>
          <p:cNvSpPr>
            <a:spLocks noGrp="1"/>
          </p:cNvSpPr>
          <p:nvPr>
            <p:ph sz="quarter" idx="13" hasCustomPrompt="1"/>
          </p:nvPr>
        </p:nvSpPr>
        <p:spPr>
          <a:xfrm>
            <a:off x="903642" y="4663018"/>
            <a:ext cx="5192356" cy="603250"/>
          </a:xfrm>
        </p:spPr>
        <p:txBody>
          <a:bodyPr>
            <a:normAutofit/>
          </a:bodyPr>
          <a:lstStyle>
            <a:lvl1pPr marL="0" indent="0">
              <a:buNone/>
              <a:defRPr sz="2800"/>
            </a:lvl1pPr>
          </a:lstStyle>
          <a:p>
            <a:r>
              <a:rPr lang="en-US" b="1" i="0">
                <a:solidFill>
                  <a:srgbClr val="424242"/>
                </a:solidFill>
              </a:rPr>
              <a:t>Name goes here</a:t>
            </a:r>
          </a:p>
        </p:txBody>
      </p:sp>
    </p:spTree>
    <p:extLst>
      <p:ext uri="{BB962C8B-B14F-4D97-AF65-F5344CB8AC3E}">
        <p14:creationId xmlns:p14="http://schemas.microsoft.com/office/powerpoint/2010/main" val="44638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image left dark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flipH="1">
            <a:off x="0" y="-1614"/>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marL="0" indent="0">
              <a:buNone/>
              <a:defRPr sz="1600">
                <a:solidFill>
                  <a:srgbClr val="008751"/>
                </a:solidFill>
              </a:defRPr>
            </a:lvl1pPr>
          </a:lstStyle>
          <a:p>
            <a:r>
              <a:rPr lang="en-GB"/>
              <a:t>This is an image placeholder. Click the little icon behind the square image to add a picture</a:t>
            </a:r>
          </a:p>
        </p:txBody>
      </p:sp>
      <p:pic>
        <p:nvPicPr>
          <p:cNvPr id="8" name="Graphic 7">
            <a:extLst>
              <a:ext uri="{FF2B5EF4-FFF2-40B4-BE49-F238E27FC236}">
                <a16:creationId xmlns:a16="http://schemas.microsoft.com/office/drawing/2014/main" id="{F2FCB43F-A4EC-7247-A685-C1582EB04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408" y="225425"/>
            <a:ext cx="1854200" cy="1460500"/>
          </a:xfrm>
          <a:prstGeom prst="rect">
            <a:avLst/>
          </a:prstGeom>
        </p:spPr>
      </p:pic>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6096001" y="1685926"/>
            <a:ext cx="5188772" cy="2444435"/>
          </a:xfrm>
        </p:spPr>
        <p:txBody>
          <a:bodyPr>
            <a:noAutofit/>
          </a:bodyPr>
          <a:lstStyle>
            <a:lvl1pPr marL="0" marR="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lang="en-GB" sz="2800" b="0" i="1" smtClean="0">
                <a:solidFill>
                  <a:srgbClr val="5BAC26"/>
                </a:solidFill>
                <a:effectLs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“Quote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endParaRPr lang="en-GB"/>
          </a:p>
        </p:txBody>
      </p:sp>
      <p:sp>
        <p:nvSpPr>
          <p:cNvPr id="6" name="Picture Placeholder 18">
            <a:extLst>
              <a:ext uri="{FF2B5EF4-FFF2-40B4-BE49-F238E27FC236}">
                <a16:creationId xmlns:a16="http://schemas.microsoft.com/office/drawing/2014/main" id="{EFFFBC21-2E5E-8A47-8A7B-591B2BE8C26C}"/>
              </a:ext>
            </a:extLst>
          </p:cNvPr>
          <p:cNvSpPr>
            <a:spLocks noGrp="1"/>
          </p:cNvSpPr>
          <p:nvPr>
            <p:ph type="pic" sz="quarter" idx="10"/>
          </p:nvPr>
        </p:nvSpPr>
        <p:spPr>
          <a:xfrm>
            <a:off x="947687" y="1066006"/>
            <a:ext cx="4680000" cy="468000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9" name="Graphic 8">
            <a:extLst>
              <a:ext uri="{FF2B5EF4-FFF2-40B4-BE49-F238E27FC236}">
                <a16:creationId xmlns:a16="http://schemas.microsoft.com/office/drawing/2014/main" id="{6ABD6646-A53B-6E49-8635-45E763E67E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45713" y="5114296"/>
            <a:ext cx="1854200" cy="1460500"/>
          </a:xfrm>
          <a:prstGeom prst="rect">
            <a:avLst/>
          </a:prstGeom>
        </p:spPr>
      </p:pic>
      <p:sp>
        <p:nvSpPr>
          <p:cNvPr id="11" name="Content Placeholder 12">
            <a:extLst>
              <a:ext uri="{FF2B5EF4-FFF2-40B4-BE49-F238E27FC236}">
                <a16:creationId xmlns:a16="http://schemas.microsoft.com/office/drawing/2014/main" id="{BFA61B89-C7FE-D74D-ABE2-C53E102AF26E}"/>
              </a:ext>
            </a:extLst>
          </p:cNvPr>
          <p:cNvSpPr>
            <a:spLocks noGrp="1"/>
          </p:cNvSpPr>
          <p:nvPr>
            <p:ph sz="quarter" idx="13" hasCustomPrompt="1"/>
          </p:nvPr>
        </p:nvSpPr>
        <p:spPr>
          <a:xfrm>
            <a:off x="6096002" y="4663018"/>
            <a:ext cx="5761037" cy="603250"/>
          </a:xfrm>
        </p:spPr>
        <p:txBody>
          <a:bodyPr>
            <a:normAutofit/>
          </a:bodyPr>
          <a:lstStyle>
            <a:lvl1pPr marL="0" indent="0">
              <a:buNone/>
              <a:defRPr sz="2800"/>
            </a:lvl1pPr>
          </a:lstStyle>
          <a:p>
            <a:r>
              <a:rPr lang="en-US" b="1" i="0">
                <a:solidFill>
                  <a:srgbClr val="424242"/>
                </a:solidFill>
              </a:rPr>
              <a:t>Name goes here</a:t>
            </a:r>
          </a:p>
        </p:txBody>
      </p:sp>
    </p:spTree>
    <p:extLst>
      <p:ext uri="{BB962C8B-B14F-4D97-AF65-F5344CB8AC3E}">
        <p14:creationId xmlns:p14="http://schemas.microsoft.com/office/powerpoint/2010/main" val="3649523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alf and Half">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flipH="1">
            <a:off x="-2957" y="-1615"/>
            <a:ext cx="6166748" cy="6876093"/>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6166748"/>
              <a:gd name="connsiteY0" fmla="*/ 5524383 h 6859615"/>
              <a:gd name="connsiteX1" fmla="*/ 52429 w 6166748"/>
              <a:gd name="connsiteY1" fmla="*/ 5559822 h 6859615"/>
              <a:gd name="connsiteX2" fmla="*/ 45600 w 6166748"/>
              <a:gd name="connsiteY2" fmla="*/ 5615230 h 6859615"/>
              <a:gd name="connsiteX3" fmla="*/ 598 w 6166748"/>
              <a:gd name="connsiteY3" fmla="*/ 5604346 h 6859615"/>
              <a:gd name="connsiteX4" fmla="*/ 21895 w 6166748"/>
              <a:gd name="connsiteY4" fmla="*/ 5524383 h 6859615"/>
              <a:gd name="connsiteX5" fmla="*/ 6166748 w 6166748"/>
              <a:gd name="connsiteY5" fmla="*/ 0 h 6859615"/>
              <a:gd name="connsiteX6" fmla="*/ 4860092 w 6166748"/>
              <a:gd name="connsiteY6" fmla="*/ 6857986 h 6859615"/>
              <a:gd name="connsiteX7" fmla="*/ 53540 w 6166748"/>
              <a:gd name="connsiteY7" fmla="*/ 6859615 h 6859615"/>
              <a:gd name="connsiteX8" fmla="*/ 59346 w 6166748"/>
              <a:gd name="connsiteY8" fmla="*/ 6185420 h 6859615"/>
              <a:gd name="connsiteX9" fmla="*/ 125613 w 6166748"/>
              <a:gd name="connsiteY9" fmla="*/ 5874333 h 6859615"/>
              <a:gd name="connsiteX10" fmla="*/ 80174 w 6166748"/>
              <a:gd name="connsiteY10" fmla="*/ 5140414 h 6859615"/>
              <a:gd name="connsiteX11" fmla="*/ 73780 w 6166748"/>
              <a:gd name="connsiteY11" fmla="*/ 4302231 h 6859615"/>
              <a:gd name="connsiteX12" fmla="*/ 68446 w 6166748"/>
              <a:gd name="connsiteY12" fmla="*/ 2775529 h 6859615"/>
              <a:gd name="connsiteX13" fmla="*/ 90080 w 6166748"/>
              <a:gd name="connsiteY13" fmla="*/ 1862862 h 6859615"/>
              <a:gd name="connsiteX14" fmla="*/ 88846 w 6166748"/>
              <a:gd name="connsiteY14" fmla="*/ 1228384 h 6859615"/>
              <a:gd name="connsiteX15" fmla="*/ 65442 w 6166748"/>
              <a:gd name="connsiteY15" fmla="*/ 666410 h 6859615"/>
              <a:gd name="connsiteX16" fmla="*/ 83258 w 6166748"/>
              <a:gd name="connsiteY16" fmla="*/ 724 h 6859615"/>
              <a:gd name="connsiteX17" fmla="*/ 6166748 w 6166748"/>
              <a:gd name="connsiteY17" fmla="*/ 0 h 6859615"/>
              <a:gd name="connsiteX0" fmla="*/ 21895 w 6166748"/>
              <a:gd name="connsiteY0" fmla="*/ 5524383 h 6876093"/>
              <a:gd name="connsiteX1" fmla="*/ 52429 w 6166748"/>
              <a:gd name="connsiteY1" fmla="*/ 5559822 h 6876093"/>
              <a:gd name="connsiteX2" fmla="*/ 45600 w 6166748"/>
              <a:gd name="connsiteY2" fmla="*/ 5615230 h 6876093"/>
              <a:gd name="connsiteX3" fmla="*/ 598 w 6166748"/>
              <a:gd name="connsiteY3" fmla="*/ 5604346 h 6876093"/>
              <a:gd name="connsiteX4" fmla="*/ 21895 w 6166748"/>
              <a:gd name="connsiteY4" fmla="*/ 5524383 h 6876093"/>
              <a:gd name="connsiteX5" fmla="*/ 6166748 w 6166748"/>
              <a:gd name="connsiteY5" fmla="*/ 0 h 6876093"/>
              <a:gd name="connsiteX6" fmla="*/ 6163791 w 6166748"/>
              <a:gd name="connsiteY6" fmla="*/ 6876093 h 6876093"/>
              <a:gd name="connsiteX7" fmla="*/ 53540 w 6166748"/>
              <a:gd name="connsiteY7" fmla="*/ 6859615 h 6876093"/>
              <a:gd name="connsiteX8" fmla="*/ 59346 w 6166748"/>
              <a:gd name="connsiteY8" fmla="*/ 6185420 h 6876093"/>
              <a:gd name="connsiteX9" fmla="*/ 125613 w 6166748"/>
              <a:gd name="connsiteY9" fmla="*/ 5874333 h 6876093"/>
              <a:gd name="connsiteX10" fmla="*/ 80174 w 6166748"/>
              <a:gd name="connsiteY10" fmla="*/ 5140414 h 6876093"/>
              <a:gd name="connsiteX11" fmla="*/ 73780 w 6166748"/>
              <a:gd name="connsiteY11" fmla="*/ 4302231 h 6876093"/>
              <a:gd name="connsiteX12" fmla="*/ 68446 w 6166748"/>
              <a:gd name="connsiteY12" fmla="*/ 2775529 h 6876093"/>
              <a:gd name="connsiteX13" fmla="*/ 90080 w 6166748"/>
              <a:gd name="connsiteY13" fmla="*/ 1862862 h 6876093"/>
              <a:gd name="connsiteX14" fmla="*/ 88846 w 6166748"/>
              <a:gd name="connsiteY14" fmla="*/ 1228384 h 6876093"/>
              <a:gd name="connsiteX15" fmla="*/ 65442 w 6166748"/>
              <a:gd name="connsiteY15" fmla="*/ 666410 h 6876093"/>
              <a:gd name="connsiteX16" fmla="*/ 83258 w 6166748"/>
              <a:gd name="connsiteY16" fmla="*/ 724 h 6876093"/>
              <a:gd name="connsiteX17" fmla="*/ 6166748 w 6166748"/>
              <a:gd name="connsiteY17" fmla="*/ 0 h 687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66748" h="6876093">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6166748" y="0"/>
                </a:moveTo>
                <a:cubicBezTo>
                  <a:pt x="6165762" y="2292031"/>
                  <a:pt x="6164777" y="4584062"/>
                  <a:pt x="6163791" y="6876093"/>
                </a:cubicBez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6166748" y="0"/>
                </a:lnTo>
                <a:close/>
              </a:path>
            </a:pathLst>
          </a:custGeom>
          <a:solidFill>
            <a:srgbClr val="008751"/>
          </a:solidFill>
          <a:ln>
            <a:noFill/>
          </a:ln>
        </p:spPr>
        <p:txBody>
          <a:bodyPr wrap="square">
            <a:noAutofit/>
          </a:bodyPr>
          <a:lstStyle>
            <a:lvl1pPr>
              <a:defRPr sz="1600">
                <a:solidFill>
                  <a:schemeClr val="accent2">
                    <a:lumMod val="75000"/>
                  </a:schemeClr>
                </a:solidFill>
              </a:defRPr>
            </a:lvl1pPr>
          </a:lstStyle>
          <a:p>
            <a:r>
              <a:rPr lang="en-GB"/>
              <a:t>This is an image placeholder. Click the little icon behind the square image to add a picture</a:t>
            </a:r>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6564313" y="2272420"/>
            <a:ext cx="5292724" cy="4396668"/>
          </a:xfrm>
        </p:spPr>
        <p:txBody>
          <a:bodyPr>
            <a:normAutofit/>
          </a:bodyPr>
          <a:lstStyle>
            <a:lvl1pPr marL="0" marR="0" indent="0" algn="l" defTabSz="914446"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rgbClr val="424242"/>
                </a:solidFill>
                <a:effectLst/>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Lorem </a:t>
            </a:r>
            <a:r>
              <a:rPr lang="en-US" err="1"/>
              <a:t>lipsum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endParaRPr lang="en-US"/>
          </a:p>
          <a:p>
            <a:pPr marL="0" marR="0" lvl="0" indent="0" algn="l" defTabSz="91444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a:t>
            </a:r>
            <a:r>
              <a:rPr lang="en-US" err="1"/>
              <a:t>lipsum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en-GB"/>
          </a:p>
        </p:txBody>
      </p:sp>
      <p:sp>
        <p:nvSpPr>
          <p:cNvPr id="10" name="Title 1">
            <a:extLst>
              <a:ext uri="{FF2B5EF4-FFF2-40B4-BE49-F238E27FC236}">
                <a16:creationId xmlns:a16="http://schemas.microsoft.com/office/drawing/2014/main" id="{CADA7699-B8F6-BB4E-85DD-D8B3900E3F5D}"/>
              </a:ext>
            </a:extLst>
          </p:cNvPr>
          <p:cNvSpPr>
            <a:spLocks noGrp="1"/>
          </p:cNvSpPr>
          <p:nvPr>
            <p:ph type="ctrTitle" hasCustomPrompt="1"/>
          </p:nvPr>
        </p:nvSpPr>
        <p:spPr>
          <a:xfrm>
            <a:off x="6564314" y="368300"/>
            <a:ext cx="5761037" cy="1704944"/>
          </a:xfrm>
        </p:spPr>
        <p:txBody>
          <a:bodyPr anchor="t">
            <a:normAutofit/>
          </a:bodyPr>
          <a:lstStyle>
            <a:lvl1pPr algn="l">
              <a:defRPr sz="3600"/>
            </a:lvl1pPr>
          </a:lstStyle>
          <a:p>
            <a:r>
              <a:rPr lang="en-US"/>
              <a:t>Section header title goes here</a:t>
            </a:r>
            <a:endParaRPr lang="en-GB"/>
          </a:p>
        </p:txBody>
      </p:sp>
    </p:spTree>
    <p:extLst>
      <p:ext uri="{BB962C8B-B14F-4D97-AF65-F5344CB8AC3E}">
        <p14:creationId xmlns:p14="http://schemas.microsoft.com/office/powerpoint/2010/main" val="2056941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5AD123-4A80-C347-AD12-93336F3C4B3D}"/>
              </a:ext>
            </a:extLst>
          </p:cNvPr>
          <p:cNvSpPr>
            <a:spLocks noGrp="1"/>
          </p:cNvSpPr>
          <p:nvPr>
            <p:ph type="pic" sz="quarter" idx="10" hasCustomPrompt="1"/>
          </p:nvPr>
        </p:nvSpPr>
        <p:spPr>
          <a:xfrm>
            <a:off x="0" y="0"/>
            <a:ext cx="12192000" cy="6858000"/>
          </a:xfrm>
          <a:solidFill>
            <a:srgbClr val="5BAC26"/>
          </a:solidFill>
        </p:spPr>
        <p:txBody>
          <a:bodyPr/>
          <a:lstStyle>
            <a:lvl1pPr>
              <a:defRPr/>
            </a:lvl1pPr>
          </a:lstStyle>
          <a:p>
            <a:r>
              <a:rPr lang="en-GB"/>
              <a:t>This is an image placeholder. Click the little icon in the centre to add a picture</a:t>
            </a:r>
          </a:p>
        </p:txBody>
      </p:sp>
      <p:sp>
        <p:nvSpPr>
          <p:cNvPr id="2" name="Title 1">
            <a:extLst>
              <a:ext uri="{FF2B5EF4-FFF2-40B4-BE49-F238E27FC236}">
                <a16:creationId xmlns:a16="http://schemas.microsoft.com/office/drawing/2014/main" id="{8FF120D5-1456-D743-984F-F99DAF100E88}"/>
              </a:ext>
            </a:extLst>
          </p:cNvPr>
          <p:cNvSpPr>
            <a:spLocks noGrp="1"/>
          </p:cNvSpPr>
          <p:nvPr>
            <p:ph type="title" hasCustomPrompt="1"/>
          </p:nvPr>
        </p:nvSpPr>
        <p:spPr>
          <a:xfrm>
            <a:off x="343672" y="742385"/>
            <a:ext cx="11513366" cy="1810693"/>
          </a:xfrm>
        </p:spPr>
        <p:txBody>
          <a:bodyPr/>
          <a:lstStyle>
            <a:lvl1pPr algn="ctr">
              <a:defRPr>
                <a:solidFill>
                  <a:schemeClr val="bg1"/>
                </a:solidFill>
              </a:defRPr>
            </a:lvl1pPr>
          </a:lstStyle>
          <a:p>
            <a:r>
              <a:rPr lang="en-US"/>
              <a:t>Title goes here</a:t>
            </a:r>
            <a:endParaRPr lang="en-GB"/>
          </a:p>
        </p:txBody>
      </p:sp>
      <p:sp>
        <p:nvSpPr>
          <p:cNvPr id="8" name="Title 1">
            <a:extLst>
              <a:ext uri="{FF2B5EF4-FFF2-40B4-BE49-F238E27FC236}">
                <a16:creationId xmlns:a16="http://schemas.microsoft.com/office/drawing/2014/main" id="{8F1A2376-3519-6840-9FF5-66E45793B832}"/>
              </a:ext>
            </a:extLst>
          </p:cNvPr>
          <p:cNvSpPr txBox="1">
            <a:spLocks/>
          </p:cNvSpPr>
          <p:nvPr userDrawn="1"/>
        </p:nvSpPr>
        <p:spPr>
          <a:xfrm>
            <a:off x="343672" y="4137434"/>
            <a:ext cx="11513366" cy="1810693"/>
          </a:xfrm>
          <a:prstGeom prst="rect">
            <a:avLst/>
          </a:prstGeom>
          <a:no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3600" b="0" i="0" kern="1200">
                <a:solidFill>
                  <a:schemeClr val="bg1"/>
                </a:solidFill>
                <a:latin typeface="Eveleth Dot Light" panose="02010A04020200000003" pitchFamily="2" charset="77"/>
                <a:ea typeface="+mj-ea"/>
                <a:cs typeface="+mj-cs"/>
              </a:defRPr>
            </a:lvl1pPr>
          </a:lstStyle>
          <a:p>
            <a:r>
              <a:rPr lang="en-US" sz="2800">
                <a:latin typeface="+mj-lt"/>
                <a:cs typeface="Calibri" panose="020F0502020204030204" pitchFamily="34" charset="0"/>
              </a:rPr>
              <a:t>Click to edit Section Header subtitle</a:t>
            </a:r>
            <a:endParaRPr lang="en-GB" sz="2800">
              <a:latin typeface="+mj-lt"/>
              <a:cs typeface="Calibri" panose="020F0502020204030204" pitchFamily="34" charset="0"/>
            </a:endParaRPr>
          </a:p>
        </p:txBody>
      </p:sp>
    </p:spTree>
    <p:extLst>
      <p:ext uri="{BB962C8B-B14F-4D97-AF65-F5344CB8AC3E}">
        <p14:creationId xmlns:p14="http://schemas.microsoft.com/office/powerpoint/2010/main" val="4056015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 Colour Background">
    <p:bg>
      <p:bgPr>
        <a:solidFill>
          <a:srgbClr val="5BAC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E6E-90A4-F54F-A349-16304E02824C}"/>
              </a:ext>
            </a:extLst>
          </p:cNvPr>
          <p:cNvSpPr>
            <a:spLocks noGrp="1"/>
          </p:cNvSpPr>
          <p:nvPr>
            <p:ph type="title" hasCustomPrompt="1"/>
          </p:nvPr>
        </p:nvSpPr>
        <p:spPr/>
        <p:txBody>
          <a:bodyPr/>
          <a:lstStyle>
            <a:lvl1pPr algn="ct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89461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alf Photos Half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2463-A991-0F4A-B0B1-0A1E2B91E3B5}"/>
              </a:ext>
            </a:extLst>
          </p:cNvPr>
          <p:cNvSpPr>
            <a:spLocks noGrp="1"/>
          </p:cNvSpPr>
          <p:nvPr>
            <p:ph type="title"/>
          </p:nvPr>
        </p:nvSpPr>
        <p:spPr>
          <a:xfrm>
            <a:off x="6096000" y="372247"/>
            <a:ext cx="5761038"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43E37-3E98-374D-8324-8657691FFA00}"/>
              </a:ext>
            </a:extLst>
          </p:cNvPr>
          <p:cNvSpPr>
            <a:spLocks noGrp="1"/>
          </p:cNvSpPr>
          <p:nvPr>
            <p:ph idx="1"/>
          </p:nvPr>
        </p:nvSpPr>
        <p:spPr>
          <a:xfrm>
            <a:off x="6096000" y="1868487"/>
            <a:ext cx="5761038" cy="4243432"/>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BFC42-1795-F84D-BB1F-903859059B12}"/>
              </a:ext>
            </a:extLst>
          </p:cNvPr>
          <p:cNvSpPr>
            <a:spLocks noGrp="1"/>
          </p:cNvSpPr>
          <p:nvPr>
            <p:ph type="dt" sz="half" idx="10"/>
          </p:nvPr>
        </p:nvSpPr>
        <p:spPr>
          <a:xfrm>
            <a:off x="9100457" y="6453052"/>
            <a:ext cx="1673764" cy="216038"/>
          </a:xfrm>
        </p:spPr>
        <p:txBody>
          <a:bodyPr/>
          <a:lstStyle/>
          <a:p>
            <a:fld id="{677139CF-4A3D-4C28-BE24-5057B779EF9B}" type="datetime4">
              <a:rPr lang="en-GB" smtClean="0"/>
              <a:t>13 February 2024</a:t>
            </a:fld>
            <a:endParaRPr lang="en-GB"/>
          </a:p>
        </p:txBody>
      </p:sp>
      <p:sp>
        <p:nvSpPr>
          <p:cNvPr id="5" name="Footer Placeholder 4">
            <a:extLst>
              <a:ext uri="{FF2B5EF4-FFF2-40B4-BE49-F238E27FC236}">
                <a16:creationId xmlns:a16="http://schemas.microsoft.com/office/drawing/2014/main" id="{2D990AC9-CC40-F242-ADBA-6699016483EC}"/>
              </a:ext>
            </a:extLst>
          </p:cNvPr>
          <p:cNvSpPr>
            <a:spLocks noGrp="1"/>
          </p:cNvSpPr>
          <p:nvPr>
            <p:ph type="ftr" sz="quarter" idx="11"/>
          </p:nvPr>
        </p:nvSpPr>
        <p:spPr>
          <a:xfrm>
            <a:off x="1236617" y="6453052"/>
            <a:ext cx="7315200" cy="216038"/>
          </a:xfrm>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3C05C73F-87C7-DD47-BF49-1581C329F839}"/>
              </a:ext>
            </a:extLst>
          </p:cNvPr>
          <p:cNvSpPr>
            <a:spLocks noGrp="1"/>
          </p:cNvSpPr>
          <p:nvPr>
            <p:ph type="sldNum" sz="quarter" idx="12"/>
          </p:nvPr>
        </p:nvSpPr>
        <p:spPr/>
        <p:txBody>
          <a:bodyPr/>
          <a:lstStyle/>
          <a:p>
            <a:fld id="{6CCA5A4E-9384-7B4E-A945-D252AB071471}" type="slidenum">
              <a:rPr lang="en-GB" smtClean="0"/>
              <a:t>‹#›</a:t>
            </a:fld>
            <a:endParaRPr lang="en-GB"/>
          </a:p>
        </p:txBody>
      </p:sp>
      <p:sp>
        <p:nvSpPr>
          <p:cNvPr id="7" name="Picture Placeholder 18">
            <a:extLst>
              <a:ext uri="{FF2B5EF4-FFF2-40B4-BE49-F238E27FC236}">
                <a16:creationId xmlns:a16="http://schemas.microsoft.com/office/drawing/2014/main" id="{24AAF104-97AA-0541-9963-95E36C522A47}"/>
              </a:ext>
            </a:extLst>
          </p:cNvPr>
          <p:cNvSpPr>
            <a:spLocks noGrp="1"/>
          </p:cNvSpPr>
          <p:nvPr>
            <p:ph type="pic" sz="quarter" idx="13"/>
          </p:nvPr>
        </p:nvSpPr>
        <p:spPr>
          <a:xfrm>
            <a:off x="996638" y="784836"/>
            <a:ext cx="3714736" cy="3714736"/>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
        <p:nvSpPr>
          <p:cNvPr id="8" name="Picture Placeholder 18">
            <a:extLst>
              <a:ext uri="{FF2B5EF4-FFF2-40B4-BE49-F238E27FC236}">
                <a16:creationId xmlns:a16="http://schemas.microsoft.com/office/drawing/2014/main" id="{10F9567A-A586-FA4A-A44C-F7D61ADA423E}"/>
              </a:ext>
            </a:extLst>
          </p:cNvPr>
          <p:cNvSpPr>
            <a:spLocks noGrp="1"/>
          </p:cNvSpPr>
          <p:nvPr>
            <p:ph type="pic" sz="quarter" idx="14"/>
          </p:nvPr>
        </p:nvSpPr>
        <p:spPr>
          <a:xfrm>
            <a:off x="3591824" y="3696164"/>
            <a:ext cx="1821240" cy="182124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Tree>
    <p:extLst>
      <p:ext uri="{BB962C8B-B14F-4D97-AF65-F5344CB8AC3E}">
        <p14:creationId xmlns:p14="http://schemas.microsoft.com/office/powerpoint/2010/main" val="40241737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2463-A991-0F4A-B0B1-0A1E2B91E3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43E37-3E98-374D-8324-8657691FFA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BFC42-1795-F84D-BB1F-903859059B12}"/>
              </a:ext>
            </a:extLst>
          </p:cNvPr>
          <p:cNvSpPr>
            <a:spLocks noGrp="1"/>
          </p:cNvSpPr>
          <p:nvPr>
            <p:ph type="dt" sz="half" idx="10"/>
          </p:nvPr>
        </p:nvSpPr>
        <p:spPr>
          <a:xfrm>
            <a:off x="9100457" y="6453052"/>
            <a:ext cx="1673764" cy="216038"/>
          </a:xfrm>
        </p:spPr>
        <p:txBody>
          <a:bodyPr/>
          <a:lstStyle/>
          <a:p>
            <a:fld id="{279F28DC-D0DD-494C-9FB7-E22CC8A8F0B2}" type="datetime4">
              <a:rPr lang="en-GB" smtClean="0"/>
              <a:t>13 February 2024</a:t>
            </a:fld>
            <a:endParaRPr lang="en-GB"/>
          </a:p>
        </p:txBody>
      </p:sp>
      <p:sp>
        <p:nvSpPr>
          <p:cNvPr id="5" name="Footer Placeholder 4">
            <a:extLst>
              <a:ext uri="{FF2B5EF4-FFF2-40B4-BE49-F238E27FC236}">
                <a16:creationId xmlns:a16="http://schemas.microsoft.com/office/drawing/2014/main" id="{2D990AC9-CC40-F242-ADBA-6699016483EC}"/>
              </a:ext>
            </a:extLst>
          </p:cNvPr>
          <p:cNvSpPr>
            <a:spLocks noGrp="1"/>
          </p:cNvSpPr>
          <p:nvPr>
            <p:ph type="ftr" sz="quarter" idx="11"/>
          </p:nvPr>
        </p:nvSpPr>
        <p:spPr>
          <a:xfrm>
            <a:off x="1236617" y="6453052"/>
            <a:ext cx="7315200" cy="216038"/>
          </a:xfrm>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3C05C73F-87C7-DD47-BF49-1581C329F839}"/>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18563495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EE4D-59A4-9A44-94BC-95CB11912011}"/>
              </a:ext>
            </a:extLst>
          </p:cNvPr>
          <p:cNvSpPr>
            <a:spLocks noGrp="1"/>
          </p:cNvSpPr>
          <p:nvPr>
            <p:ph type="title"/>
          </p:nvPr>
        </p:nvSpPr>
        <p:spPr>
          <a:xfrm>
            <a:off x="831850" y="1709739"/>
            <a:ext cx="10515600" cy="2852737"/>
          </a:xfrm>
        </p:spPr>
        <p:txBody>
          <a:bodyPr anchor="b">
            <a:normAutofit/>
          </a:bodyPr>
          <a:lstStyle>
            <a:lvl1pPr>
              <a:defRPr sz="4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013269-1044-7244-9DA2-56F32D3465FF}"/>
              </a:ext>
            </a:extLst>
          </p:cNvPr>
          <p:cNvSpPr>
            <a:spLocks noGrp="1"/>
          </p:cNvSpPr>
          <p:nvPr>
            <p:ph type="body" idx="1"/>
          </p:nvPr>
        </p:nvSpPr>
        <p:spPr>
          <a:xfrm>
            <a:off x="831850" y="4589464"/>
            <a:ext cx="10515600" cy="1500187"/>
          </a:xfrm>
        </p:spPr>
        <p:txBody>
          <a:bodyPr/>
          <a:lstStyle>
            <a:lvl1pPr marL="0" indent="0">
              <a:buNone/>
              <a:defRPr sz="2400">
                <a:solidFill>
                  <a:schemeClr val="accent6"/>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69548A-4435-074E-98B4-BBB0119796B0}"/>
              </a:ext>
            </a:extLst>
          </p:cNvPr>
          <p:cNvSpPr>
            <a:spLocks noGrp="1"/>
          </p:cNvSpPr>
          <p:nvPr>
            <p:ph type="dt" sz="half" idx="10"/>
          </p:nvPr>
        </p:nvSpPr>
        <p:spPr/>
        <p:txBody>
          <a:bodyPr/>
          <a:lstStyle/>
          <a:p>
            <a:fld id="{7967685B-57B2-4D50-BDF0-AFF601B5914A}" type="datetime4">
              <a:rPr lang="en-GB" smtClean="0"/>
              <a:t>13 February 2024</a:t>
            </a:fld>
            <a:endParaRPr lang="en-GB"/>
          </a:p>
        </p:txBody>
      </p:sp>
      <p:sp>
        <p:nvSpPr>
          <p:cNvPr id="5" name="Footer Placeholder 4">
            <a:extLst>
              <a:ext uri="{FF2B5EF4-FFF2-40B4-BE49-F238E27FC236}">
                <a16:creationId xmlns:a16="http://schemas.microsoft.com/office/drawing/2014/main" id="{EF9A7FB6-CABA-D644-87D9-D8BE82926B3B}"/>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F43B5195-425D-A642-BCC4-7E812C94B850}"/>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172570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image left dark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flipH="1">
            <a:off x="0"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marL="0" indent="0">
              <a:buNone/>
              <a:defRPr sz="1600">
                <a:solidFill>
                  <a:srgbClr val="008751"/>
                </a:solidFill>
              </a:defRPr>
            </a:lvl1pPr>
          </a:lstStyle>
          <a:p>
            <a:r>
              <a:rPr lang="en-GB"/>
              <a:t>This is an image placeholder. Click the little icon behind the square image to add a picture</a:t>
            </a:r>
          </a:p>
        </p:txBody>
      </p:sp>
      <p:pic>
        <p:nvPicPr>
          <p:cNvPr id="8" name="Graphic 7">
            <a:extLst>
              <a:ext uri="{FF2B5EF4-FFF2-40B4-BE49-F238E27FC236}">
                <a16:creationId xmlns:a16="http://schemas.microsoft.com/office/drawing/2014/main" id="{F2FCB43F-A4EC-7247-A685-C1582EB04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408" y="225425"/>
            <a:ext cx="1854200" cy="1460500"/>
          </a:xfrm>
          <a:prstGeom prst="rect">
            <a:avLst/>
          </a:prstGeom>
        </p:spPr>
      </p:pic>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6096001" y="1685925"/>
            <a:ext cx="5188772" cy="244443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800" b="0" i="1" smtClean="0">
                <a:solidFill>
                  <a:srgbClr val="5BAC26"/>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endParaRPr lang="en-GB"/>
          </a:p>
        </p:txBody>
      </p:sp>
      <p:sp>
        <p:nvSpPr>
          <p:cNvPr id="6" name="Picture Placeholder 18">
            <a:extLst>
              <a:ext uri="{FF2B5EF4-FFF2-40B4-BE49-F238E27FC236}">
                <a16:creationId xmlns:a16="http://schemas.microsoft.com/office/drawing/2014/main" id="{EFFFBC21-2E5E-8A47-8A7B-591B2BE8C26C}"/>
              </a:ext>
            </a:extLst>
          </p:cNvPr>
          <p:cNvSpPr>
            <a:spLocks noGrp="1"/>
          </p:cNvSpPr>
          <p:nvPr>
            <p:ph type="pic" sz="quarter" idx="10"/>
          </p:nvPr>
        </p:nvSpPr>
        <p:spPr>
          <a:xfrm>
            <a:off x="947687" y="1066006"/>
            <a:ext cx="4680000" cy="468000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9" name="Graphic 8">
            <a:extLst>
              <a:ext uri="{FF2B5EF4-FFF2-40B4-BE49-F238E27FC236}">
                <a16:creationId xmlns:a16="http://schemas.microsoft.com/office/drawing/2014/main" id="{6ABD6646-A53B-6E49-8635-45E763E67E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45713" y="5114296"/>
            <a:ext cx="1854200" cy="1460500"/>
          </a:xfrm>
          <a:prstGeom prst="rect">
            <a:avLst/>
          </a:prstGeom>
        </p:spPr>
      </p:pic>
      <p:sp>
        <p:nvSpPr>
          <p:cNvPr id="11" name="Content Placeholder 12">
            <a:extLst>
              <a:ext uri="{FF2B5EF4-FFF2-40B4-BE49-F238E27FC236}">
                <a16:creationId xmlns:a16="http://schemas.microsoft.com/office/drawing/2014/main" id="{BFA61B89-C7FE-D74D-ABE2-C53E102AF26E}"/>
              </a:ext>
            </a:extLst>
          </p:cNvPr>
          <p:cNvSpPr>
            <a:spLocks noGrp="1"/>
          </p:cNvSpPr>
          <p:nvPr>
            <p:ph sz="quarter" idx="13" hasCustomPrompt="1"/>
          </p:nvPr>
        </p:nvSpPr>
        <p:spPr>
          <a:xfrm>
            <a:off x="6096001" y="4663017"/>
            <a:ext cx="5761037" cy="603250"/>
          </a:xfrm>
        </p:spPr>
        <p:txBody>
          <a:bodyPr>
            <a:normAutofit/>
          </a:bodyPr>
          <a:lstStyle>
            <a:lvl1pPr marL="0" indent="0">
              <a:buNone/>
              <a:defRPr sz="2800"/>
            </a:lvl1pPr>
          </a:lstStyle>
          <a:p>
            <a:r>
              <a:rPr lang="en-US" b="1" i="0">
                <a:solidFill>
                  <a:srgbClr val="424242"/>
                </a:solidFill>
              </a:rPr>
              <a:t>Name goes here</a:t>
            </a:r>
          </a:p>
        </p:txBody>
      </p:sp>
    </p:spTree>
    <p:extLst>
      <p:ext uri="{BB962C8B-B14F-4D97-AF65-F5344CB8AC3E}">
        <p14:creationId xmlns:p14="http://schemas.microsoft.com/office/powerpoint/2010/main" val="3208424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AED8-4ABB-344B-92B5-16817EC8C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5F46C4-C062-1341-AC9E-4BBA89094671}"/>
              </a:ext>
            </a:extLst>
          </p:cNvPr>
          <p:cNvSpPr>
            <a:spLocks noGrp="1"/>
          </p:cNvSpPr>
          <p:nvPr>
            <p:ph sz="half" idx="1"/>
          </p:nvPr>
        </p:nvSpPr>
        <p:spPr>
          <a:xfrm>
            <a:off x="838200" y="1825626"/>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09BFD1-A474-ED4F-B2A8-53BB383D7FEC}"/>
              </a:ext>
            </a:extLst>
          </p:cNvPr>
          <p:cNvSpPr>
            <a:spLocks noGrp="1"/>
          </p:cNvSpPr>
          <p:nvPr>
            <p:ph sz="half" idx="2"/>
          </p:nvPr>
        </p:nvSpPr>
        <p:spPr>
          <a:xfrm>
            <a:off x="6172200" y="1825626"/>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9FE8AE-C0B4-F84E-B546-487A2E071521}"/>
              </a:ext>
            </a:extLst>
          </p:cNvPr>
          <p:cNvSpPr>
            <a:spLocks noGrp="1"/>
          </p:cNvSpPr>
          <p:nvPr>
            <p:ph type="dt" sz="half" idx="10"/>
          </p:nvPr>
        </p:nvSpPr>
        <p:spPr/>
        <p:txBody>
          <a:bodyPr/>
          <a:lstStyle/>
          <a:p>
            <a:fld id="{3C0D9B32-88D8-4F43-9A31-ADE57A07483D}" type="datetime4">
              <a:rPr lang="en-GB" smtClean="0"/>
              <a:t>13 February 2024</a:t>
            </a:fld>
            <a:endParaRPr lang="en-GB"/>
          </a:p>
        </p:txBody>
      </p:sp>
      <p:sp>
        <p:nvSpPr>
          <p:cNvPr id="6" name="Footer Placeholder 5">
            <a:extLst>
              <a:ext uri="{FF2B5EF4-FFF2-40B4-BE49-F238E27FC236}">
                <a16:creationId xmlns:a16="http://schemas.microsoft.com/office/drawing/2014/main" id="{BDE082B9-E841-FC45-B7CF-51BA28EFD97A}"/>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754C799E-228D-7C4C-9173-3AC29F2952A5}"/>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13213014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C2F1-D4AF-AD43-AA0F-98F95265A293}"/>
              </a:ext>
            </a:extLst>
          </p:cNvPr>
          <p:cNvSpPr>
            <a:spLocks noGrp="1"/>
          </p:cNvSpPr>
          <p:nvPr>
            <p:ph type="title"/>
          </p:nvPr>
        </p:nvSpPr>
        <p:spPr>
          <a:xfrm>
            <a:off x="839788"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4A1C91-2E90-5140-BF50-C4EF8699534B}"/>
              </a:ext>
            </a:extLst>
          </p:cNvPr>
          <p:cNvSpPr>
            <a:spLocks noGrp="1"/>
          </p:cNvSpPr>
          <p:nvPr>
            <p:ph type="body" idx="1"/>
          </p:nvPr>
        </p:nvSpPr>
        <p:spPr>
          <a:xfrm>
            <a:off x="839789" y="1681163"/>
            <a:ext cx="5157787" cy="823912"/>
          </a:xfrm>
        </p:spPr>
        <p:txBody>
          <a:bodyPr anchor="b"/>
          <a:lstStyle>
            <a:lvl1pPr marL="0" indent="0">
              <a:buNone/>
              <a:defRPr sz="2400" b="0">
                <a:solidFill>
                  <a:srgbClr val="008751"/>
                </a:solidFill>
                <a:latin typeface="Eveleth Dot Light" panose="020B0604020202020204" charset="0"/>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1BEDF2-DB86-D842-97F4-B6147AFA7288}"/>
              </a:ext>
            </a:extLst>
          </p:cNvPr>
          <p:cNvSpPr>
            <a:spLocks noGrp="1"/>
          </p:cNvSpPr>
          <p:nvPr>
            <p:ph sz="half" idx="2"/>
          </p:nvPr>
        </p:nvSpPr>
        <p:spPr>
          <a:xfrm>
            <a:off x="839789" y="2505075"/>
            <a:ext cx="5157787"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78DCCE-8CC0-B940-B5D5-EFEBC0D25DD7}"/>
              </a:ext>
            </a:extLst>
          </p:cNvPr>
          <p:cNvSpPr>
            <a:spLocks noGrp="1"/>
          </p:cNvSpPr>
          <p:nvPr>
            <p:ph type="body" sz="quarter" idx="3"/>
          </p:nvPr>
        </p:nvSpPr>
        <p:spPr>
          <a:xfrm>
            <a:off x="6172200" y="1681163"/>
            <a:ext cx="5183188" cy="823912"/>
          </a:xfrm>
        </p:spPr>
        <p:txBody>
          <a:bodyPr anchor="b"/>
          <a:lstStyle>
            <a:lvl1pPr marL="0" indent="0">
              <a:buNone/>
              <a:defRPr sz="2400" b="0">
                <a:solidFill>
                  <a:srgbClr val="008751"/>
                </a:solidFill>
                <a:latin typeface="Eveleth Dot Light" panose="020B0604020202020204" charset="0"/>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F4D9D8-6C26-8E42-AB43-2DF66D0221CC}"/>
              </a:ext>
            </a:extLst>
          </p:cNvPr>
          <p:cNvSpPr>
            <a:spLocks noGrp="1"/>
          </p:cNvSpPr>
          <p:nvPr>
            <p:ph sz="quarter" idx="4"/>
          </p:nvPr>
        </p:nvSpPr>
        <p:spPr>
          <a:xfrm>
            <a:off x="6172200" y="2505075"/>
            <a:ext cx="5183188"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92FADB-7D41-BD46-B983-D33DD2A90385}"/>
              </a:ext>
            </a:extLst>
          </p:cNvPr>
          <p:cNvSpPr>
            <a:spLocks noGrp="1"/>
          </p:cNvSpPr>
          <p:nvPr>
            <p:ph type="dt" sz="half" idx="10"/>
          </p:nvPr>
        </p:nvSpPr>
        <p:spPr/>
        <p:txBody>
          <a:bodyPr/>
          <a:lstStyle/>
          <a:p>
            <a:fld id="{37627400-B4E0-4158-BF5F-0E06EBA872F9}" type="datetime4">
              <a:rPr lang="en-GB" smtClean="0"/>
              <a:t>13 February 2024</a:t>
            </a:fld>
            <a:endParaRPr lang="en-GB"/>
          </a:p>
        </p:txBody>
      </p:sp>
      <p:sp>
        <p:nvSpPr>
          <p:cNvPr id="8" name="Footer Placeholder 7">
            <a:extLst>
              <a:ext uri="{FF2B5EF4-FFF2-40B4-BE49-F238E27FC236}">
                <a16:creationId xmlns:a16="http://schemas.microsoft.com/office/drawing/2014/main" id="{B54A7716-43FA-674E-B2BD-AE3B869824F6}"/>
              </a:ext>
            </a:extLst>
          </p:cNvPr>
          <p:cNvSpPr>
            <a:spLocks noGrp="1"/>
          </p:cNvSpPr>
          <p:nvPr>
            <p:ph type="ftr" sz="quarter" idx="11"/>
          </p:nvPr>
        </p:nvSpPr>
        <p:spPr/>
        <p:txBody>
          <a:bodyPr/>
          <a:lstStyle/>
          <a:p>
            <a:r>
              <a:rPr lang="en-GB"/>
              <a:t>The Trussell Trust - Together, we can end the need for food banks</a:t>
            </a:r>
          </a:p>
        </p:txBody>
      </p:sp>
      <p:sp>
        <p:nvSpPr>
          <p:cNvPr id="9" name="Slide Number Placeholder 8">
            <a:extLst>
              <a:ext uri="{FF2B5EF4-FFF2-40B4-BE49-F238E27FC236}">
                <a16:creationId xmlns:a16="http://schemas.microsoft.com/office/drawing/2014/main" id="{3FE73182-3EE3-EB43-9B49-41FE5F046DB7}"/>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8627878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35EE-EBA0-CB43-A4EB-18FFF25821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881FE4-4EC4-834A-8CD6-97A5D3D1A854}"/>
              </a:ext>
            </a:extLst>
          </p:cNvPr>
          <p:cNvSpPr>
            <a:spLocks noGrp="1"/>
          </p:cNvSpPr>
          <p:nvPr>
            <p:ph type="dt" sz="half" idx="10"/>
          </p:nvPr>
        </p:nvSpPr>
        <p:spPr/>
        <p:txBody>
          <a:bodyPr/>
          <a:lstStyle/>
          <a:p>
            <a:fld id="{D0900674-2520-4288-A26E-B7326067A8C3}" type="datetime4">
              <a:rPr lang="en-GB" smtClean="0"/>
              <a:t>13 February 2024</a:t>
            </a:fld>
            <a:endParaRPr lang="en-GB"/>
          </a:p>
        </p:txBody>
      </p:sp>
      <p:sp>
        <p:nvSpPr>
          <p:cNvPr id="4" name="Footer Placeholder 3">
            <a:extLst>
              <a:ext uri="{FF2B5EF4-FFF2-40B4-BE49-F238E27FC236}">
                <a16:creationId xmlns:a16="http://schemas.microsoft.com/office/drawing/2014/main" id="{1FFF70A0-48B4-404B-9872-F700AD15B42B}"/>
              </a:ext>
            </a:extLst>
          </p:cNvPr>
          <p:cNvSpPr>
            <a:spLocks noGrp="1"/>
          </p:cNvSpPr>
          <p:nvPr>
            <p:ph type="ftr" sz="quarter" idx="11"/>
          </p:nvPr>
        </p:nvSpPr>
        <p:spPr/>
        <p:txBody>
          <a:bodyPr/>
          <a:lstStyle/>
          <a:p>
            <a:r>
              <a:rPr lang="en-GB"/>
              <a:t>The Trussell Trust - Together, we can end the need for food banks</a:t>
            </a:r>
          </a:p>
        </p:txBody>
      </p:sp>
      <p:sp>
        <p:nvSpPr>
          <p:cNvPr id="5" name="Slide Number Placeholder 4">
            <a:extLst>
              <a:ext uri="{FF2B5EF4-FFF2-40B4-BE49-F238E27FC236}">
                <a16:creationId xmlns:a16="http://schemas.microsoft.com/office/drawing/2014/main" id="{50F03A58-0BB3-FA41-BAF9-1B45847A0B11}"/>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11553688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41C91-42A9-1246-B60C-E7BC24427A75}"/>
              </a:ext>
            </a:extLst>
          </p:cNvPr>
          <p:cNvSpPr>
            <a:spLocks noGrp="1"/>
          </p:cNvSpPr>
          <p:nvPr>
            <p:ph type="dt" sz="half" idx="10"/>
          </p:nvPr>
        </p:nvSpPr>
        <p:spPr/>
        <p:txBody>
          <a:bodyPr/>
          <a:lstStyle/>
          <a:p>
            <a:fld id="{697609A0-F0D9-4D61-9546-AB62DADAD21C}" type="datetime4">
              <a:rPr lang="en-GB" smtClean="0"/>
              <a:t>13 February 2024</a:t>
            </a:fld>
            <a:endParaRPr lang="en-GB"/>
          </a:p>
        </p:txBody>
      </p:sp>
      <p:sp>
        <p:nvSpPr>
          <p:cNvPr id="3" name="Footer Placeholder 2">
            <a:extLst>
              <a:ext uri="{FF2B5EF4-FFF2-40B4-BE49-F238E27FC236}">
                <a16:creationId xmlns:a16="http://schemas.microsoft.com/office/drawing/2014/main" id="{7878AE35-C47B-B74E-BDC2-590302F12EE2}"/>
              </a:ext>
            </a:extLst>
          </p:cNvPr>
          <p:cNvSpPr>
            <a:spLocks noGrp="1"/>
          </p:cNvSpPr>
          <p:nvPr>
            <p:ph type="ftr" sz="quarter" idx="11"/>
          </p:nvPr>
        </p:nvSpPr>
        <p:spPr/>
        <p:txBody>
          <a:bodyPr/>
          <a:lstStyle/>
          <a:p>
            <a:r>
              <a:rPr lang="en-GB"/>
              <a:t>The Trussell Trust - Together, we can end the need for food banks</a:t>
            </a:r>
          </a:p>
        </p:txBody>
      </p:sp>
      <p:sp>
        <p:nvSpPr>
          <p:cNvPr id="4" name="Slide Number Placeholder 3">
            <a:extLst>
              <a:ext uri="{FF2B5EF4-FFF2-40B4-BE49-F238E27FC236}">
                <a16:creationId xmlns:a16="http://schemas.microsoft.com/office/drawing/2014/main" id="{0D8A718F-2536-4840-9733-472A27581C49}"/>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13573564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EB49-2959-034B-AF93-AAD070C531CF}"/>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EFFC81-EDF4-9640-8BA0-C994402DAEE5}"/>
              </a:ext>
            </a:extLst>
          </p:cNvPr>
          <p:cNvSpPr>
            <a:spLocks noGrp="1"/>
          </p:cNvSpPr>
          <p:nvPr>
            <p:ph idx="1"/>
          </p:nvPr>
        </p:nvSpPr>
        <p:spPr>
          <a:xfrm>
            <a:off x="5183188" y="987426"/>
            <a:ext cx="6172200" cy="4873625"/>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172F73-C98C-1D43-8410-F87580A07DBC}"/>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71A4E9-9798-2048-9E5A-3C21AE82B467}"/>
              </a:ext>
            </a:extLst>
          </p:cNvPr>
          <p:cNvSpPr>
            <a:spLocks noGrp="1"/>
          </p:cNvSpPr>
          <p:nvPr>
            <p:ph type="dt" sz="half" idx="10"/>
          </p:nvPr>
        </p:nvSpPr>
        <p:spPr/>
        <p:txBody>
          <a:bodyPr/>
          <a:lstStyle/>
          <a:p>
            <a:fld id="{D3748CD8-2524-4864-A1E1-E958F6CF121A}" type="datetime4">
              <a:rPr lang="en-GB" smtClean="0"/>
              <a:t>13 February 2024</a:t>
            </a:fld>
            <a:endParaRPr lang="en-GB"/>
          </a:p>
        </p:txBody>
      </p:sp>
      <p:sp>
        <p:nvSpPr>
          <p:cNvPr id="6" name="Footer Placeholder 5">
            <a:extLst>
              <a:ext uri="{FF2B5EF4-FFF2-40B4-BE49-F238E27FC236}">
                <a16:creationId xmlns:a16="http://schemas.microsoft.com/office/drawing/2014/main" id="{6B2402B5-1BC2-A848-8C24-BDA6A28A9159}"/>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5381604D-5E86-4648-841F-F62186C30C93}"/>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6362720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325D-4B39-7849-A7E8-433D56E98FB1}"/>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33DC38-9401-1F40-A279-25F85871CF91}"/>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4" name="Text Placeholder 3">
            <a:extLst>
              <a:ext uri="{FF2B5EF4-FFF2-40B4-BE49-F238E27FC236}">
                <a16:creationId xmlns:a16="http://schemas.microsoft.com/office/drawing/2014/main" id="{C9325BC0-E7B0-0B44-8D11-AA5E57A7C8A7}"/>
              </a:ext>
            </a:extLst>
          </p:cNvPr>
          <p:cNvSpPr>
            <a:spLocks noGrp="1"/>
          </p:cNvSpPr>
          <p:nvPr>
            <p:ph type="body" sz="half" idx="2"/>
          </p:nvPr>
        </p:nvSpPr>
        <p:spPr>
          <a:xfrm>
            <a:off x="839789" y="2057400"/>
            <a:ext cx="3932237" cy="3811588"/>
          </a:xfrm>
        </p:spPr>
        <p:txBody>
          <a:bodyPr/>
          <a:lstStyle>
            <a:lvl1pPr marL="0" indent="0">
              <a:buNone/>
              <a:defRPr sz="1600">
                <a:solidFill>
                  <a:schemeClr val="accent6"/>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8FCB0-DFE7-CC4B-A52B-10DD6650FEB3}"/>
              </a:ext>
            </a:extLst>
          </p:cNvPr>
          <p:cNvSpPr>
            <a:spLocks noGrp="1"/>
          </p:cNvSpPr>
          <p:nvPr>
            <p:ph type="dt" sz="half" idx="10"/>
          </p:nvPr>
        </p:nvSpPr>
        <p:spPr/>
        <p:txBody>
          <a:bodyPr/>
          <a:lstStyle/>
          <a:p>
            <a:fld id="{8D16FFB8-E152-46C1-984F-98CEC2A7FCAD}" type="datetime4">
              <a:rPr lang="en-GB" smtClean="0"/>
              <a:t>13 February 2024</a:t>
            </a:fld>
            <a:endParaRPr lang="en-GB"/>
          </a:p>
        </p:txBody>
      </p:sp>
      <p:sp>
        <p:nvSpPr>
          <p:cNvPr id="6" name="Footer Placeholder 5">
            <a:extLst>
              <a:ext uri="{FF2B5EF4-FFF2-40B4-BE49-F238E27FC236}">
                <a16:creationId xmlns:a16="http://schemas.microsoft.com/office/drawing/2014/main" id="{CFECECD0-D8D9-DA47-9D06-BF54B94BD689}"/>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A87C5CC6-9CF7-AF4E-8516-38912CF5F092}"/>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429811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1D91-D579-7B4F-B235-C366E53FB4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470B2C-4CD8-6B48-BF1F-838E168724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7455B-F4CA-4746-9194-0C7709CC752A}"/>
              </a:ext>
            </a:extLst>
          </p:cNvPr>
          <p:cNvSpPr>
            <a:spLocks noGrp="1"/>
          </p:cNvSpPr>
          <p:nvPr>
            <p:ph type="dt" sz="half" idx="10"/>
          </p:nvPr>
        </p:nvSpPr>
        <p:spPr/>
        <p:txBody>
          <a:bodyPr/>
          <a:lstStyle/>
          <a:p>
            <a:fld id="{AF6B858B-5E75-49D3-8763-C21EF107A38C}" type="datetime4">
              <a:rPr lang="en-GB" smtClean="0"/>
              <a:t>13 February 2024</a:t>
            </a:fld>
            <a:endParaRPr lang="en-GB"/>
          </a:p>
        </p:txBody>
      </p:sp>
      <p:sp>
        <p:nvSpPr>
          <p:cNvPr id="5" name="Footer Placeholder 4">
            <a:extLst>
              <a:ext uri="{FF2B5EF4-FFF2-40B4-BE49-F238E27FC236}">
                <a16:creationId xmlns:a16="http://schemas.microsoft.com/office/drawing/2014/main" id="{51B0F295-4D26-384C-AE8C-BD6DC9D3A4BB}"/>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F70ABFFA-2818-BD43-AE71-CCF4658F15FF}"/>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14397113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94343-75BF-4F4D-BC4A-B49DFEA89F94}"/>
              </a:ext>
            </a:extLst>
          </p:cNvPr>
          <p:cNvSpPr>
            <a:spLocks noGrp="1"/>
          </p:cNvSpPr>
          <p:nvPr>
            <p:ph type="title" orient="vert"/>
          </p:nvPr>
        </p:nvSpPr>
        <p:spPr>
          <a:xfrm>
            <a:off x="8724900" y="365126"/>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E8C1AD-278D-464F-AD26-B1C17EA4F1F3}"/>
              </a:ext>
            </a:extLst>
          </p:cNvPr>
          <p:cNvSpPr>
            <a:spLocks noGrp="1"/>
          </p:cNvSpPr>
          <p:nvPr>
            <p:ph type="body" orient="vert" idx="1"/>
          </p:nvPr>
        </p:nvSpPr>
        <p:spPr>
          <a:xfrm>
            <a:off x="838200" y="365126"/>
            <a:ext cx="7734300" cy="5811838"/>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60EE6F-713F-E146-92D5-9179ECA71BC8}"/>
              </a:ext>
            </a:extLst>
          </p:cNvPr>
          <p:cNvSpPr>
            <a:spLocks noGrp="1"/>
          </p:cNvSpPr>
          <p:nvPr>
            <p:ph type="dt" sz="half" idx="10"/>
          </p:nvPr>
        </p:nvSpPr>
        <p:spPr/>
        <p:txBody>
          <a:bodyPr/>
          <a:lstStyle/>
          <a:p>
            <a:fld id="{16B520F7-F8B4-4C2B-B0CC-18B81B50C585}" type="datetime4">
              <a:rPr lang="en-GB" smtClean="0"/>
              <a:t>13 February 2024</a:t>
            </a:fld>
            <a:endParaRPr lang="en-GB"/>
          </a:p>
        </p:txBody>
      </p:sp>
      <p:sp>
        <p:nvSpPr>
          <p:cNvPr id="5" name="Footer Placeholder 4">
            <a:extLst>
              <a:ext uri="{FF2B5EF4-FFF2-40B4-BE49-F238E27FC236}">
                <a16:creationId xmlns:a16="http://schemas.microsoft.com/office/drawing/2014/main" id="{CD66F037-76AA-EA45-ACF5-A7725998530C}"/>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1C734265-4477-344C-806F-7F882D1BC7D0}"/>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9417260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Divider_1">
    <p:bg>
      <p:bgPr>
        <a:solidFill>
          <a:schemeClr val="bg1"/>
        </a:solidFill>
        <a:effectLst/>
      </p:bgPr>
    </p:bg>
    <p:spTree>
      <p:nvGrpSpPr>
        <p:cNvPr id="1" name=""/>
        <p:cNvGrpSpPr/>
        <p:nvPr/>
      </p:nvGrpSpPr>
      <p:grpSpPr>
        <a:xfrm>
          <a:off x="0" y="0"/>
          <a:ext cx="0" cy="0"/>
          <a:chOff x="0" y="0"/>
          <a:chExt cx="0" cy="0"/>
        </a:xfrm>
      </p:grpSpPr>
      <p:sp>
        <p:nvSpPr>
          <p:cNvPr id="19" name="Text Placeholder 17">
            <a:extLst>
              <a:ext uri="{FF2B5EF4-FFF2-40B4-BE49-F238E27FC236}">
                <a16:creationId xmlns:a16="http://schemas.microsoft.com/office/drawing/2014/main" id="{5CA72962-61FC-3D4B-8056-BE20EB7A954C}"/>
              </a:ext>
            </a:extLst>
          </p:cNvPr>
          <p:cNvSpPr>
            <a:spLocks noGrp="1"/>
          </p:cNvSpPr>
          <p:nvPr>
            <p:ph type="body" sz="quarter" idx="10" hasCustomPrompt="1"/>
          </p:nvPr>
        </p:nvSpPr>
        <p:spPr>
          <a:xfrm>
            <a:off x="1575834" y="5026102"/>
            <a:ext cx="9040331" cy="731886"/>
          </a:xfrm>
          <a:prstGeom prst="rect">
            <a:avLst/>
          </a:prstGeom>
        </p:spPr>
        <p:txBody>
          <a:bodyPr>
            <a:noAutofit/>
          </a:bodyPr>
          <a:lstStyle>
            <a:lvl1pPr algn="l">
              <a:buNone/>
              <a:defRPr sz="2800" b="1">
                <a:solidFill>
                  <a:schemeClr val="accent2"/>
                </a:solidFill>
                <a:latin typeface="Manrope" pitchFamily="2" charset="0"/>
                <a:cs typeface="Calibri" panose="020F0502020204030204" pitchFamily="34" charset="0"/>
              </a:defRPr>
            </a:lvl1pPr>
          </a:lstStyle>
          <a:p>
            <a:pPr lvl="0"/>
            <a:r>
              <a:rPr lang="en-GB"/>
              <a:t>Title</a:t>
            </a:r>
          </a:p>
        </p:txBody>
      </p:sp>
      <p:sp>
        <p:nvSpPr>
          <p:cNvPr id="21" name="Text Placeholder 17">
            <a:extLst>
              <a:ext uri="{FF2B5EF4-FFF2-40B4-BE49-F238E27FC236}">
                <a16:creationId xmlns:a16="http://schemas.microsoft.com/office/drawing/2014/main" id="{79F62C49-AB61-D44C-810C-E54ABDB30DD9}"/>
              </a:ext>
            </a:extLst>
          </p:cNvPr>
          <p:cNvSpPr>
            <a:spLocks noGrp="1"/>
          </p:cNvSpPr>
          <p:nvPr>
            <p:ph type="body" sz="quarter" idx="11" hasCustomPrompt="1"/>
          </p:nvPr>
        </p:nvSpPr>
        <p:spPr>
          <a:xfrm>
            <a:off x="1575834" y="5757988"/>
            <a:ext cx="9040331" cy="442730"/>
          </a:xfrm>
          <a:prstGeom prst="rect">
            <a:avLst/>
          </a:prstGeom>
        </p:spPr>
        <p:txBody>
          <a:bodyPr>
            <a:normAutofit/>
          </a:bodyPr>
          <a:lstStyle>
            <a:lvl1pPr algn="l">
              <a:buNone/>
              <a:defRPr sz="2000" b="0">
                <a:solidFill>
                  <a:schemeClr val="accent1"/>
                </a:solidFill>
                <a:latin typeface="Manrope" pitchFamily="2" charset="0"/>
                <a:cs typeface="Calibri" panose="020F0502020204030204" pitchFamily="34" charset="0"/>
              </a:defRPr>
            </a:lvl1pPr>
          </a:lstStyle>
          <a:p>
            <a:pPr lvl="0"/>
            <a:r>
              <a:rPr lang="en-GB"/>
              <a:t>Subtitle</a:t>
            </a:r>
          </a:p>
        </p:txBody>
      </p:sp>
      <p:pic>
        <p:nvPicPr>
          <p:cNvPr id="10" name="Picture 9" descr="Shape&#10;&#10;Description automatically generated with low confidence">
            <a:extLst>
              <a:ext uri="{FF2B5EF4-FFF2-40B4-BE49-F238E27FC236}">
                <a16:creationId xmlns:a16="http://schemas.microsoft.com/office/drawing/2014/main" id="{87689C55-E84D-334D-B506-73A7E3E74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6966" y="304192"/>
            <a:ext cx="731886" cy="731886"/>
          </a:xfrm>
          <a:prstGeom prst="rect">
            <a:avLst/>
          </a:prstGeom>
        </p:spPr>
      </p:pic>
      <p:pic>
        <p:nvPicPr>
          <p:cNvPr id="11" name="JRF Rubine.png">
            <a:extLst>
              <a:ext uri="{FF2B5EF4-FFF2-40B4-BE49-F238E27FC236}">
                <a16:creationId xmlns:a16="http://schemas.microsoft.com/office/drawing/2014/main" id="{844016F1-D635-B047-9BF2-D18CB2CD2A2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809614" y="6200717"/>
            <a:ext cx="2079238" cy="478352"/>
          </a:xfrm>
          <a:prstGeom prst="rect">
            <a:avLst/>
          </a:prstGeom>
          <a:ln w="12700">
            <a:miter lim="400000"/>
          </a:ln>
        </p:spPr>
      </p:pic>
      <p:pic>
        <p:nvPicPr>
          <p:cNvPr id="12" name="Picture 11">
            <a:extLst>
              <a:ext uri="{FF2B5EF4-FFF2-40B4-BE49-F238E27FC236}">
                <a16:creationId xmlns:a16="http://schemas.microsoft.com/office/drawing/2014/main" id="{215AFA08-867F-7F48-8BC6-B493BEA9643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75834" y="2209475"/>
            <a:ext cx="9040331" cy="1932387"/>
          </a:xfrm>
          <a:prstGeom prst="rect">
            <a:avLst/>
          </a:prstGeom>
        </p:spPr>
      </p:pic>
    </p:spTree>
    <p:extLst>
      <p:ext uri="{BB962C8B-B14F-4D97-AF65-F5344CB8AC3E}">
        <p14:creationId xmlns:p14="http://schemas.microsoft.com/office/powerpoint/2010/main" val="426449929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235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f and Half">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flipH="1">
            <a:off x="-2957" y="-1615"/>
            <a:ext cx="6166748" cy="6876093"/>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6166748"/>
              <a:gd name="connsiteY0" fmla="*/ 5524383 h 6859615"/>
              <a:gd name="connsiteX1" fmla="*/ 52429 w 6166748"/>
              <a:gd name="connsiteY1" fmla="*/ 5559822 h 6859615"/>
              <a:gd name="connsiteX2" fmla="*/ 45600 w 6166748"/>
              <a:gd name="connsiteY2" fmla="*/ 5615230 h 6859615"/>
              <a:gd name="connsiteX3" fmla="*/ 598 w 6166748"/>
              <a:gd name="connsiteY3" fmla="*/ 5604346 h 6859615"/>
              <a:gd name="connsiteX4" fmla="*/ 21895 w 6166748"/>
              <a:gd name="connsiteY4" fmla="*/ 5524383 h 6859615"/>
              <a:gd name="connsiteX5" fmla="*/ 6166748 w 6166748"/>
              <a:gd name="connsiteY5" fmla="*/ 0 h 6859615"/>
              <a:gd name="connsiteX6" fmla="*/ 4860092 w 6166748"/>
              <a:gd name="connsiteY6" fmla="*/ 6857986 h 6859615"/>
              <a:gd name="connsiteX7" fmla="*/ 53540 w 6166748"/>
              <a:gd name="connsiteY7" fmla="*/ 6859615 h 6859615"/>
              <a:gd name="connsiteX8" fmla="*/ 59346 w 6166748"/>
              <a:gd name="connsiteY8" fmla="*/ 6185420 h 6859615"/>
              <a:gd name="connsiteX9" fmla="*/ 125613 w 6166748"/>
              <a:gd name="connsiteY9" fmla="*/ 5874333 h 6859615"/>
              <a:gd name="connsiteX10" fmla="*/ 80174 w 6166748"/>
              <a:gd name="connsiteY10" fmla="*/ 5140414 h 6859615"/>
              <a:gd name="connsiteX11" fmla="*/ 73780 w 6166748"/>
              <a:gd name="connsiteY11" fmla="*/ 4302231 h 6859615"/>
              <a:gd name="connsiteX12" fmla="*/ 68446 w 6166748"/>
              <a:gd name="connsiteY12" fmla="*/ 2775529 h 6859615"/>
              <a:gd name="connsiteX13" fmla="*/ 90080 w 6166748"/>
              <a:gd name="connsiteY13" fmla="*/ 1862862 h 6859615"/>
              <a:gd name="connsiteX14" fmla="*/ 88846 w 6166748"/>
              <a:gd name="connsiteY14" fmla="*/ 1228384 h 6859615"/>
              <a:gd name="connsiteX15" fmla="*/ 65442 w 6166748"/>
              <a:gd name="connsiteY15" fmla="*/ 666410 h 6859615"/>
              <a:gd name="connsiteX16" fmla="*/ 83258 w 6166748"/>
              <a:gd name="connsiteY16" fmla="*/ 724 h 6859615"/>
              <a:gd name="connsiteX17" fmla="*/ 6166748 w 6166748"/>
              <a:gd name="connsiteY17" fmla="*/ 0 h 6859615"/>
              <a:gd name="connsiteX0" fmla="*/ 21895 w 6166748"/>
              <a:gd name="connsiteY0" fmla="*/ 5524383 h 6876093"/>
              <a:gd name="connsiteX1" fmla="*/ 52429 w 6166748"/>
              <a:gd name="connsiteY1" fmla="*/ 5559822 h 6876093"/>
              <a:gd name="connsiteX2" fmla="*/ 45600 w 6166748"/>
              <a:gd name="connsiteY2" fmla="*/ 5615230 h 6876093"/>
              <a:gd name="connsiteX3" fmla="*/ 598 w 6166748"/>
              <a:gd name="connsiteY3" fmla="*/ 5604346 h 6876093"/>
              <a:gd name="connsiteX4" fmla="*/ 21895 w 6166748"/>
              <a:gd name="connsiteY4" fmla="*/ 5524383 h 6876093"/>
              <a:gd name="connsiteX5" fmla="*/ 6166748 w 6166748"/>
              <a:gd name="connsiteY5" fmla="*/ 0 h 6876093"/>
              <a:gd name="connsiteX6" fmla="*/ 6163791 w 6166748"/>
              <a:gd name="connsiteY6" fmla="*/ 6876093 h 6876093"/>
              <a:gd name="connsiteX7" fmla="*/ 53540 w 6166748"/>
              <a:gd name="connsiteY7" fmla="*/ 6859615 h 6876093"/>
              <a:gd name="connsiteX8" fmla="*/ 59346 w 6166748"/>
              <a:gd name="connsiteY8" fmla="*/ 6185420 h 6876093"/>
              <a:gd name="connsiteX9" fmla="*/ 125613 w 6166748"/>
              <a:gd name="connsiteY9" fmla="*/ 5874333 h 6876093"/>
              <a:gd name="connsiteX10" fmla="*/ 80174 w 6166748"/>
              <a:gd name="connsiteY10" fmla="*/ 5140414 h 6876093"/>
              <a:gd name="connsiteX11" fmla="*/ 73780 w 6166748"/>
              <a:gd name="connsiteY11" fmla="*/ 4302231 h 6876093"/>
              <a:gd name="connsiteX12" fmla="*/ 68446 w 6166748"/>
              <a:gd name="connsiteY12" fmla="*/ 2775529 h 6876093"/>
              <a:gd name="connsiteX13" fmla="*/ 90080 w 6166748"/>
              <a:gd name="connsiteY13" fmla="*/ 1862862 h 6876093"/>
              <a:gd name="connsiteX14" fmla="*/ 88846 w 6166748"/>
              <a:gd name="connsiteY14" fmla="*/ 1228384 h 6876093"/>
              <a:gd name="connsiteX15" fmla="*/ 65442 w 6166748"/>
              <a:gd name="connsiteY15" fmla="*/ 666410 h 6876093"/>
              <a:gd name="connsiteX16" fmla="*/ 83258 w 6166748"/>
              <a:gd name="connsiteY16" fmla="*/ 724 h 6876093"/>
              <a:gd name="connsiteX17" fmla="*/ 6166748 w 6166748"/>
              <a:gd name="connsiteY17" fmla="*/ 0 h 687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66748" h="6876093">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6166748" y="0"/>
                </a:moveTo>
                <a:cubicBezTo>
                  <a:pt x="6165762" y="2292031"/>
                  <a:pt x="6164777" y="4584062"/>
                  <a:pt x="6163791" y="6876093"/>
                </a:cubicBez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6166748" y="0"/>
                </a:lnTo>
                <a:close/>
              </a:path>
            </a:pathLst>
          </a:custGeom>
          <a:solidFill>
            <a:srgbClr val="008751"/>
          </a:solidFill>
          <a:ln>
            <a:noFill/>
          </a:ln>
        </p:spPr>
        <p:txBody>
          <a:bodyPr wrap="square">
            <a:noAutofit/>
          </a:bodyPr>
          <a:lstStyle>
            <a:lvl1pPr>
              <a:defRPr sz="1600">
                <a:solidFill>
                  <a:schemeClr val="accent2">
                    <a:lumMod val="75000"/>
                  </a:schemeClr>
                </a:solidFill>
              </a:defRPr>
            </a:lvl1pPr>
          </a:lstStyle>
          <a:p>
            <a:r>
              <a:rPr lang="en-GB"/>
              <a:t>This is an image placeholder. Click the little icon behind the square image to add a picture</a:t>
            </a:r>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6564313" y="2272420"/>
            <a:ext cx="5292724" cy="439666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rgbClr val="424242"/>
                </a:solidFill>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a:t>
            </a:r>
            <a:r>
              <a:rPr lang="en-US" err="1"/>
              <a:t>lipsum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a:t>
            </a:r>
            <a:r>
              <a:rPr lang="en-US" err="1"/>
              <a:t>lipsum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en-GB"/>
          </a:p>
        </p:txBody>
      </p:sp>
      <p:sp>
        <p:nvSpPr>
          <p:cNvPr id="10" name="Title 1">
            <a:extLst>
              <a:ext uri="{FF2B5EF4-FFF2-40B4-BE49-F238E27FC236}">
                <a16:creationId xmlns:a16="http://schemas.microsoft.com/office/drawing/2014/main" id="{CADA7699-B8F6-BB4E-85DD-D8B3900E3F5D}"/>
              </a:ext>
            </a:extLst>
          </p:cNvPr>
          <p:cNvSpPr>
            <a:spLocks noGrp="1"/>
          </p:cNvSpPr>
          <p:nvPr>
            <p:ph type="ctrTitle" hasCustomPrompt="1"/>
          </p:nvPr>
        </p:nvSpPr>
        <p:spPr>
          <a:xfrm>
            <a:off x="6564313" y="368300"/>
            <a:ext cx="5761037" cy="1704944"/>
          </a:xfrm>
        </p:spPr>
        <p:txBody>
          <a:bodyPr anchor="t">
            <a:normAutofit/>
          </a:bodyPr>
          <a:lstStyle>
            <a:lvl1pPr algn="l">
              <a:defRPr sz="3600"/>
            </a:lvl1pPr>
          </a:lstStyle>
          <a:p>
            <a:r>
              <a:rPr lang="en-US"/>
              <a:t>Section header title goes here</a:t>
            </a:r>
            <a:endParaRPr lang="en-GB"/>
          </a:p>
        </p:txBody>
      </p:sp>
    </p:spTree>
    <p:extLst>
      <p:ext uri="{BB962C8B-B14F-4D97-AF65-F5344CB8AC3E}">
        <p14:creationId xmlns:p14="http://schemas.microsoft.com/office/powerpoint/2010/main" val="22675045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5285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0750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5683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833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43349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0208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057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9168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77788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230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5AD123-4A80-C347-AD12-93336F3C4B3D}"/>
              </a:ext>
            </a:extLst>
          </p:cNvPr>
          <p:cNvSpPr>
            <a:spLocks noGrp="1"/>
          </p:cNvSpPr>
          <p:nvPr>
            <p:ph type="pic" sz="quarter" idx="10" hasCustomPrompt="1"/>
          </p:nvPr>
        </p:nvSpPr>
        <p:spPr>
          <a:xfrm>
            <a:off x="0" y="0"/>
            <a:ext cx="12192000" cy="6858000"/>
          </a:xfrm>
          <a:solidFill>
            <a:srgbClr val="5BAC26"/>
          </a:solidFill>
        </p:spPr>
        <p:txBody>
          <a:bodyPr/>
          <a:lstStyle>
            <a:lvl1pPr>
              <a:defRPr/>
            </a:lvl1pPr>
          </a:lstStyle>
          <a:p>
            <a:r>
              <a:rPr lang="en-GB"/>
              <a:t>This is an image placeholder. Click the little icon in the centre to add a picture</a:t>
            </a:r>
          </a:p>
        </p:txBody>
      </p:sp>
      <p:sp>
        <p:nvSpPr>
          <p:cNvPr id="2" name="Title 1">
            <a:extLst>
              <a:ext uri="{FF2B5EF4-FFF2-40B4-BE49-F238E27FC236}">
                <a16:creationId xmlns:a16="http://schemas.microsoft.com/office/drawing/2014/main" id="{8FF120D5-1456-D743-984F-F99DAF100E88}"/>
              </a:ext>
            </a:extLst>
          </p:cNvPr>
          <p:cNvSpPr>
            <a:spLocks noGrp="1"/>
          </p:cNvSpPr>
          <p:nvPr>
            <p:ph type="title" hasCustomPrompt="1"/>
          </p:nvPr>
        </p:nvSpPr>
        <p:spPr>
          <a:xfrm>
            <a:off x="343672" y="742384"/>
            <a:ext cx="11513366" cy="1810693"/>
          </a:xfrm>
        </p:spPr>
        <p:txBody>
          <a:bodyPr/>
          <a:lstStyle>
            <a:lvl1pPr algn="ctr">
              <a:defRPr>
                <a:solidFill>
                  <a:schemeClr val="bg1"/>
                </a:solidFill>
              </a:defRPr>
            </a:lvl1pPr>
          </a:lstStyle>
          <a:p>
            <a:r>
              <a:rPr lang="en-US"/>
              <a:t>Title goes here</a:t>
            </a:r>
            <a:endParaRPr lang="en-GB"/>
          </a:p>
        </p:txBody>
      </p:sp>
      <p:sp>
        <p:nvSpPr>
          <p:cNvPr id="8" name="Title 1">
            <a:extLst>
              <a:ext uri="{FF2B5EF4-FFF2-40B4-BE49-F238E27FC236}">
                <a16:creationId xmlns:a16="http://schemas.microsoft.com/office/drawing/2014/main" id="{8F1A2376-3519-6840-9FF5-66E45793B832}"/>
              </a:ext>
            </a:extLst>
          </p:cNvPr>
          <p:cNvSpPr txBox="1">
            <a:spLocks/>
          </p:cNvSpPr>
          <p:nvPr userDrawn="1"/>
        </p:nvSpPr>
        <p:spPr>
          <a:xfrm>
            <a:off x="343672" y="4137433"/>
            <a:ext cx="11513366" cy="1810693"/>
          </a:xfrm>
          <a:prstGeom prst="rect">
            <a:avLst/>
          </a:prstGeom>
          <a:no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3600" b="0" i="0" kern="1200">
                <a:solidFill>
                  <a:schemeClr val="bg1"/>
                </a:solidFill>
                <a:latin typeface="Eveleth Dot Light" panose="02010A04020200000003" pitchFamily="2" charset="77"/>
                <a:ea typeface="+mj-ea"/>
                <a:cs typeface="+mj-cs"/>
              </a:defRPr>
            </a:lvl1pPr>
          </a:lstStyle>
          <a:p>
            <a:r>
              <a:rPr lang="en-US" sz="2800">
                <a:latin typeface="+mj-lt"/>
                <a:cs typeface="Calibri" panose="020F0502020204030204" pitchFamily="34" charset="0"/>
              </a:rPr>
              <a:t>Click to edit Section Header subtitle</a:t>
            </a:r>
            <a:endParaRPr lang="en-GB" sz="2800">
              <a:latin typeface="+mj-lt"/>
              <a:cs typeface="Calibri" panose="020F0502020204030204" pitchFamily="34" charset="0"/>
            </a:endParaRPr>
          </a:p>
        </p:txBody>
      </p:sp>
    </p:spTree>
    <p:extLst>
      <p:ext uri="{BB962C8B-B14F-4D97-AF65-F5344CB8AC3E}">
        <p14:creationId xmlns:p14="http://schemas.microsoft.com/office/powerpoint/2010/main" val="308542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Colour Background">
    <p:bg>
      <p:bgPr>
        <a:solidFill>
          <a:srgbClr val="5BAC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E6E-90A4-F54F-A349-16304E02824C}"/>
              </a:ext>
            </a:extLst>
          </p:cNvPr>
          <p:cNvSpPr>
            <a:spLocks noGrp="1"/>
          </p:cNvSpPr>
          <p:nvPr>
            <p:ph type="title" hasCustomPrompt="1"/>
          </p:nvPr>
        </p:nvSpPr>
        <p:spPr/>
        <p:txBody>
          <a:bodyPr/>
          <a:lstStyle>
            <a:lvl1pPr algn="ct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22463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hotos Half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2463-A991-0F4A-B0B1-0A1E2B91E3B5}"/>
              </a:ext>
            </a:extLst>
          </p:cNvPr>
          <p:cNvSpPr>
            <a:spLocks noGrp="1"/>
          </p:cNvSpPr>
          <p:nvPr>
            <p:ph type="title"/>
          </p:nvPr>
        </p:nvSpPr>
        <p:spPr>
          <a:xfrm>
            <a:off x="6096000" y="372246"/>
            <a:ext cx="5761038"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43E37-3E98-374D-8324-8657691FFA00}"/>
              </a:ext>
            </a:extLst>
          </p:cNvPr>
          <p:cNvSpPr>
            <a:spLocks noGrp="1"/>
          </p:cNvSpPr>
          <p:nvPr>
            <p:ph idx="1"/>
          </p:nvPr>
        </p:nvSpPr>
        <p:spPr>
          <a:xfrm>
            <a:off x="6096000" y="1868487"/>
            <a:ext cx="5761038" cy="4243432"/>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BFC42-1795-F84D-BB1F-903859059B12}"/>
              </a:ext>
            </a:extLst>
          </p:cNvPr>
          <p:cNvSpPr>
            <a:spLocks noGrp="1"/>
          </p:cNvSpPr>
          <p:nvPr>
            <p:ph type="dt" sz="half" idx="10"/>
          </p:nvPr>
        </p:nvSpPr>
        <p:spPr>
          <a:xfrm>
            <a:off x="9100457" y="6453051"/>
            <a:ext cx="1673764" cy="216038"/>
          </a:xfrm>
        </p:spPr>
        <p:txBody>
          <a:bodyPr/>
          <a:lstStyle/>
          <a:p>
            <a:fld id="{677139CF-4A3D-4C28-BE24-5057B779EF9B}" type="datetime4">
              <a:rPr lang="en-GB" smtClean="0"/>
              <a:t>13 February 2024</a:t>
            </a:fld>
            <a:endParaRPr lang="en-GB"/>
          </a:p>
        </p:txBody>
      </p:sp>
      <p:sp>
        <p:nvSpPr>
          <p:cNvPr id="5" name="Footer Placeholder 4">
            <a:extLst>
              <a:ext uri="{FF2B5EF4-FFF2-40B4-BE49-F238E27FC236}">
                <a16:creationId xmlns:a16="http://schemas.microsoft.com/office/drawing/2014/main" id="{2D990AC9-CC40-F242-ADBA-6699016483EC}"/>
              </a:ext>
            </a:extLst>
          </p:cNvPr>
          <p:cNvSpPr>
            <a:spLocks noGrp="1"/>
          </p:cNvSpPr>
          <p:nvPr>
            <p:ph type="ftr" sz="quarter" idx="11"/>
          </p:nvPr>
        </p:nvSpPr>
        <p:spPr>
          <a:xfrm>
            <a:off x="1236617" y="6453051"/>
            <a:ext cx="7315200" cy="216038"/>
          </a:xfrm>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3C05C73F-87C7-DD47-BF49-1581C329F839}"/>
              </a:ext>
            </a:extLst>
          </p:cNvPr>
          <p:cNvSpPr>
            <a:spLocks noGrp="1"/>
          </p:cNvSpPr>
          <p:nvPr>
            <p:ph type="sldNum" sz="quarter" idx="12"/>
          </p:nvPr>
        </p:nvSpPr>
        <p:spPr/>
        <p:txBody>
          <a:bodyPr/>
          <a:lstStyle/>
          <a:p>
            <a:fld id="{6CCA5A4E-9384-7B4E-A945-D252AB071471}" type="slidenum">
              <a:rPr lang="en-GB" smtClean="0"/>
              <a:t>‹#›</a:t>
            </a:fld>
            <a:endParaRPr lang="en-GB"/>
          </a:p>
        </p:txBody>
      </p:sp>
      <p:sp>
        <p:nvSpPr>
          <p:cNvPr id="7" name="Picture Placeholder 18">
            <a:extLst>
              <a:ext uri="{FF2B5EF4-FFF2-40B4-BE49-F238E27FC236}">
                <a16:creationId xmlns:a16="http://schemas.microsoft.com/office/drawing/2014/main" id="{24AAF104-97AA-0541-9963-95E36C522A47}"/>
              </a:ext>
            </a:extLst>
          </p:cNvPr>
          <p:cNvSpPr>
            <a:spLocks noGrp="1"/>
          </p:cNvSpPr>
          <p:nvPr>
            <p:ph type="pic" sz="quarter" idx="13"/>
          </p:nvPr>
        </p:nvSpPr>
        <p:spPr>
          <a:xfrm>
            <a:off x="996638" y="784836"/>
            <a:ext cx="3714736" cy="3714736"/>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
        <p:nvSpPr>
          <p:cNvPr id="8" name="Picture Placeholder 18">
            <a:extLst>
              <a:ext uri="{FF2B5EF4-FFF2-40B4-BE49-F238E27FC236}">
                <a16:creationId xmlns:a16="http://schemas.microsoft.com/office/drawing/2014/main" id="{10F9567A-A586-FA4A-A44C-F7D61ADA423E}"/>
              </a:ext>
            </a:extLst>
          </p:cNvPr>
          <p:cNvSpPr>
            <a:spLocks noGrp="1"/>
          </p:cNvSpPr>
          <p:nvPr>
            <p:ph type="pic" sz="quarter" idx="14"/>
          </p:nvPr>
        </p:nvSpPr>
        <p:spPr>
          <a:xfrm>
            <a:off x="3591824" y="3696164"/>
            <a:ext cx="1821240" cy="182124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Tree>
    <p:extLst>
      <p:ext uri="{BB962C8B-B14F-4D97-AF65-F5344CB8AC3E}">
        <p14:creationId xmlns:p14="http://schemas.microsoft.com/office/powerpoint/2010/main" val="28455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3.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3.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image" Target="../media/image3.png"/><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image" Target="../media/image2.svg"/><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D12473B-C88B-7846-ACE0-815AB04D3D2D}"/>
              </a:ext>
            </a:extLst>
          </p:cNvPr>
          <p:cNvPicPr>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15156" y="6138000"/>
            <a:ext cx="12243404" cy="720000"/>
          </a:xfrm>
          <a:prstGeom prst="rect">
            <a:avLst/>
          </a:prstGeom>
        </p:spPr>
      </p:pic>
      <p:sp>
        <p:nvSpPr>
          <p:cNvPr id="14" name="Oval 13">
            <a:extLst>
              <a:ext uri="{FF2B5EF4-FFF2-40B4-BE49-F238E27FC236}">
                <a16:creationId xmlns:a16="http://schemas.microsoft.com/office/drawing/2014/main" id="{C4CE0F8F-BD26-6D4A-A43B-6A188ED8EF4E}"/>
              </a:ext>
            </a:extLst>
          </p:cNvPr>
          <p:cNvSpPr/>
          <p:nvPr userDrawn="1"/>
        </p:nvSpPr>
        <p:spPr>
          <a:xfrm>
            <a:off x="10955383" y="6330223"/>
            <a:ext cx="398416" cy="398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1BA6D943-F6BB-FF4F-9A00-4E291B5F8E8C}"/>
              </a:ext>
            </a:extLst>
          </p:cNvPr>
          <p:cNvSpPr>
            <a:spLocks noGrp="1"/>
          </p:cNvSpPr>
          <p:nvPr>
            <p:ph type="title"/>
          </p:nvPr>
        </p:nvSpPr>
        <p:spPr>
          <a:xfrm>
            <a:off x="343672" y="556176"/>
            <a:ext cx="11513366" cy="1325563"/>
          </a:xfrm>
          <a:prstGeom prst="rect">
            <a:avLst/>
          </a:prstGeom>
          <a:noFill/>
          <a:ln>
            <a:noFill/>
          </a:ln>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68B1C7-D80D-1243-BB01-CB8E885F0734}"/>
              </a:ext>
            </a:extLst>
          </p:cNvPr>
          <p:cNvSpPr>
            <a:spLocks noGrp="1"/>
          </p:cNvSpPr>
          <p:nvPr>
            <p:ph type="body" idx="1"/>
          </p:nvPr>
        </p:nvSpPr>
        <p:spPr>
          <a:xfrm>
            <a:off x="343672" y="1868487"/>
            <a:ext cx="11513366" cy="4243432"/>
          </a:xfrm>
          <a:prstGeom prst="rect">
            <a:avLst/>
          </a:prstGeom>
        </p:spPr>
        <p:txBody>
          <a:bodyPr vert="horz" lIns="91440" tIns="45720" rIns="91440" bIns="45720" rtlCol="0">
            <a:normAutofit/>
          </a:bodyPr>
          <a:lstStyle/>
          <a:p>
            <a:pPr lvl="0"/>
            <a:r>
              <a:rPr lang="en-US"/>
              <a:t>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D9DDD2-DC46-4D4D-9092-CD2C5638CAC2}"/>
              </a:ext>
            </a:extLst>
          </p:cNvPr>
          <p:cNvSpPr>
            <a:spLocks noGrp="1"/>
          </p:cNvSpPr>
          <p:nvPr>
            <p:ph type="dt" sz="half" idx="2"/>
          </p:nvPr>
        </p:nvSpPr>
        <p:spPr>
          <a:xfrm>
            <a:off x="7508507" y="6356350"/>
            <a:ext cx="2743200" cy="365125"/>
          </a:xfrm>
          <a:prstGeom prst="rect">
            <a:avLst/>
          </a:prstGeom>
        </p:spPr>
        <p:txBody>
          <a:bodyPr vert="horz" lIns="91440" tIns="45720" rIns="91440" bIns="45720" rtlCol="0" anchor="ctr"/>
          <a:lstStyle>
            <a:lvl1pPr algn="r">
              <a:defRPr sz="1200">
                <a:solidFill>
                  <a:schemeClr val="bg2"/>
                </a:solidFill>
                <a:latin typeface="+mj-lt"/>
              </a:defRPr>
            </a:lvl1pPr>
          </a:lstStyle>
          <a:p>
            <a:r>
              <a:rPr lang="en-GB"/>
              <a:t>09 February 2021</a:t>
            </a:r>
          </a:p>
        </p:txBody>
      </p:sp>
      <p:sp>
        <p:nvSpPr>
          <p:cNvPr id="5" name="Footer Placeholder 4">
            <a:extLst>
              <a:ext uri="{FF2B5EF4-FFF2-40B4-BE49-F238E27FC236}">
                <a16:creationId xmlns:a16="http://schemas.microsoft.com/office/drawing/2014/main" id="{AA45DE9B-D802-1541-AC18-90191852C1F6}"/>
              </a:ext>
            </a:extLst>
          </p:cNvPr>
          <p:cNvSpPr>
            <a:spLocks noGrp="1"/>
          </p:cNvSpPr>
          <p:nvPr>
            <p:ph type="ftr" sz="quarter" idx="3"/>
          </p:nvPr>
        </p:nvSpPr>
        <p:spPr>
          <a:xfrm>
            <a:off x="1236617" y="6356350"/>
            <a:ext cx="5843452" cy="365125"/>
          </a:xfrm>
          <a:prstGeom prst="rect">
            <a:avLst/>
          </a:prstGeom>
        </p:spPr>
        <p:txBody>
          <a:bodyPr vert="horz" lIns="91440" tIns="45720" rIns="91440" bIns="45720" rtlCol="0" anchor="ctr"/>
          <a:lstStyle>
            <a:lvl1pPr algn="l">
              <a:defRPr sz="1200">
                <a:solidFill>
                  <a:schemeClr val="bg2"/>
                </a:solidFill>
                <a:latin typeface="+mj-lt"/>
              </a:defRPr>
            </a:lvl1p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DA3CB2E3-08CB-0F4C-98A7-FAFD96E6ECC9}"/>
              </a:ext>
            </a:extLst>
          </p:cNvPr>
          <p:cNvSpPr>
            <a:spLocks noGrp="1"/>
          </p:cNvSpPr>
          <p:nvPr>
            <p:ph type="sldNum" sz="quarter" idx="4"/>
          </p:nvPr>
        </p:nvSpPr>
        <p:spPr>
          <a:xfrm>
            <a:off x="10955383" y="6356350"/>
            <a:ext cx="398416" cy="365125"/>
          </a:xfrm>
          <a:prstGeom prst="rect">
            <a:avLst/>
          </a:prstGeom>
        </p:spPr>
        <p:txBody>
          <a:bodyPr vert="horz" lIns="91440" tIns="45720" rIns="91440" bIns="45720" rtlCol="0" anchor="ctr"/>
          <a:lstStyle>
            <a:lvl1pPr algn="ctr">
              <a:defRPr sz="1200" b="1" i="0">
                <a:solidFill>
                  <a:schemeClr val="bg1"/>
                </a:solidFill>
                <a:latin typeface="Calibri" panose="020F0502020204030204" pitchFamily="34" charset="0"/>
                <a:cs typeface="Calibri" panose="020F0502020204030204" pitchFamily="34" charset="0"/>
              </a:defRPr>
            </a:lvl1pPr>
          </a:lstStyle>
          <a:p>
            <a:fld id="{6CCA5A4E-9384-7B4E-A945-D252AB071471}" type="slidenum">
              <a:rPr lang="en-GB" smtClean="0"/>
              <a:pPr/>
              <a:t>‹#›</a:t>
            </a:fld>
            <a:endParaRPr lang="en-GB"/>
          </a:p>
        </p:txBody>
      </p:sp>
      <p:sp>
        <p:nvSpPr>
          <p:cNvPr id="7" name="Rectangle 6">
            <a:extLst>
              <a:ext uri="{FF2B5EF4-FFF2-40B4-BE49-F238E27FC236}">
                <a16:creationId xmlns:a16="http://schemas.microsoft.com/office/drawing/2014/main" id="{F1C6FEBE-D033-C445-B852-D8305E49C4D1}"/>
              </a:ext>
            </a:extLst>
          </p:cNvPr>
          <p:cNvSpPr/>
          <p:nvPr userDrawn="1"/>
        </p:nvSpPr>
        <p:spPr>
          <a:xfrm>
            <a:off x="-2244053" y="8910155"/>
            <a:ext cx="849656" cy="369332"/>
          </a:xfrm>
          <a:prstGeom prst="rect">
            <a:avLst/>
          </a:prstGeom>
        </p:spPr>
        <p:txBody>
          <a:bodyPr wrap="none">
            <a:spAutoFit/>
          </a:bodyPr>
          <a:lstStyle/>
          <a:p>
            <a:r>
              <a:rPr lang="en-US"/>
              <a:t>Master</a:t>
            </a:r>
            <a:endParaRPr lang="en-GB"/>
          </a:p>
        </p:txBody>
      </p:sp>
      <p:pic>
        <p:nvPicPr>
          <p:cNvPr id="13" name="Picture 12">
            <a:extLst>
              <a:ext uri="{FF2B5EF4-FFF2-40B4-BE49-F238E27FC236}">
                <a16:creationId xmlns:a16="http://schemas.microsoft.com/office/drawing/2014/main" id="{C6D823B1-3426-F140-BBB4-C040A51E044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73029" y="6164080"/>
            <a:ext cx="638928" cy="667839"/>
          </a:xfrm>
          <a:prstGeom prst="rect">
            <a:avLst/>
          </a:prstGeom>
        </p:spPr>
      </p:pic>
    </p:spTree>
    <p:extLst>
      <p:ext uri="{BB962C8B-B14F-4D97-AF65-F5344CB8AC3E}">
        <p14:creationId xmlns:p14="http://schemas.microsoft.com/office/powerpoint/2010/main" val="31365415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5" r:id="rId5"/>
    <p:sldLayoutId id="2147483676" r:id="rId6"/>
    <p:sldLayoutId id="2147483677" r:id="rId7"/>
    <p:sldLayoutId id="2147483678" r:id="rId8"/>
    <p:sldLayoutId id="214748367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p:txStyles>
    <p:titleStyle>
      <a:lvl1pPr algn="l" defTabSz="914400" rtl="0" eaLnBrk="1" latinLnBrk="0" hangingPunct="1">
        <a:lnSpc>
          <a:spcPct val="90000"/>
        </a:lnSpc>
        <a:spcBef>
          <a:spcPct val="0"/>
        </a:spcBef>
        <a:buNone/>
        <a:defRPr sz="3600" b="0" i="0" kern="1200">
          <a:solidFill>
            <a:srgbClr val="5BAC26"/>
          </a:solidFill>
          <a:latin typeface="Eveleth Dot Light" panose="02010A04020200000003"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21" userDrawn="1">
          <p15:clr>
            <a:srgbClr val="F26B43"/>
          </p15:clr>
        </p15:guide>
        <p15:guide id="4" orient="horz" pos="142" userDrawn="1">
          <p15:clr>
            <a:srgbClr val="F26B43"/>
          </p15:clr>
        </p15:guide>
        <p15:guide id="5" orient="horz" pos="4201" userDrawn="1">
          <p15:clr>
            <a:srgbClr val="F26B43"/>
          </p15:clr>
        </p15:guide>
        <p15:guide id="6" pos="7559" userDrawn="1">
          <p15:clr>
            <a:srgbClr val="F26B43"/>
          </p15:clr>
        </p15:guide>
        <p15:guide id="7" pos="211" userDrawn="1">
          <p15:clr>
            <a:srgbClr val="F26B43"/>
          </p15:clr>
        </p15:guide>
        <p15:guide id="8" pos="7469" userDrawn="1">
          <p15:clr>
            <a:srgbClr val="F26B43"/>
          </p15:clr>
        </p15:guide>
        <p15:guide id="9" orient="horz" pos="346" userDrawn="1">
          <p15:clr>
            <a:srgbClr val="F26B43"/>
          </p15:clr>
        </p15:guide>
        <p15:guide id="10" pos="4135" userDrawn="1">
          <p15:clr>
            <a:srgbClr val="F26B43"/>
          </p15:clr>
        </p15:guide>
        <p15:guide id="11" pos="35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D12473B-C88B-7846-ACE0-815AB04D3D2D}"/>
              </a:ext>
            </a:extLst>
          </p:cNvPr>
          <p:cNvPicPr>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15156" y="6138000"/>
            <a:ext cx="12243404" cy="720000"/>
          </a:xfrm>
          <a:prstGeom prst="rect">
            <a:avLst/>
          </a:prstGeom>
        </p:spPr>
      </p:pic>
      <p:sp>
        <p:nvSpPr>
          <p:cNvPr id="14" name="Oval 13">
            <a:extLst>
              <a:ext uri="{FF2B5EF4-FFF2-40B4-BE49-F238E27FC236}">
                <a16:creationId xmlns:a16="http://schemas.microsoft.com/office/drawing/2014/main" id="{C4CE0F8F-BD26-6D4A-A43B-6A188ED8EF4E}"/>
              </a:ext>
            </a:extLst>
          </p:cNvPr>
          <p:cNvSpPr/>
          <p:nvPr userDrawn="1"/>
        </p:nvSpPr>
        <p:spPr>
          <a:xfrm>
            <a:off x="10955383" y="6330223"/>
            <a:ext cx="398416" cy="398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1BA6D943-F6BB-FF4F-9A00-4E291B5F8E8C}"/>
              </a:ext>
            </a:extLst>
          </p:cNvPr>
          <p:cNvSpPr>
            <a:spLocks noGrp="1"/>
          </p:cNvSpPr>
          <p:nvPr>
            <p:ph type="title"/>
          </p:nvPr>
        </p:nvSpPr>
        <p:spPr>
          <a:xfrm>
            <a:off x="343672" y="556176"/>
            <a:ext cx="11513366" cy="1325563"/>
          </a:xfrm>
          <a:prstGeom prst="rect">
            <a:avLst/>
          </a:prstGeom>
          <a:noFill/>
          <a:ln>
            <a:noFill/>
          </a:ln>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68B1C7-D80D-1243-BB01-CB8E885F0734}"/>
              </a:ext>
            </a:extLst>
          </p:cNvPr>
          <p:cNvSpPr>
            <a:spLocks noGrp="1"/>
          </p:cNvSpPr>
          <p:nvPr>
            <p:ph type="body" idx="1"/>
          </p:nvPr>
        </p:nvSpPr>
        <p:spPr>
          <a:xfrm>
            <a:off x="343672" y="1868487"/>
            <a:ext cx="11513366" cy="4243432"/>
          </a:xfrm>
          <a:prstGeom prst="rect">
            <a:avLst/>
          </a:prstGeom>
        </p:spPr>
        <p:txBody>
          <a:bodyPr vert="horz" lIns="91440" tIns="45720" rIns="91440" bIns="45720" rtlCol="0">
            <a:normAutofit/>
          </a:bodyPr>
          <a:lstStyle/>
          <a:p>
            <a:pPr lvl="0"/>
            <a:r>
              <a:rPr lang="en-US"/>
              <a:t>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D9DDD2-DC46-4D4D-9092-CD2C5638CAC2}"/>
              </a:ext>
            </a:extLst>
          </p:cNvPr>
          <p:cNvSpPr>
            <a:spLocks noGrp="1"/>
          </p:cNvSpPr>
          <p:nvPr>
            <p:ph type="dt" sz="half" idx="2"/>
          </p:nvPr>
        </p:nvSpPr>
        <p:spPr>
          <a:xfrm>
            <a:off x="7508507" y="6356350"/>
            <a:ext cx="2743200" cy="365125"/>
          </a:xfrm>
          <a:prstGeom prst="rect">
            <a:avLst/>
          </a:prstGeom>
        </p:spPr>
        <p:txBody>
          <a:bodyPr vert="horz" lIns="91440" tIns="45720" rIns="91440" bIns="45720" rtlCol="0" anchor="ctr"/>
          <a:lstStyle>
            <a:lvl1pPr algn="r">
              <a:defRPr sz="1200">
                <a:solidFill>
                  <a:schemeClr val="bg2"/>
                </a:solidFill>
                <a:latin typeface="+mj-lt"/>
              </a:defRPr>
            </a:lvl1pPr>
          </a:lstStyle>
          <a:p>
            <a:fld id="{A33451A9-BE44-4D98-BF0E-7084953502D2}" type="datetime4">
              <a:rPr lang="en-GB" smtClean="0"/>
              <a:t>13 February 2024</a:t>
            </a:fld>
            <a:endParaRPr lang="en-GB"/>
          </a:p>
        </p:txBody>
      </p:sp>
      <p:sp>
        <p:nvSpPr>
          <p:cNvPr id="5" name="Footer Placeholder 4">
            <a:extLst>
              <a:ext uri="{FF2B5EF4-FFF2-40B4-BE49-F238E27FC236}">
                <a16:creationId xmlns:a16="http://schemas.microsoft.com/office/drawing/2014/main" id="{AA45DE9B-D802-1541-AC18-90191852C1F6}"/>
              </a:ext>
            </a:extLst>
          </p:cNvPr>
          <p:cNvSpPr>
            <a:spLocks noGrp="1"/>
          </p:cNvSpPr>
          <p:nvPr>
            <p:ph type="ftr" sz="quarter" idx="3"/>
          </p:nvPr>
        </p:nvSpPr>
        <p:spPr>
          <a:xfrm>
            <a:off x="1236617" y="6356350"/>
            <a:ext cx="5843452" cy="365125"/>
          </a:xfrm>
          <a:prstGeom prst="rect">
            <a:avLst/>
          </a:prstGeom>
        </p:spPr>
        <p:txBody>
          <a:bodyPr vert="horz" lIns="91440" tIns="45720" rIns="91440" bIns="45720" rtlCol="0" anchor="ctr"/>
          <a:lstStyle>
            <a:lvl1pPr algn="l">
              <a:defRPr sz="1200">
                <a:solidFill>
                  <a:schemeClr val="bg2"/>
                </a:solidFill>
                <a:latin typeface="+mj-lt"/>
              </a:defRPr>
            </a:lvl1p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DA3CB2E3-08CB-0F4C-98A7-FAFD96E6ECC9}"/>
              </a:ext>
            </a:extLst>
          </p:cNvPr>
          <p:cNvSpPr>
            <a:spLocks noGrp="1"/>
          </p:cNvSpPr>
          <p:nvPr>
            <p:ph type="sldNum" sz="quarter" idx="4"/>
          </p:nvPr>
        </p:nvSpPr>
        <p:spPr>
          <a:xfrm>
            <a:off x="10955383" y="6356350"/>
            <a:ext cx="398416" cy="365125"/>
          </a:xfrm>
          <a:prstGeom prst="rect">
            <a:avLst/>
          </a:prstGeom>
        </p:spPr>
        <p:txBody>
          <a:bodyPr vert="horz" lIns="91440" tIns="45720" rIns="91440" bIns="45720" rtlCol="0" anchor="ctr"/>
          <a:lstStyle>
            <a:lvl1pPr algn="ctr">
              <a:defRPr sz="1200" b="1" i="0">
                <a:solidFill>
                  <a:schemeClr val="bg1"/>
                </a:solidFill>
                <a:latin typeface="Calibri" panose="020F0502020204030204" pitchFamily="34" charset="0"/>
                <a:cs typeface="Calibri" panose="020F0502020204030204" pitchFamily="34" charset="0"/>
              </a:defRPr>
            </a:lvl1pPr>
          </a:lstStyle>
          <a:p>
            <a:fld id="{6CCA5A4E-9384-7B4E-A945-D252AB071471}" type="slidenum">
              <a:rPr lang="en-GB" smtClean="0"/>
              <a:pPr/>
              <a:t>‹#›</a:t>
            </a:fld>
            <a:endParaRPr lang="en-GB"/>
          </a:p>
        </p:txBody>
      </p:sp>
      <p:sp>
        <p:nvSpPr>
          <p:cNvPr id="7" name="Rectangle 6">
            <a:extLst>
              <a:ext uri="{FF2B5EF4-FFF2-40B4-BE49-F238E27FC236}">
                <a16:creationId xmlns:a16="http://schemas.microsoft.com/office/drawing/2014/main" id="{F1C6FEBE-D033-C445-B852-D8305E49C4D1}"/>
              </a:ext>
            </a:extLst>
          </p:cNvPr>
          <p:cNvSpPr/>
          <p:nvPr userDrawn="1"/>
        </p:nvSpPr>
        <p:spPr>
          <a:xfrm>
            <a:off x="-2244053" y="8910155"/>
            <a:ext cx="849656" cy="369332"/>
          </a:xfrm>
          <a:prstGeom prst="rect">
            <a:avLst/>
          </a:prstGeom>
        </p:spPr>
        <p:txBody>
          <a:bodyPr wrap="none">
            <a:spAutoFit/>
          </a:bodyPr>
          <a:lstStyle/>
          <a:p>
            <a:r>
              <a:rPr lang="en-US"/>
              <a:t>Master</a:t>
            </a:r>
            <a:endParaRPr lang="en-GB"/>
          </a:p>
        </p:txBody>
      </p:sp>
      <p:pic>
        <p:nvPicPr>
          <p:cNvPr id="13" name="Picture 12">
            <a:extLst>
              <a:ext uri="{FF2B5EF4-FFF2-40B4-BE49-F238E27FC236}">
                <a16:creationId xmlns:a16="http://schemas.microsoft.com/office/drawing/2014/main" id="{C6D823B1-3426-F140-BBB4-C040A51E044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73029" y="6164080"/>
            <a:ext cx="638928" cy="667839"/>
          </a:xfrm>
          <a:prstGeom prst="rect">
            <a:avLst/>
          </a:prstGeom>
        </p:spPr>
      </p:pic>
    </p:spTree>
    <p:extLst>
      <p:ext uri="{BB962C8B-B14F-4D97-AF65-F5344CB8AC3E}">
        <p14:creationId xmlns:p14="http://schemas.microsoft.com/office/powerpoint/2010/main" val="38015944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hdr="0"/>
  <p:txStyles>
    <p:titleStyle>
      <a:lvl1pPr algn="l" defTabSz="914400" rtl="0" eaLnBrk="1" latinLnBrk="0" hangingPunct="1">
        <a:lnSpc>
          <a:spcPct val="90000"/>
        </a:lnSpc>
        <a:spcBef>
          <a:spcPct val="0"/>
        </a:spcBef>
        <a:buNone/>
        <a:defRPr sz="3600" b="0" i="0" kern="1200">
          <a:solidFill>
            <a:srgbClr val="5BAC26"/>
          </a:solidFill>
          <a:latin typeface="Eveleth Dot Light" panose="02010A04020200000003"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21">
          <p15:clr>
            <a:srgbClr val="F26B43"/>
          </p15:clr>
        </p15:guide>
        <p15:guide id="4" orient="horz" pos="142">
          <p15:clr>
            <a:srgbClr val="F26B43"/>
          </p15:clr>
        </p15:guide>
        <p15:guide id="5" orient="horz" pos="4201">
          <p15:clr>
            <a:srgbClr val="F26B43"/>
          </p15:clr>
        </p15:guide>
        <p15:guide id="6" pos="7559">
          <p15:clr>
            <a:srgbClr val="F26B43"/>
          </p15:clr>
        </p15:guide>
        <p15:guide id="7" pos="211">
          <p15:clr>
            <a:srgbClr val="F26B43"/>
          </p15:clr>
        </p15:guide>
        <p15:guide id="8" pos="7469">
          <p15:clr>
            <a:srgbClr val="F26B43"/>
          </p15:clr>
        </p15:guide>
        <p15:guide id="9" orient="horz" pos="346">
          <p15:clr>
            <a:srgbClr val="F26B43"/>
          </p15:clr>
        </p15:guide>
        <p15:guide id="10" pos="4135">
          <p15:clr>
            <a:srgbClr val="F26B43"/>
          </p15:clr>
        </p15:guide>
        <p15:guide id="11" pos="354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D12473B-C88B-7846-ACE0-815AB04D3D2D}"/>
              </a:ext>
            </a:extLst>
          </p:cNvPr>
          <p:cNvPicPr>
            <a:picLocks/>
          </p:cNvPicPr>
          <p:nvPr userDrawn="1"/>
        </p:nvPicPr>
        <p:blipFill>
          <a:blip r:embed="rId22">
            <a:extLst>
              <a:ext uri="{96DAC541-7B7A-43D3-8B79-37D633B846F1}">
                <asvg:svgBlip xmlns:asvg="http://schemas.microsoft.com/office/drawing/2016/SVG/main" r:embed="rId23"/>
              </a:ext>
            </a:extLst>
          </a:blip>
          <a:stretch>
            <a:fillRect/>
          </a:stretch>
        </p:blipFill>
        <p:spPr>
          <a:xfrm>
            <a:off x="-15156" y="6138000"/>
            <a:ext cx="12243404" cy="720000"/>
          </a:xfrm>
          <a:prstGeom prst="rect">
            <a:avLst/>
          </a:prstGeom>
        </p:spPr>
      </p:pic>
      <p:sp>
        <p:nvSpPr>
          <p:cNvPr id="14" name="Oval 13">
            <a:extLst>
              <a:ext uri="{FF2B5EF4-FFF2-40B4-BE49-F238E27FC236}">
                <a16:creationId xmlns:a16="http://schemas.microsoft.com/office/drawing/2014/main" id="{C4CE0F8F-BD26-6D4A-A43B-6A188ED8EF4E}"/>
              </a:ext>
            </a:extLst>
          </p:cNvPr>
          <p:cNvSpPr/>
          <p:nvPr userDrawn="1"/>
        </p:nvSpPr>
        <p:spPr>
          <a:xfrm>
            <a:off x="10955383" y="6330223"/>
            <a:ext cx="398416" cy="398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a:extLst>
              <a:ext uri="{FF2B5EF4-FFF2-40B4-BE49-F238E27FC236}">
                <a16:creationId xmlns:a16="http://schemas.microsoft.com/office/drawing/2014/main" id="{1BA6D943-F6BB-FF4F-9A00-4E291B5F8E8C}"/>
              </a:ext>
            </a:extLst>
          </p:cNvPr>
          <p:cNvSpPr>
            <a:spLocks noGrp="1"/>
          </p:cNvSpPr>
          <p:nvPr>
            <p:ph type="title"/>
          </p:nvPr>
        </p:nvSpPr>
        <p:spPr>
          <a:xfrm>
            <a:off x="343672" y="556177"/>
            <a:ext cx="11513366" cy="1325563"/>
          </a:xfrm>
          <a:prstGeom prst="rect">
            <a:avLst/>
          </a:prstGeom>
          <a:noFill/>
          <a:ln>
            <a:noFill/>
          </a:ln>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68B1C7-D80D-1243-BB01-CB8E885F0734}"/>
              </a:ext>
            </a:extLst>
          </p:cNvPr>
          <p:cNvSpPr>
            <a:spLocks noGrp="1"/>
          </p:cNvSpPr>
          <p:nvPr>
            <p:ph type="body" idx="1"/>
          </p:nvPr>
        </p:nvSpPr>
        <p:spPr>
          <a:xfrm>
            <a:off x="343672" y="1868487"/>
            <a:ext cx="11513366" cy="4243432"/>
          </a:xfrm>
          <a:prstGeom prst="rect">
            <a:avLst/>
          </a:prstGeom>
        </p:spPr>
        <p:txBody>
          <a:bodyPr vert="horz" lIns="91440" tIns="45720" rIns="91440" bIns="45720" rtlCol="0">
            <a:normAutofit/>
          </a:bodyPr>
          <a:lstStyle/>
          <a:p>
            <a:pPr lvl="0"/>
            <a:r>
              <a:rPr lang="en-US"/>
              <a:t>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D9DDD2-DC46-4D4D-9092-CD2C5638CAC2}"/>
              </a:ext>
            </a:extLst>
          </p:cNvPr>
          <p:cNvSpPr>
            <a:spLocks noGrp="1"/>
          </p:cNvSpPr>
          <p:nvPr>
            <p:ph type="dt" sz="half" idx="2"/>
          </p:nvPr>
        </p:nvSpPr>
        <p:spPr>
          <a:xfrm>
            <a:off x="7508507" y="6356351"/>
            <a:ext cx="2743200" cy="365125"/>
          </a:xfrm>
          <a:prstGeom prst="rect">
            <a:avLst/>
          </a:prstGeom>
        </p:spPr>
        <p:txBody>
          <a:bodyPr vert="horz" lIns="91440" tIns="45720" rIns="91440" bIns="45720" rtlCol="0" anchor="ctr"/>
          <a:lstStyle>
            <a:lvl1pPr algn="r">
              <a:defRPr sz="1200">
                <a:solidFill>
                  <a:schemeClr val="bg2"/>
                </a:solidFill>
                <a:latin typeface="+mj-lt"/>
              </a:defRPr>
            </a:lvl1pPr>
          </a:lstStyle>
          <a:p>
            <a:fld id="{A33451A9-BE44-4D98-BF0E-7084953502D2}" type="datetime4">
              <a:rPr lang="en-GB" smtClean="0"/>
              <a:t>13 February 2024</a:t>
            </a:fld>
            <a:endParaRPr lang="en-GB"/>
          </a:p>
        </p:txBody>
      </p:sp>
      <p:sp>
        <p:nvSpPr>
          <p:cNvPr id="5" name="Footer Placeholder 4">
            <a:extLst>
              <a:ext uri="{FF2B5EF4-FFF2-40B4-BE49-F238E27FC236}">
                <a16:creationId xmlns:a16="http://schemas.microsoft.com/office/drawing/2014/main" id="{AA45DE9B-D802-1541-AC18-90191852C1F6}"/>
              </a:ext>
            </a:extLst>
          </p:cNvPr>
          <p:cNvSpPr>
            <a:spLocks noGrp="1"/>
          </p:cNvSpPr>
          <p:nvPr>
            <p:ph type="ftr" sz="quarter" idx="3"/>
          </p:nvPr>
        </p:nvSpPr>
        <p:spPr>
          <a:xfrm>
            <a:off x="1236617" y="6356351"/>
            <a:ext cx="5843452" cy="365125"/>
          </a:xfrm>
          <a:prstGeom prst="rect">
            <a:avLst/>
          </a:prstGeom>
        </p:spPr>
        <p:txBody>
          <a:bodyPr vert="horz" lIns="91440" tIns="45720" rIns="91440" bIns="45720" rtlCol="0" anchor="ctr"/>
          <a:lstStyle>
            <a:lvl1pPr algn="l">
              <a:defRPr sz="1200">
                <a:solidFill>
                  <a:schemeClr val="bg2"/>
                </a:solidFill>
                <a:latin typeface="+mj-lt"/>
              </a:defRPr>
            </a:lvl1p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DA3CB2E3-08CB-0F4C-98A7-FAFD96E6ECC9}"/>
              </a:ext>
            </a:extLst>
          </p:cNvPr>
          <p:cNvSpPr>
            <a:spLocks noGrp="1"/>
          </p:cNvSpPr>
          <p:nvPr>
            <p:ph type="sldNum" sz="quarter" idx="4"/>
          </p:nvPr>
        </p:nvSpPr>
        <p:spPr>
          <a:xfrm>
            <a:off x="10955383" y="6356351"/>
            <a:ext cx="398416" cy="365125"/>
          </a:xfrm>
          <a:prstGeom prst="rect">
            <a:avLst/>
          </a:prstGeom>
        </p:spPr>
        <p:txBody>
          <a:bodyPr vert="horz" lIns="91440" tIns="45720" rIns="91440" bIns="45720" rtlCol="0" anchor="ctr"/>
          <a:lstStyle>
            <a:lvl1pPr algn="ctr">
              <a:defRPr sz="1200" b="1" i="0">
                <a:solidFill>
                  <a:schemeClr val="bg1"/>
                </a:solidFill>
                <a:latin typeface="Calibri" panose="020F0502020204030204" pitchFamily="34" charset="0"/>
                <a:cs typeface="Calibri" panose="020F0502020204030204" pitchFamily="34" charset="0"/>
              </a:defRPr>
            </a:lvl1pPr>
          </a:lstStyle>
          <a:p>
            <a:fld id="{6CCA5A4E-9384-7B4E-A945-D252AB071471}" type="slidenum">
              <a:rPr lang="en-GB" smtClean="0"/>
              <a:pPr/>
              <a:t>‹#›</a:t>
            </a:fld>
            <a:endParaRPr lang="en-GB"/>
          </a:p>
        </p:txBody>
      </p:sp>
      <p:sp>
        <p:nvSpPr>
          <p:cNvPr id="7" name="Rectangle 6">
            <a:extLst>
              <a:ext uri="{FF2B5EF4-FFF2-40B4-BE49-F238E27FC236}">
                <a16:creationId xmlns:a16="http://schemas.microsoft.com/office/drawing/2014/main" id="{F1C6FEBE-D033-C445-B852-D8305E49C4D1}"/>
              </a:ext>
            </a:extLst>
          </p:cNvPr>
          <p:cNvSpPr/>
          <p:nvPr userDrawn="1"/>
        </p:nvSpPr>
        <p:spPr>
          <a:xfrm>
            <a:off x="-2244053" y="8910156"/>
            <a:ext cx="849656" cy="369332"/>
          </a:xfrm>
          <a:prstGeom prst="rect">
            <a:avLst/>
          </a:prstGeom>
        </p:spPr>
        <p:txBody>
          <a:bodyPr wrap="none">
            <a:spAutoFit/>
          </a:bodyPr>
          <a:lstStyle/>
          <a:p>
            <a:r>
              <a:rPr lang="en-US" sz="1800"/>
              <a:t>Master</a:t>
            </a:r>
            <a:endParaRPr lang="en-GB" sz="1800"/>
          </a:p>
        </p:txBody>
      </p:sp>
      <p:pic>
        <p:nvPicPr>
          <p:cNvPr id="13" name="Picture 12">
            <a:extLst>
              <a:ext uri="{FF2B5EF4-FFF2-40B4-BE49-F238E27FC236}">
                <a16:creationId xmlns:a16="http://schemas.microsoft.com/office/drawing/2014/main" id="{C6D823B1-3426-F140-BBB4-C040A51E0448}"/>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73029" y="6164081"/>
            <a:ext cx="638928" cy="667839"/>
          </a:xfrm>
          <a:prstGeom prst="rect">
            <a:avLst/>
          </a:prstGeom>
        </p:spPr>
      </p:pic>
    </p:spTree>
    <p:extLst>
      <p:ext uri="{BB962C8B-B14F-4D97-AF65-F5344CB8AC3E}">
        <p14:creationId xmlns:p14="http://schemas.microsoft.com/office/powerpoint/2010/main" val="29495115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hf hdr="0"/>
  <p:txStyles>
    <p:titleStyle>
      <a:lvl1pPr algn="l" defTabSz="914446" rtl="0" eaLnBrk="1" latinLnBrk="0" hangingPunct="1">
        <a:lnSpc>
          <a:spcPct val="90000"/>
        </a:lnSpc>
        <a:spcBef>
          <a:spcPct val="0"/>
        </a:spcBef>
        <a:buNone/>
        <a:defRPr sz="3600" b="0" i="0" kern="1200">
          <a:solidFill>
            <a:srgbClr val="5BAC26"/>
          </a:solidFill>
          <a:latin typeface="Eveleth Dot Light" panose="02010A04020200000003" pitchFamily="2" charset="77"/>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21">
          <p15:clr>
            <a:srgbClr val="F26B43"/>
          </p15:clr>
        </p15:guide>
        <p15:guide id="4" orient="horz" pos="142">
          <p15:clr>
            <a:srgbClr val="F26B43"/>
          </p15:clr>
        </p15:guide>
        <p15:guide id="5" orient="horz" pos="4201">
          <p15:clr>
            <a:srgbClr val="F26B43"/>
          </p15:clr>
        </p15:guide>
        <p15:guide id="6" pos="7559">
          <p15:clr>
            <a:srgbClr val="F26B43"/>
          </p15:clr>
        </p15:guide>
        <p15:guide id="7" pos="211">
          <p15:clr>
            <a:srgbClr val="F26B43"/>
          </p15:clr>
        </p15:guide>
        <p15:guide id="8" pos="7469">
          <p15:clr>
            <a:srgbClr val="F26B43"/>
          </p15:clr>
        </p15:guide>
        <p15:guide id="9" orient="horz" pos="346">
          <p15:clr>
            <a:srgbClr val="F26B43"/>
          </p15:clr>
        </p15:guide>
        <p15:guide id="10" pos="4135">
          <p15:clr>
            <a:srgbClr val="F26B43"/>
          </p15:clr>
        </p15:guide>
        <p15:guide id="11" pos="354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6103925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hyperlink" Target="https://www.trusselltrust.org/what-we-do/research-advocacy/working-with-local-government/#cashfirst"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mailto:laura.chalmers@trusselltrust.org" TargetMode="External"/><Relationship Id="rId5" Type="http://schemas.openxmlformats.org/officeDocument/2006/relationships/hyperlink" Target="https://www.trusselltrust.org/wp-content/uploads/sites/2/2022/11/Cash-first-literature-review.pdf" TargetMode="External"/><Relationship Id="rId4" Type="http://schemas.openxmlformats.org/officeDocument/2006/relationships/hyperlink" Target="https://www.trusselltrust.org/wp-content/uploads/sites/2/2022/11/Vantage-Point-Research-Leeds-Cash-First-evaluation.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Laura.chalmers@trusselltrust.org"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BD9D-9293-D444-8C44-64B22455C775}"/>
              </a:ext>
            </a:extLst>
          </p:cNvPr>
          <p:cNvSpPr>
            <a:spLocks noGrp="1"/>
          </p:cNvSpPr>
          <p:nvPr>
            <p:ph type="title"/>
          </p:nvPr>
        </p:nvSpPr>
        <p:spPr>
          <a:xfrm>
            <a:off x="4754880" y="1093733"/>
            <a:ext cx="6776544" cy="2770360"/>
          </a:xfrm>
        </p:spPr>
        <p:txBody>
          <a:bodyPr>
            <a:normAutofit fontScale="90000"/>
          </a:bodyPr>
          <a:lstStyle/>
          <a:p>
            <a:pPr fontAlgn="base"/>
            <a:r>
              <a:rPr lang="en-GB" b="1" dirty="0"/>
              <a:t>Our vision is for a UK without the need for food banks.</a:t>
            </a:r>
            <a:br>
              <a:rPr lang="en-GB" b="1" dirty="0"/>
            </a:br>
            <a:br>
              <a:rPr lang="en-GB" b="1" dirty="0"/>
            </a:br>
            <a:r>
              <a:rPr lang="en-GB" dirty="0">
                <a:latin typeface="+mn-lt"/>
              </a:rPr>
              <a:t>We say this because it’s not right that anyone cannot afford their own food. That’s why we are working towards a just, compassionate future, where no one should have to use a food bank to get by.</a:t>
            </a:r>
            <a:endParaRPr lang="en-GB" dirty="0"/>
          </a:p>
        </p:txBody>
      </p:sp>
      <p:grpSp>
        <p:nvGrpSpPr>
          <p:cNvPr id="4" name="Group 3">
            <a:extLst>
              <a:ext uri="{FF2B5EF4-FFF2-40B4-BE49-F238E27FC236}">
                <a16:creationId xmlns:a16="http://schemas.microsoft.com/office/drawing/2014/main" id="{6889C158-79E4-48E1-9F81-986A0C1A63A7}"/>
              </a:ext>
            </a:extLst>
          </p:cNvPr>
          <p:cNvGrpSpPr/>
          <p:nvPr/>
        </p:nvGrpSpPr>
        <p:grpSpPr>
          <a:xfrm>
            <a:off x="1137394" y="863890"/>
            <a:ext cx="2770360" cy="2770360"/>
            <a:chOff x="1756372" y="2046083"/>
            <a:chExt cx="2770360" cy="2770360"/>
          </a:xfrm>
        </p:grpSpPr>
        <p:sp>
          <p:nvSpPr>
            <p:cNvPr id="3" name="Oval 2">
              <a:extLst>
                <a:ext uri="{FF2B5EF4-FFF2-40B4-BE49-F238E27FC236}">
                  <a16:creationId xmlns:a16="http://schemas.microsoft.com/office/drawing/2014/main" id="{76B037D3-D72F-FD40-883B-524FDCF8E343}"/>
                </a:ext>
              </a:extLst>
            </p:cNvPr>
            <p:cNvSpPr/>
            <p:nvPr/>
          </p:nvSpPr>
          <p:spPr>
            <a:xfrm>
              <a:off x="1756372" y="2046083"/>
              <a:ext cx="2770360" cy="2770360"/>
            </a:xfrm>
            <a:prstGeom prst="ellipse">
              <a:avLst/>
            </a:prstGeom>
            <a:solidFill>
              <a:srgbClr val="F2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F4B98E96-D0C8-A84B-AC89-5372A78ED1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3355" y="2249070"/>
              <a:ext cx="2176393" cy="2274872"/>
            </a:xfrm>
            <a:prstGeom prst="rect">
              <a:avLst/>
            </a:prstGeom>
          </p:spPr>
        </p:pic>
      </p:grpSp>
    </p:spTree>
    <p:extLst>
      <p:ext uri="{BB962C8B-B14F-4D97-AF65-F5344CB8AC3E}">
        <p14:creationId xmlns:p14="http://schemas.microsoft.com/office/powerpoint/2010/main" val="3472551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8481-0C65-FF0E-4E06-394A4410F145}"/>
              </a:ext>
            </a:extLst>
          </p:cNvPr>
          <p:cNvSpPr>
            <a:spLocks noGrp="1"/>
          </p:cNvSpPr>
          <p:nvPr>
            <p:ph type="title"/>
          </p:nvPr>
        </p:nvSpPr>
        <p:spPr/>
        <p:txBody>
          <a:bodyPr/>
          <a:lstStyle/>
          <a:p>
            <a:r>
              <a:rPr lang="en-GB" dirty="0"/>
              <a:t>What DID THE PILOT INVOLVE?</a:t>
            </a:r>
          </a:p>
        </p:txBody>
      </p:sp>
      <p:sp>
        <p:nvSpPr>
          <p:cNvPr id="3" name="Content Placeholder 2">
            <a:extLst>
              <a:ext uri="{FF2B5EF4-FFF2-40B4-BE49-F238E27FC236}">
                <a16:creationId xmlns:a16="http://schemas.microsoft.com/office/drawing/2014/main" id="{BBD90399-8066-0EEC-47DA-948E2B413DD2}"/>
              </a:ext>
            </a:extLst>
          </p:cNvPr>
          <p:cNvSpPr>
            <a:spLocks noGrp="1"/>
          </p:cNvSpPr>
          <p:nvPr>
            <p:ph idx="1"/>
          </p:nvPr>
        </p:nvSpPr>
        <p:spPr/>
        <p:txBody>
          <a:bodyPr/>
          <a:lstStyle/>
          <a:p>
            <a:r>
              <a:rPr lang="en-GB"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Leeds City Council (LCC), three food banks in Leeds, LFAN and the Trussell Trust came together to set up a pilot cash first approach as part of LCC’s Local Welfare Support Scheme (LWSS)</a:t>
            </a:r>
          </a:p>
          <a:p>
            <a:r>
              <a:rPr lang="en-GB"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Cash first approaches support people in financial crisis with </a:t>
            </a:r>
            <a:r>
              <a:rPr lang="en-GB"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dignity, flexibility, choice, speed, convenience, and administrative efficiency. </a:t>
            </a:r>
          </a:p>
          <a:p>
            <a:r>
              <a:rPr lang="en-GB"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The pilot scheme provided cash grants to people in financial crisis in Leeds, running from </a:t>
            </a:r>
            <a:r>
              <a:rPr lang="en-GB"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1 October 2021 to 1 April 2022</a:t>
            </a:r>
            <a:r>
              <a:rPr lang="en-GB"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and distributed </a:t>
            </a:r>
            <a:r>
              <a:rPr lang="en-GB"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£45,450 </a:t>
            </a:r>
            <a:r>
              <a:rPr lang="en-GB"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between </a:t>
            </a:r>
            <a:r>
              <a:rPr lang="en-GB"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187</a:t>
            </a:r>
            <a:r>
              <a:rPr lang="en-GB"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grants, supporting </a:t>
            </a:r>
            <a:r>
              <a:rPr lang="en-GB"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283</a:t>
            </a:r>
            <a:r>
              <a:rPr lang="en-GB"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individuals. </a:t>
            </a:r>
          </a:p>
          <a:p>
            <a:r>
              <a:rPr lang="en-GB"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The scheme ran during a period of significant financial upheaval for families on the lowest incomes. The £20 uplift was cut in October at the start of the scheme, followed by significant and ongoing increases in the cost of living due to inflation. </a:t>
            </a:r>
            <a:endParaRPr lang="en-GB"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solidFill>
                <a:schemeClr val="accent6"/>
              </a:solidFill>
              <a:highlight>
                <a:srgbClr val="FFFF00"/>
              </a:highlight>
            </a:endParaRPr>
          </a:p>
        </p:txBody>
      </p:sp>
    </p:spTree>
    <p:extLst>
      <p:ext uri="{BB962C8B-B14F-4D97-AF65-F5344CB8AC3E}">
        <p14:creationId xmlns:p14="http://schemas.microsoft.com/office/powerpoint/2010/main" val="400499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BD9E-BE62-9C59-29CF-0F2780FA9C73}"/>
              </a:ext>
            </a:extLst>
          </p:cNvPr>
          <p:cNvSpPr>
            <a:spLocks noGrp="1"/>
          </p:cNvSpPr>
          <p:nvPr>
            <p:ph type="title"/>
          </p:nvPr>
        </p:nvSpPr>
        <p:spPr/>
        <p:txBody>
          <a:bodyPr/>
          <a:lstStyle/>
          <a:p>
            <a:r>
              <a:rPr lang="en-GB"/>
              <a:t>What did the scheme aim to achieve?</a:t>
            </a:r>
          </a:p>
        </p:txBody>
      </p:sp>
      <p:sp>
        <p:nvSpPr>
          <p:cNvPr id="3" name="Content Placeholder 2">
            <a:extLst>
              <a:ext uri="{FF2B5EF4-FFF2-40B4-BE49-F238E27FC236}">
                <a16:creationId xmlns:a16="http://schemas.microsoft.com/office/drawing/2014/main" id="{192D82C0-B57F-F85A-27EC-73DDD4C61D17}"/>
              </a:ext>
            </a:extLst>
          </p:cNvPr>
          <p:cNvSpPr>
            <a:spLocks noGrp="1"/>
          </p:cNvSpPr>
          <p:nvPr>
            <p:ph idx="1"/>
          </p:nvPr>
        </p:nvSpPr>
        <p:spPr/>
        <p:txBody>
          <a:bodyPr/>
          <a:lstStyle/>
          <a:p>
            <a:pPr marL="0" indent="0">
              <a:buNone/>
            </a:pP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The cash grant aimed to: </a:t>
            </a:r>
          </a:p>
          <a:p>
            <a:pPr marL="457200" indent="-457200">
              <a:buAutoNum type="arabicPeriod"/>
            </a:pPr>
            <a:endParaRPr lang="en-GB" dirty="0">
              <a:solidFill>
                <a:schemeClr val="accent6"/>
              </a:solidFill>
              <a:latin typeface="Calibri" panose="020F050202020403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Increase the </a:t>
            </a:r>
            <a:r>
              <a:rPr lang="en-GB" b="1" dirty="0">
                <a:solidFill>
                  <a:schemeClr val="accent2"/>
                </a:solidFill>
                <a:effectLst/>
                <a:latin typeface="Calibri" panose="020F0502020204030204" pitchFamily="34" charset="0"/>
                <a:ea typeface="Calibri" panose="020F0502020204030204" pitchFamily="34" charset="0"/>
                <a:cs typeface="Arial" panose="020B0604020202020204" pitchFamily="34" charset="0"/>
              </a:rPr>
              <a:t>emotional wellbeing </a:t>
            </a: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of people receiving the grant</a:t>
            </a:r>
          </a:p>
          <a:p>
            <a:pPr marL="457200" indent="-457200">
              <a:buFont typeface="+mj-lt"/>
              <a:buAutoNum type="arabicPeriod"/>
            </a:pPr>
            <a:endParaRPr lang="en-GB" dirty="0">
              <a:solidFill>
                <a:schemeClr val="accent6"/>
              </a:solidFill>
              <a:latin typeface="Calibri" panose="020F050202020403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Negate the need for </a:t>
            </a:r>
            <a:r>
              <a:rPr lang="en-GB" b="1" dirty="0">
                <a:solidFill>
                  <a:schemeClr val="accent2"/>
                </a:solidFill>
                <a:latin typeface="Calibri" panose="020F0502020204030204" pitchFamily="34" charset="0"/>
                <a:cs typeface="Arial" panose="020B0604020202020204" pitchFamily="34" charset="0"/>
              </a:rPr>
              <a:t>further use of food banks </a:t>
            </a: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within th</a:t>
            </a:r>
            <a:r>
              <a:rPr lang="en-GB" dirty="0">
                <a:solidFill>
                  <a:schemeClr val="accent6"/>
                </a:solidFill>
                <a:latin typeface="Calibri" panose="020F0502020204030204" pitchFamily="34" charset="0"/>
                <a:ea typeface="Calibri" panose="020F0502020204030204" pitchFamily="34" charset="0"/>
                <a:cs typeface="Arial" panose="020B0604020202020204" pitchFamily="34" charset="0"/>
              </a:rPr>
              <a:t>e next 12 months</a:t>
            </a:r>
          </a:p>
          <a:p>
            <a:pPr marL="457200" indent="-457200">
              <a:buFont typeface="+mj-lt"/>
              <a:buAutoNum type="arabicPeriod"/>
            </a:pPr>
            <a:endPar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dirty="0">
                <a:solidFill>
                  <a:schemeClr val="accent6"/>
                </a:solidFill>
                <a:latin typeface="Calibri" panose="020F0502020204030204" pitchFamily="34" charset="0"/>
                <a:ea typeface="Calibri" panose="020F0502020204030204" pitchFamily="34" charset="0"/>
                <a:cs typeface="Arial" panose="020B0604020202020204" pitchFamily="34" charset="0"/>
              </a:rPr>
              <a:t>Enable people to afford the </a:t>
            </a:r>
            <a:r>
              <a:rPr lang="en-GB" b="1" dirty="0">
                <a:solidFill>
                  <a:schemeClr val="accent2"/>
                </a:solidFill>
                <a:latin typeface="Calibri" panose="020F0502020204030204" pitchFamily="34" charset="0"/>
                <a:cs typeface="Arial" panose="020B0604020202020204" pitchFamily="34" charset="0"/>
              </a:rPr>
              <a:t>essentials</a:t>
            </a:r>
          </a:p>
          <a:p>
            <a:pPr marL="457200" indent="-457200">
              <a:buFont typeface="+mj-lt"/>
              <a:buAutoNum type="arabicPeriod"/>
            </a:pPr>
            <a:endPar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dirty="0">
                <a:solidFill>
                  <a:schemeClr val="accent6"/>
                </a:solidFill>
                <a:latin typeface="Calibri" panose="020F0502020204030204" pitchFamily="34" charset="0"/>
                <a:ea typeface="Calibri" panose="020F0502020204030204" pitchFamily="34" charset="0"/>
                <a:cs typeface="Arial" panose="020B0604020202020204" pitchFamily="34" charset="0"/>
              </a:rPr>
              <a:t>Enable them to </a:t>
            </a:r>
            <a:r>
              <a:rPr lang="en-GB" b="1" dirty="0">
                <a:solidFill>
                  <a:schemeClr val="accent2"/>
                </a:solidFill>
                <a:latin typeface="Calibri" panose="020F0502020204030204" pitchFamily="34" charset="0"/>
                <a:cs typeface="Arial" panose="020B0604020202020204" pitchFamily="34" charset="0"/>
              </a:rPr>
              <a:t>better manage </a:t>
            </a:r>
            <a:r>
              <a:rPr lang="en-GB" dirty="0">
                <a:solidFill>
                  <a:schemeClr val="accent6"/>
                </a:solidFill>
                <a:latin typeface="Calibri" panose="020F0502020204030204" pitchFamily="34" charset="0"/>
                <a:cs typeface="Arial" panose="020B0604020202020204" pitchFamily="34" charset="0"/>
              </a:rPr>
              <a:t>their financial situation</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26757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BD9E-BE62-9C59-29CF-0F2780FA9C73}"/>
              </a:ext>
            </a:extLst>
          </p:cNvPr>
          <p:cNvSpPr>
            <a:spLocks noGrp="1"/>
          </p:cNvSpPr>
          <p:nvPr>
            <p:ph type="title"/>
          </p:nvPr>
        </p:nvSpPr>
        <p:spPr/>
        <p:txBody>
          <a:bodyPr/>
          <a:lstStyle/>
          <a:p>
            <a:r>
              <a:rPr lang="en-GB" dirty="0"/>
              <a:t>What did the evaluation aim to understand?</a:t>
            </a:r>
          </a:p>
        </p:txBody>
      </p:sp>
      <p:sp>
        <p:nvSpPr>
          <p:cNvPr id="3" name="Content Placeholder 2">
            <a:extLst>
              <a:ext uri="{FF2B5EF4-FFF2-40B4-BE49-F238E27FC236}">
                <a16:creationId xmlns:a16="http://schemas.microsoft.com/office/drawing/2014/main" id="{192D82C0-B57F-F85A-27EC-73DDD4C61D17}"/>
              </a:ext>
            </a:extLst>
          </p:cNvPr>
          <p:cNvSpPr>
            <a:spLocks noGrp="1"/>
          </p:cNvSpPr>
          <p:nvPr>
            <p:ph idx="1"/>
          </p:nvPr>
        </p:nvSpPr>
        <p:spPr/>
        <p:txBody>
          <a:bodyPr/>
          <a:lstStyle/>
          <a:p>
            <a:pPr marL="0" indent="0">
              <a:buNone/>
            </a:pP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The Trussell Trust and Leeds City Council commissioned Vantage Point Research to undertake an independent evaluation of the scheme. </a:t>
            </a:r>
          </a:p>
          <a:p>
            <a:pPr marL="0" indent="0">
              <a:buNone/>
            </a:pP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Our 6 research questions were:</a:t>
            </a:r>
          </a:p>
          <a:p>
            <a:pPr marL="457200" indent="-457200">
              <a:buAutoNum type="arabicPeriod"/>
            </a:pP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What are the </a:t>
            </a:r>
            <a:r>
              <a:rPr lang="en-GB"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success factors and barriers </a:t>
            </a: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to effective </a:t>
            </a:r>
            <a:r>
              <a:rPr lang="en-GB"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implementation</a:t>
            </a: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 of the cash grant scheme?</a:t>
            </a:r>
          </a:p>
          <a:p>
            <a:pPr marL="457200" indent="-457200">
              <a:buAutoNum type="arabicPeriod"/>
            </a:pP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What are the </a:t>
            </a:r>
            <a:r>
              <a:rPr lang="en-GB"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experiences and outcomes </a:t>
            </a: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for people who receive a cash grant and how does this compare with going to a food bank?</a:t>
            </a:r>
          </a:p>
          <a:p>
            <a:pPr marL="457200" indent="-457200">
              <a:buAutoNum type="arabicPeriod"/>
            </a:pP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Are the people who receive a cash grant less </a:t>
            </a:r>
            <a:r>
              <a:rPr lang="en-GB"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likely to need to use a food bank again </a:t>
            </a: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in the medium-term, compared to other food banks?</a:t>
            </a:r>
          </a:p>
          <a:p>
            <a:pPr marL="457200" indent="-457200">
              <a:buAutoNum type="arabicPeriod"/>
            </a:pP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What are the </a:t>
            </a:r>
            <a:r>
              <a:rPr lang="en-GB"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wider outcomes </a:t>
            </a: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for people who receive the grants, including </a:t>
            </a:r>
            <a:r>
              <a:rPr lang="en-GB"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wellbeing</a:t>
            </a: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 </a:t>
            </a:r>
          </a:p>
          <a:p>
            <a:pPr marL="457200" indent="-457200">
              <a:buAutoNum type="arabicPeriod"/>
            </a:pPr>
            <a:r>
              <a:rPr lang="en-GB"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Poverty and destitution</a:t>
            </a: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 can a cash grant pull people out of need? Are they able to afford the essentials?</a:t>
            </a:r>
          </a:p>
          <a:p>
            <a:pPr marL="457200" indent="-457200">
              <a:buAutoNum type="arabicPeriod"/>
            </a:pP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What have grant recipients </a:t>
            </a:r>
            <a:r>
              <a:rPr lang="en-GB"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spent their money </a:t>
            </a:r>
            <a:r>
              <a:rPr lang="en-GB" dirty="0">
                <a:solidFill>
                  <a:schemeClr val="accent6"/>
                </a:solidFill>
                <a:effectLst/>
                <a:latin typeface="Calibri" panose="020F0502020204030204" pitchFamily="34" charset="0"/>
                <a:ea typeface="Calibri" panose="020F0502020204030204" pitchFamily="34" charset="0"/>
                <a:cs typeface="Arial" panose="020B0604020202020204" pitchFamily="34" charset="0"/>
              </a:rPr>
              <a:t>on?</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0536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3EF8-EE2F-079A-E922-BEFB1EBB5C57}"/>
              </a:ext>
            </a:extLst>
          </p:cNvPr>
          <p:cNvSpPr>
            <a:spLocks noGrp="1"/>
          </p:cNvSpPr>
          <p:nvPr>
            <p:ph type="title"/>
          </p:nvPr>
        </p:nvSpPr>
        <p:spPr/>
        <p:txBody>
          <a:bodyPr/>
          <a:lstStyle/>
          <a:p>
            <a:r>
              <a:rPr lang="en-GB" dirty="0"/>
              <a:t>What was the impact on grant recipients?</a:t>
            </a:r>
          </a:p>
        </p:txBody>
      </p:sp>
      <p:graphicFrame>
        <p:nvGraphicFramePr>
          <p:cNvPr id="7" name="Diagram 6">
            <a:extLst>
              <a:ext uri="{FF2B5EF4-FFF2-40B4-BE49-F238E27FC236}">
                <a16:creationId xmlns:a16="http://schemas.microsoft.com/office/drawing/2014/main" id="{90511C52-96C7-994A-5EF8-FF3E3517A451}"/>
              </a:ext>
            </a:extLst>
          </p:cNvPr>
          <p:cNvGraphicFramePr/>
          <p:nvPr>
            <p:extLst>
              <p:ext uri="{D42A27DB-BD31-4B8C-83A1-F6EECF244321}">
                <p14:modId xmlns:p14="http://schemas.microsoft.com/office/powerpoint/2010/main" val="2583255311"/>
              </p:ext>
            </p:extLst>
          </p:nvPr>
        </p:nvGraphicFramePr>
        <p:xfrm>
          <a:off x="172695" y="1401520"/>
          <a:ext cx="11304197" cy="4450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265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E3C3549-660B-E7B9-95A5-D4441F99977F}"/>
              </a:ext>
            </a:extLst>
          </p:cNvPr>
          <p:cNvGrpSpPr/>
          <p:nvPr/>
        </p:nvGrpSpPr>
        <p:grpSpPr>
          <a:xfrm>
            <a:off x="504092" y="1317366"/>
            <a:ext cx="11183816" cy="2823660"/>
            <a:chOff x="504092" y="1317366"/>
            <a:chExt cx="11183816" cy="2823660"/>
          </a:xfrm>
        </p:grpSpPr>
        <p:sp>
          <p:nvSpPr>
            <p:cNvPr id="10" name="Freeform: Shape 9">
              <a:extLst>
                <a:ext uri="{FF2B5EF4-FFF2-40B4-BE49-F238E27FC236}">
                  <a16:creationId xmlns:a16="http://schemas.microsoft.com/office/drawing/2014/main" id="{03720C3D-C43D-0914-A568-A845F5E45E71}"/>
                </a:ext>
              </a:extLst>
            </p:cNvPr>
            <p:cNvSpPr/>
            <p:nvPr/>
          </p:nvSpPr>
          <p:spPr>
            <a:xfrm>
              <a:off x="504092" y="1627326"/>
              <a:ext cx="11183816" cy="2513700"/>
            </a:xfrm>
            <a:custGeom>
              <a:avLst/>
              <a:gdLst>
                <a:gd name="connsiteX0" fmla="*/ 0 w 11183816"/>
                <a:gd name="connsiteY0" fmla="*/ 0 h 2513700"/>
                <a:gd name="connsiteX1" fmla="*/ 11183816 w 11183816"/>
                <a:gd name="connsiteY1" fmla="*/ 0 h 2513700"/>
                <a:gd name="connsiteX2" fmla="*/ 11183816 w 11183816"/>
                <a:gd name="connsiteY2" fmla="*/ 2513700 h 2513700"/>
                <a:gd name="connsiteX3" fmla="*/ 0 w 11183816"/>
                <a:gd name="connsiteY3" fmla="*/ 2513700 h 2513700"/>
                <a:gd name="connsiteX4" fmla="*/ 0 w 11183816"/>
                <a:gd name="connsiteY4" fmla="*/ 0 h 251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816" h="2513700">
                  <a:moveTo>
                    <a:pt x="0" y="0"/>
                  </a:moveTo>
                  <a:lnTo>
                    <a:pt x="11183816" y="0"/>
                  </a:lnTo>
                  <a:lnTo>
                    <a:pt x="11183816" y="2513700"/>
                  </a:lnTo>
                  <a:lnTo>
                    <a:pt x="0" y="25137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7988" tIns="437388" rIns="867988" bIns="128016" numCol="1" spcCol="1270" anchor="t" anchorCtr="0">
              <a:noAutofit/>
            </a:bodyPr>
            <a:lstStyle/>
            <a:p>
              <a:pPr marL="285750" lvl="1" indent="-285750" algn="l" defTabSz="800100">
                <a:lnSpc>
                  <a:spcPct val="90000"/>
                </a:lnSpc>
                <a:spcBef>
                  <a:spcPct val="0"/>
                </a:spcBef>
                <a:spcAft>
                  <a:spcPct val="15000"/>
                </a:spcAft>
                <a:buFont typeface="Arial" panose="020B0604020202020204" pitchFamily="34" charset="0"/>
                <a:buChar char="•"/>
              </a:pPr>
              <a:r>
                <a:rPr lang="en-GB" kern="1200" dirty="0">
                  <a:solidFill>
                    <a:srgbClr val="424242"/>
                  </a:solidFill>
                </a:rPr>
                <a:t>94% prefer cash grant to a food parcel.</a:t>
              </a:r>
              <a:endParaRPr lang="en-GB" kern="1200" dirty="0"/>
            </a:p>
            <a:p>
              <a:pPr marL="285750" lvl="1" indent="-285750" algn="l" defTabSz="800100">
                <a:lnSpc>
                  <a:spcPct val="90000"/>
                </a:lnSpc>
                <a:spcBef>
                  <a:spcPct val="0"/>
                </a:spcBef>
                <a:spcAft>
                  <a:spcPct val="15000"/>
                </a:spcAft>
                <a:buFont typeface="Arial" panose="020B0604020202020204" pitchFamily="34" charset="0"/>
                <a:buChar char="•"/>
              </a:pPr>
              <a:r>
                <a:rPr lang="en-GB" kern="1200" dirty="0">
                  <a:solidFill>
                    <a:srgbClr val="424242"/>
                  </a:solidFill>
                </a:rPr>
                <a:t>The vast majority (90%) experienced improvement of overall finances during the grant period</a:t>
              </a:r>
              <a:endParaRPr lang="en-GB" kern="1200" dirty="0"/>
            </a:p>
            <a:p>
              <a:pPr marL="285750" lvl="1" indent="-285750" algn="l" defTabSz="800100">
                <a:lnSpc>
                  <a:spcPct val="90000"/>
                </a:lnSpc>
                <a:spcBef>
                  <a:spcPct val="0"/>
                </a:spcBef>
                <a:spcAft>
                  <a:spcPct val="15000"/>
                </a:spcAft>
                <a:buFont typeface="Arial" panose="020B0604020202020204" pitchFamily="34" charset="0"/>
                <a:buChar char="•"/>
              </a:pPr>
              <a:r>
                <a:rPr lang="en-GB" kern="1200" dirty="0">
                  <a:solidFill>
                    <a:srgbClr val="424242"/>
                  </a:solidFill>
                </a:rPr>
                <a:t>The majority </a:t>
              </a:r>
              <a:r>
                <a:rPr lang="en-GB" kern="1200" dirty="0">
                  <a:solidFill>
                    <a:srgbClr val="424242"/>
                  </a:solidFill>
                  <a:effectLst/>
                </a:rPr>
                <a:t>(86%) did not use a food bank whilst in receipt of the grant (from DCS analysis).</a:t>
              </a:r>
            </a:p>
            <a:p>
              <a:pPr marL="285750" lvl="1" indent="-285750" algn="l" defTabSz="800100">
                <a:lnSpc>
                  <a:spcPct val="90000"/>
                </a:lnSpc>
                <a:spcBef>
                  <a:spcPct val="0"/>
                </a:spcBef>
                <a:spcAft>
                  <a:spcPct val="15000"/>
                </a:spcAft>
                <a:buFont typeface="Arial" panose="020B0604020202020204" pitchFamily="34" charset="0"/>
                <a:buChar char="•"/>
              </a:pPr>
              <a:r>
                <a:rPr lang="en-GB" kern="1200" dirty="0">
                  <a:solidFill>
                    <a:srgbClr val="424242"/>
                  </a:solidFill>
                  <a:effectLst/>
                  <a:ea typeface="Calibri" panose="020F0502020204030204" pitchFamily="34" charset="0"/>
                  <a:cs typeface="Arial" panose="020B0604020202020204" pitchFamily="34" charset="0"/>
                </a:rPr>
                <a:t>Most commonly spent on food, followed by paying for gas and electricity. Other items frequently bought were toiletries, clothes, transport, other bills and paying off debt/arrears. </a:t>
              </a:r>
              <a:endParaRPr lang="en-GB" kern="1200" dirty="0">
                <a:solidFill>
                  <a:srgbClr val="424242"/>
                </a:solidFill>
                <a:effectLst/>
              </a:endParaRPr>
            </a:p>
            <a:p>
              <a:pPr marL="285750" lvl="1" indent="-285750" algn="l" defTabSz="800100">
                <a:lnSpc>
                  <a:spcPct val="90000"/>
                </a:lnSpc>
                <a:spcBef>
                  <a:spcPct val="0"/>
                </a:spcBef>
                <a:spcAft>
                  <a:spcPct val="15000"/>
                </a:spcAft>
                <a:buFont typeface="Arial" panose="020B0604020202020204" pitchFamily="34" charset="0"/>
                <a:buChar char="•"/>
              </a:pPr>
              <a:r>
                <a:rPr lang="en-GB" kern="1200" dirty="0">
                  <a:solidFill>
                    <a:srgbClr val="424242"/>
                  </a:solidFill>
                </a:rPr>
                <a:t>There is no evidence of misuse, though grant recipients were themselves anxious that others would misuse the grant. Evaluation recommends no restrictions on spending in future schemes. </a:t>
              </a:r>
            </a:p>
          </p:txBody>
        </p:sp>
        <p:sp>
          <p:nvSpPr>
            <p:cNvPr id="11" name="Freeform: Shape 10">
              <a:extLst>
                <a:ext uri="{FF2B5EF4-FFF2-40B4-BE49-F238E27FC236}">
                  <a16:creationId xmlns:a16="http://schemas.microsoft.com/office/drawing/2014/main" id="{356B5F76-6406-2D66-F26C-C961225F2C48}"/>
                </a:ext>
              </a:extLst>
            </p:cNvPr>
            <p:cNvSpPr/>
            <p:nvPr/>
          </p:nvSpPr>
          <p:spPr>
            <a:xfrm>
              <a:off x="1063282" y="1317366"/>
              <a:ext cx="7828671" cy="619920"/>
            </a:xfrm>
            <a:custGeom>
              <a:avLst/>
              <a:gdLst>
                <a:gd name="connsiteX0" fmla="*/ 0 w 7828671"/>
                <a:gd name="connsiteY0" fmla="*/ 103322 h 619920"/>
                <a:gd name="connsiteX1" fmla="*/ 103322 w 7828671"/>
                <a:gd name="connsiteY1" fmla="*/ 0 h 619920"/>
                <a:gd name="connsiteX2" fmla="*/ 7725349 w 7828671"/>
                <a:gd name="connsiteY2" fmla="*/ 0 h 619920"/>
                <a:gd name="connsiteX3" fmla="*/ 7828671 w 7828671"/>
                <a:gd name="connsiteY3" fmla="*/ 103322 h 619920"/>
                <a:gd name="connsiteX4" fmla="*/ 7828671 w 7828671"/>
                <a:gd name="connsiteY4" fmla="*/ 516598 h 619920"/>
                <a:gd name="connsiteX5" fmla="*/ 7725349 w 7828671"/>
                <a:gd name="connsiteY5" fmla="*/ 619920 h 619920"/>
                <a:gd name="connsiteX6" fmla="*/ 103322 w 7828671"/>
                <a:gd name="connsiteY6" fmla="*/ 619920 h 619920"/>
                <a:gd name="connsiteX7" fmla="*/ 0 w 7828671"/>
                <a:gd name="connsiteY7" fmla="*/ 516598 h 619920"/>
                <a:gd name="connsiteX8" fmla="*/ 0 w 7828671"/>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8671" h="619920">
                  <a:moveTo>
                    <a:pt x="0" y="103322"/>
                  </a:moveTo>
                  <a:cubicBezTo>
                    <a:pt x="0" y="46259"/>
                    <a:pt x="46259" y="0"/>
                    <a:pt x="103322" y="0"/>
                  </a:cubicBezTo>
                  <a:lnTo>
                    <a:pt x="7725349" y="0"/>
                  </a:lnTo>
                  <a:cubicBezTo>
                    <a:pt x="7782412" y="0"/>
                    <a:pt x="7828671" y="46259"/>
                    <a:pt x="7828671" y="103322"/>
                  </a:cubicBezTo>
                  <a:lnTo>
                    <a:pt x="7828671" y="516598"/>
                  </a:lnTo>
                  <a:cubicBezTo>
                    <a:pt x="7828671" y="573661"/>
                    <a:pt x="7782412" y="619920"/>
                    <a:pt x="7725349" y="619920"/>
                  </a:cubicBezTo>
                  <a:lnTo>
                    <a:pt x="103322" y="619920"/>
                  </a:lnTo>
                  <a:cubicBezTo>
                    <a:pt x="46259" y="619920"/>
                    <a:pt x="0" y="573661"/>
                    <a:pt x="0" y="516598"/>
                  </a:cubicBezTo>
                  <a:lnTo>
                    <a:pt x="0" y="1033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6167" tIns="30262" rIns="326167" bIns="30262" numCol="1" spcCol="1270" anchor="ctr" anchorCtr="0">
              <a:noAutofit/>
            </a:bodyPr>
            <a:lstStyle/>
            <a:p>
              <a:pPr marL="0" lvl="0" indent="0" algn="l" defTabSz="933450">
                <a:lnSpc>
                  <a:spcPct val="90000"/>
                </a:lnSpc>
                <a:spcBef>
                  <a:spcPct val="0"/>
                </a:spcBef>
                <a:spcAft>
                  <a:spcPct val="35000"/>
                </a:spcAft>
                <a:buNone/>
              </a:pPr>
              <a:r>
                <a:rPr lang="en-GB" sz="2100" kern="1200" dirty="0"/>
                <a:t>Affording the essentials and preventing the need for food parcels</a:t>
              </a:r>
            </a:p>
          </p:txBody>
        </p:sp>
      </p:grpSp>
    </p:spTree>
    <p:extLst>
      <p:ext uri="{BB962C8B-B14F-4D97-AF65-F5344CB8AC3E}">
        <p14:creationId xmlns:p14="http://schemas.microsoft.com/office/powerpoint/2010/main" val="344615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A18385B-D64A-6F91-8932-1A9097150DE8}"/>
              </a:ext>
            </a:extLst>
          </p:cNvPr>
          <p:cNvSpPr/>
          <p:nvPr/>
        </p:nvSpPr>
        <p:spPr>
          <a:xfrm>
            <a:off x="504092" y="1627326"/>
            <a:ext cx="11183816" cy="3190859"/>
          </a:xfrm>
          <a:custGeom>
            <a:avLst/>
            <a:gdLst>
              <a:gd name="connsiteX0" fmla="*/ 0 w 11183816"/>
              <a:gd name="connsiteY0" fmla="*/ 0 h 2513700"/>
              <a:gd name="connsiteX1" fmla="*/ 11183816 w 11183816"/>
              <a:gd name="connsiteY1" fmla="*/ 0 h 2513700"/>
              <a:gd name="connsiteX2" fmla="*/ 11183816 w 11183816"/>
              <a:gd name="connsiteY2" fmla="*/ 2513700 h 2513700"/>
              <a:gd name="connsiteX3" fmla="*/ 0 w 11183816"/>
              <a:gd name="connsiteY3" fmla="*/ 2513700 h 2513700"/>
              <a:gd name="connsiteX4" fmla="*/ 0 w 11183816"/>
              <a:gd name="connsiteY4" fmla="*/ 0 h 251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816" h="2513700">
                <a:moveTo>
                  <a:pt x="0" y="0"/>
                </a:moveTo>
                <a:lnTo>
                  <a:pt x="11183816" y="0"/>
                </a:lnTo>
                <a:lnTo>
                  <a:pt x="11183816" y="2513700"/>
                </a:lnTo>
                <a:lnTo>
                  <a:pt x="0" y="25137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7988" tIns="437388" rIns="867988" bIns="128016" numCol="1" spcCol="1270" anchor="t" anchorCtr="0">
            <a:noAutofit/>
          </a:bodyPr>
          <a:lstStyle/>
          <a:p>
            <a:endParaRPr lang="en-GB" i="1" dirty="0">
              <a:solidFill>
                <a:schemeClr val="accent1"/>
              </a:solidFill>
              <a:effectLst/>
              <a:ea typeface="Calibri" panose="020F0502020204030204" pitchFamily="34" charset="0"/>
              <a:cs typeface="Arial" panose="020B0604020202020204" pitchFamily="34" charset="0"/>
            </a:endParaRPr>
          </a:p>
          <a:p>
            <a:r>
              <a:rPr lang="en-GB" i="1" dirty="0">
                <a:solidFill>
                  <a:schemeClr val="accent1"/>
                </a:solidFill>
                <a:effectLst/>
                <a:ea typeface="Calibri" panose="020F0502020204030204" pitchFamily="34" charset="0"/>
                <a:cs typeface="Arial" panose="020B0604020202020204" pitchFamily="34" charset="0"/>
              </a:rPr>
              <a:t>“I'd say it had a good impact on [my] mental health because knowing that you've got extra money to buy your essentials and make sure that you've got what you need for that week or for that month helps.” – Grant recipient, female from the second round of interviews</a:t>
            </a:r>
            <a:endParaRPr lang="en-GB" dirty="0"/>
          </a:p>
          <a:p>
            <a:pPr marL="285750" indent="-285750">
              <a:buFont typeface="Arial" panose="020B0604020202020204" pitchFamily="34" charset="0"/>
              <a:buChar char="•"/>
            </a:pPr>
            <a:endParaRPr lang="en-GB" dirty="0">
              <a:solidFill>
                <a:srgbClr val="424242"/>
              </a:solidFill>
            </a:endParaRPr>
          </a:p>
          <a:p>
            <a:pPr marL="285750" indent="-285750">
              <a:buFont typeface="Arial" panose="020B0604020202020204" pitchFamily="34" charset="0"/>
              <a:buChar char="•"/>
            </a:pPr>
            <a:r>
              <a:rPr lang="en-GB" dirty="0">
                <a:solidFill>
                  <a:srgbClr val="424242"/>
                </a:solidFill>
              </a:rPr>
              <a:t>Recipients valued the agency and freedom of choice to buy food to suit the households likes and dietary requirements, and to be able to stock up on supplies and frozen food.</a:t>
            </a:r>
          </a:p>
          <a:p>
            <a:pPr marL="285750" indent="-285750">
              <a:buFont typeface="Arial" panose="020B0604020202020204" pitchFamily="34" charset="0"/>
              <a:buChar char="•"/>
            </a:pPr>
            <a:r>
              <a:rPr lang="en-GB" dirty="0">
                <a:solidFill>
                  <a:srgbClr val="424242"/>
                </a:solidFill>
              </a:rPr>
              <a:t>For some the grant enabled them to think about or apply for new jobs, and for others it helped them get out to reconnect with friends. </a:t>
            </a:r>
          </a:p>
          <a:p>
            <a:pPr marL="285750" indent="-285750">
              <a:buFont typeface="Arial" panose="020B0604020202020204" pitchFamily="34" charset="0"/>
              <a:buChar char="•"/>
            </a:pPr>
            <a:endParaRPr lang="en-GB" dirty="0">
              <a:solidFill>
                <a:srgbClr val="424242"/>
              </a:solidFill>
            </a:endParaRPr>
          </a:p>
        </p:txBody>
      </p:sp>
      <p:sp>
        <p:nvSpPr>
          <p:cNvPr id="10" name="Freeform: Shape 9">
            <a:extLst>
              <a:ext uri="{FF2B5EF4-FFF2-40B4-BE49-F238E27FC236}">
                <a16:creationId xmlns:a16="http://schemas.microsoft.com/office/drawing/2014/main" id="{ECAD90FE-7058-3D2F-EA8B-15757BB78750}"/>
              </a:ext>
            </a:extLst>
          </p:cNvPr>
          <p:cNvSpPr/>
          <p:nvPr/>
        </p:nvSpPr>
        <p:spPr>
          <a:xfrm>
            <a:off x="1063282" y="1317366"/>
            <a:ext cx="7828671" cy="619920"/>
          </a:xfrm>
          <a:custGeom>
            <a:avLst/>
            <a:gdLst>
              <a:gd name="connsiteX0" fmla="*/ 0 w 7828671"/>
              <a:gd name="connsiteY0" fmla="*/ 103322 h 619920"/>
              <a:gd name="connsiteX1" fmla="*/ 103322 w 7828671"/>
              <a:gd name="connsiteY1" fmla="*/ 0 h 619920"/>
              <a:gd name="connsiteX2" fmla="*/ 7725349 w 7828671"/>
              <a:gd name="connsiteY2" fmla="*/ 0 h 619920"/>
              <a:gd name="connsiteX3" fmla="*/ 7828671 w 7828671"/>
              <a:gd name="connsiteY3" fmla="*/ 103322 h 619920"/>
              <a:gd name="connsiteX4" fmla="*/ 7828671 w 7828671"/>
              <a:gd name="connsiteY4" fmla="*/ 516598 h 619920"/>
              <a:gd name="connsiteX5" fmla="*/ 7725349 w 7828671"/>
              <a:gd name="connsiteY5" fmla="*/ 619920 h 619920"/>
              <a:gd name="connsiteX6" fmla="*/ 103322 w 7828671"/>
              <a:gd name="connsiteY6" fmla="*/ 619920 h 619920"/>
              <a:gd name="connsiteX7" fmla="*/ 0 w 7828671"/>
              <a:gd name="connsiteY7" fmla="*/ 516598 h 619920"/>
              <a:gd name="connsiteX8" fmla="*/ 0 w 7828671"/>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8671" h="619920">
                <a:moveTo>
                  <a:pt x="0" y="103322"/>
                </a:moveTo>
                <a:cubicBezTo>
                  <a:pt x="0" y="46259"/>
                  <a:pt x="46259" y="0"/>
                  <a:pt x="103322" y="0"/>
                </a:cubicBezTo>
                <a:lnTo>
                  <a:pt x="7725349" y="0"/>
                </a:lnTo>
                <a:cubicBezTo>
                  <a:pt x="7782412" y="0"/>
                  <a:pt x="7828671" y="46259"/>
                  <a:pt x="7828671" y="103322"/>
                </a:cubicBezTo>
                <a:lnTo>
                  <a:pt x="7828671" y="516598"/>
                </a:lnTo>
                <a:cubicBezTo>
                  <a:pt x="7828671" y="573661"/>
                  <a:pt x="7782412" y="619920"/>
                  <a:pt x="7725349" y="619920"/>
                </a:cubicBezTo>
                <a:lnTo>
                  <a:pt x="103322" y="619920"/>
                </a:lnTo>
                <a:cubicBezTo>
                  <a:pt x="46259" y="619920"/>
                  <a:pt x="0" y="573661"/>
                  <a:pt x="0" y="516598"/>
                </a:cubicBezTo>
                <a:lnTo>
                  <a:pt x="0" y="1033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6167" tIns="30262" rIns="326167" bIns="30262" numCol="1" spcCol="1270" anchor="ctr" anchorCtr="0">
            <a:noAutofit/>
          </a:bodyPr>
          <a:lstStyle/>
          <a:p>
            <a:pPr marL="0" lvl="0" indent="0" algn="l" defTabSz="933450">
              <a:lnSpc>
                <a:spcPct val="90000"/>
              </a:lnSpc>
              <a:spcBef>
                <a:spcPct val="0"/>
              </a:spcBef>
              <a:spcAft>
                <a:spcPct val="35000"/>
              </a:spcAft>
              <a:buNone/>
            </a:pPr>
            <a:r>
              <a:rPr lang="en-GB" sz="2100" kern="1200" dirty="0"/>
              <a:t>Dignity agency and wellbeing</a:t>
            </a:r>
          </a:p>
        </p:txBody>
      </p:sp>
    </p:spTree>
    <p:extLst>
      <p:ext uri="{BB962C8B-B14F-4D97-AF65-F5344CB8AC3E}">
        <p14:creationId xmlns:p14="http://schemas.microsoft.com/office/powerpoint/2010/main" val="390421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13DF35A-86A5-E89A-93DC-26A700BDA3A1}"/>
              </a:ext>
            </a:extLst>
          </p:cNvPr>
          <p:cNvSpPr/>
          <p:nvPr/>
        </p:nvSpPr>
        <p:spPr>
          <a:xfrm>
            <a:off x="504092" y="1627326"/>
            <a:ext cx="11183816" cy="2710212"/>
          </a:xfrm>
          <a:custGeom>
            <a:avLst/>
            <a:gdLst>
              <a:gd name="connsiteX0" fmla="*/ 0 w 11183816"/>
              <a:gd name="connsiteY0" fmla="*/ 0 h 2513700"/>
              <a:gd name="connsiteX1" fmla="*/ 11183816 w 11183816"/>
              <a:gd name="connsiteY1" fmla="*/ 0 h 2513700"/>
              <a:gd name="connsiteX2" fmla="*/ 11183816 w 11183816"/>
              <a:gd name="connsiteY2" fmla="*/ 2513700 h 2513700"/>
              <a:gd name="connsiteX3" fmla="*/ 0 w 11183816"/>
              <a:gd name="connsiteY3" fmla="*/ 2513700 h 2513700"/>
              <a:gd name="connsiteX4" fmla="*/ 0 w 11183816"/>
              <a:gd name="connsiteY4" fmla="*/ 0 h 251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816" h="2513700">
                <a:moveTo>
                  <a:pt x="0" y="0"/>
                </a:moveTo>
                <a:lnTo>
                  <a:pt x="11183816" y="0"/>
                </a:lnTo>
                <a:lnTo>
                  <a:pt x="11183816" y="2513700"/>
                </a:lnTo>
                <a:lnTo>
                  <a:pt x="0" y="25137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7988" tIns="437388" rIns="867988" bIns="128016" numCol="1" spcCol="1270" anchor="t" anchorCtr="0">
            <a:noAutofit/>
          </a:bodyPr>
          <a:lstStyle/>
          <a:p>
            <a:pPr marL="285750" lvl="0" indent="-285750">
              <a:buFont typeface="Arial" panose="020B0604020202020204" pitchFamily="34" charset="0"/>
              <a:buChar char="•"/>
            </a:pPr>
            <a:endParaRPr lang="en-GB" sz="1800" dirty="0">
              <a:solidFill>
                <a:srgbClr val="424242"/>
              </a:solidFill>
              <a:effectLst/>
            </a:endParaRPr>
          </a:p>
          <a:p>
            <a:pPr marL="285750" lvl="0" indent="-285750">
              <a:buFont typeface="Arial" panose="020B0604020202020204" pitchFamily="34" charset="0"/>
              <a:buChar char="•"/>
            </a:pPr>
            <a:r>
              <a:rPr lang="en-GB" sz="1800" dirty="0">
                <a:solidFill>
                  <a:srgbClr val="424242"/>
                </a:solidFill>
                <a:effectLst/>
              </a:rPr>
              <a:t>The majority (71%) of surveyed cash grant recipients reported that the cash grant improved their confidence in managing their household finances. </a:t>
            </a:r>
            <a:endParaRPr lang="en-GB" sz="1800" dirty="0"/>
          </a:p>
          <a:p>
            <a:pPr marL="285750" lvl="0" indent="-285750">
              <a:buFont typeface="Arial" panose="020B0604020202020204" pitchFamily="34" charset="0"/>
              <a:buChar char="•"/>
            </a:pPr>
            <a:r>
              <a:rPr lang="en-GB" sz="1800" dirty="0">
                <a:solidFill>
                  <a:srgbClr val="424242"/>
                </a:solidFill>
              </a:rPr>
              <a:t>One in ten (10%) reported that they repaid a loan from a friend / family member and a small number of recipients reported paying off government debt or a pay day loan / doorstep lender. </a:t>
            </a:r>
          </a:p>
          <a:p>
            <a:pPr marL="285750" lvl="0" indent="-285750">
              <a:buFont typeface="Arial" panose="020B0604020202020204" pitchFamily="34" charset="0"/>
              <a:buChar char="•"/>
            </a:pPr>
            <a:r>
              <a:rPr lang="en-GB" sz="1800" dirty="0">
                <a:solidFill>
                  <a:srgbClr val="424242"/>
                </a:solidFill>
              </a:rPr>
              <a:t>The survey of grant recipients found that one in five (20%) had been able to save some money since receiving the cash grant. This is a significant.</a:t>
            </a:r>
          </a:p>
        </p:txBody>
      </p:sp>
      <p:sp>
        <p:nvSpPr>
          <p:cNvPr id="3" name="Freeform: Shape 2">
            <a:extLst>
              <a:ext uri="{FF2B5EF4-FFF2-40B4-BE49-F238E27FC236}">
                <a16:creationId xmlns:a16="http://schemas.microsoft.com/office/drawing/2014/main" id="{E6A52BDC-31B5-762C-3A5D-8D63EB60895B}"/>
              </a:ext>
            </a:extLst>
          </p:cNvPr>
          <p:cNvSpPr/>
          <p:nvPr/>
        </p:nvSpPr>
        <p:spPr>
          <a:xfrm>
            <a:off x="1063282" y="1317366"/>
            <a:ext cx="7828671" cy="619920"/>
          </a:xfrm>
          <a:custGeom>
            <a:avLst/>
            <a:gdLst>
              <a:gd name="connsiteX0" fmla="*/ 0 w 7828671"/>
              <a:gd name="connsiteY0" fmla="*/ 103322 h 619920"/>
              <a:gd name="connsiteX1" fmla="*/ 103322 w 7828671"/>
              <a:gd name="connsiteY1" fmla="*/ 0 h 619920"/>
              <a:gd name="connsiteX2" fmla="*/ 7725349 w 7828671"/>
              <a:gd name="connsiteY2" fmla="*/ 0 h 619920"/>
              <a:gd name="connsiteX3" fmla="*/ 7828671 w 7828671"/>
              <a:gd name="connsiteY3" fmla="*/ 103322 h 619920"/>
              <a:gd name="connsiteX4" fmla="*/ 7828671 w 7828671"/>
              <a:gd name="connsiteY4" fmla="*/ 516598 h 619920"/>
              <a:gd name="connsiteX5" fmla="*/ 7725349 w 7828671"/>
              <a:gd name="connsiteY5" fmla="*/ 619920 h 619920"/>
              <a:gd name="connsiteX6" fmla="*/ 103322 w 7828671"/>
              <a:gd name="connsiteY6" fmla="*/ 619920 h 619920"/>
              <a:gd name="connsiteX7" fmla="*/ 0 w 7828671"/>
              <a:gd name="connsiteY7" fmla="*/ 516598 h 619920"/>
              <a:gd name="connsiteX8" fmla="*/ 0 w 7828671"/>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8671" h="619920">
                <a:moveTo>
                  <a:pt x="0" y="103322"/>
                </a:moveTo>
                <a:cubicBezTo>
                  <a:pt x="0" y="46259"/>
                  <a:pt x="46259" y="0"/>
                  <a:pt x="103322" y="0"/>
                </a:cubicBezTo>
                <a:lnTo>
                  <a:pt x="7725349" y="0"/>
                </a:lnTo>
                <a:cubicBezTo>
                  <a:pt x="7782412" y="0"/>
                  <a:pt x="7828671" y="46259"/>
                  <a:pt x="7828671" y="103322"/>
                </a:cubicBezTo>
                <a:lnTo>
                  <a:pt x="7828671" y="516598"/>
                </a:lnTo>
                <a:cubicBezTo>
                  <a:pt x="7828671" y="573661"/>
                  <a:pt x="7782412" y="619920"/>
                  <a:pt x="7725349" y="619920"/>
                </a:cubicBezTo>
                <a:lnTo>
                  <a:pt x="103322" y="619920"/>
                </a:lnTo>
                <a:cubicBezTo>
                  <a:pt x="46259" y="619920"/>
                  <a:pt x="0" y="573661"/>
                  <a:pt x="0" y="516598"/>
                </a:cubicBezTo>
                <a:lnTo>
                  <a:pt x="0" y="1033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6167" tIns="30262" rIns="326167" bIns="30262" numCol="1" spcCol="1270" anchor="ctr" anchorCtr="0">
            <a:noAutofit/>
          </a:bodyPr>
          <a:lstStyle/>
          <a:p>
            <a:pPr marL="0" lvl="0" indent="0" algn="l" defTabSz="933450">
              <a:lnSpc>
                <a:spcPct val="90000"/>
              </a:lnSpc>
              <a:spcBef>
                <a:spcPct val="0"/>
              </a:spcBef>
              <a:spcAft>
                <a:spcPct val="35000"/>
              </a:spcAft>
              <a:buNone/>
            </a:pPr>
            <a:r>
              <a:rPr lang="en-GB" sz="2100" kern="1200" dirty="0"/>
              <a:t>Some impact on financial resilience</a:t>
            </a:r>
          </a:p>
        </p:txBody>
      </p:sp>
    </p:spTree>
    <p:extLst>
      <p:ext uri="{BB962C8B-B14F-4D97-AF65-F5344CB8AC3E}">
        <p14:creationId xmlns:p14="http://schemas.microsoft.com/office/powerpoint/2010/main" val="2055888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00EBFFC-B7CD-EA93-995A-FE24B962CB78}"/>
              </a:ext>
            </a:extLst>
          </p:cNvPr>
          <p:cNvSpPr/>
          <p:nvPr/>
        </p:nvSpPr>
        <p:spPr>
          <a:xfrm>
            <a:off x="504092" y="1627326"/>
            <a:ext cx="11183816" cy="1897975"/>
          </a:xfrm>
          <a:custGeom>
            <a:avLst/>
            <a:gdLst>
              <a:gd name="connsiteX0" fmla="*/ 0 w 11183816"/>
              <a:gd name="connsiteY0" fmla="*/ 0 h 2513700"/>
              <a:gd name="connsiteX1" fmla="*/ 11183816 w 11183816"/>
              <a:gd name="connsiteY1" fmla="*/ 0 h 2513700"/>
              <a:gd name="connsiteX2" fmla="*/ 11183816 w 11183816"/>
              <a:gd name="connsiteY2" fmla="*/ 2513700 h 2513700"/>
              <a:gd name="connsiteX3" fmla="*/ 0 w 11183816"/>
              <a:gd name="connsiteY3" fmla="*/ 2513700 h 2513700"/>
              <a:gd name="connsiteX4" fmla="*/ 0 w 11183816"/>
              <a:gd name="connsiteY4" fmla="*/ 0 h 251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816" h="2513700">
                <a:moveTo>
                  <a:pt x="0" y="0"/>
                </a:moveTo>
                <a:lnTo>
                  <a:pt x="11183816" y="0"/>
                </a:lnTo>
                <a:lnTo>
                  <a:pt x="11183816" y="2513700"/>
                </a:lnTo>
                <a:lnTo>
                  <a:pt x="0" y="25137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7988" tIns="437388" rIns="867988" bIns="128016" numCol="1" spcCol="1270" anchor="t" anchorCtr="0">
            <a:noAutofit/>
          </a:bodyPr>
          <a:lstStyle/>
          <a:p>
            <a:pPr marL="285750" lvl="0" indent="-285750">
              <a:buFont typeface="Arial" panose="020B0604020202020204" pitchFamily="34" charset="0"/>
              <a:buChar char="•"/>
            </a:pPr>
            <a:endParaRPr lang="en-GB" sz="1800" dirty="0">
              <a:solidFill>
                <a:srgbClr val="424242"/>
              </a:solidFill>
              <a:effectLst/>
            </a:endParaRPr>
          </a:p>
          <a:p>
            <a:pPr marL="285750" lvl="0" indent="-285750">
              <a:buFont typeface="Arial" panose="020B0604020202020204" pitchFamily="34" charset="0"/>
              <a:buChar char="•"/>
            </a:pPr>
            <a:r>
              <a:rPr lang="en-GB" sz="1800" dirty="0">
                <a:solidFill>
                  <a:srgbClr val="424242"/>
                </a:solidFill>
                <a:effectLst/>
              </a:rPr>
              <a:t>Half (50%) of grant recipients matched to the Trussell Trust data collection system needed support from a food bank after their final payment. This was accurate at the end of May 2022. </a:t>
            </a:r>
            <a:endParaRPr lang="en-GB" sz="1800" dirty="0">
              <a:solidFill>
                <a:srgbClr val="424242"/>
              </a:solidFill>
            </a:endParaRPr>
          </a:p>
          <a:p>
            <a:pPr marL="285750" lvl="0" indent="-285750">
              <a:buFont typeface="Arial" panose="020B0604020202020204" pitchFamily="34" charset="0"/>
              <a:buChar char="•"/>
            </a:pPr>
            <a:r>
              <a:rPr lang="en-GB" sz="1800" dirty="0">
                <a:solidFill>
                  <a:srgbClr val="424242"/>
                </a:solidFill>
              </a:rPr>
              <a:t>The majority (</a:t>
            </a:r>
            <a:r>
              <a:rPr lang="en-GB" sz="1800" dirty="0">
                <a:solidFill>
                  <a:srgbClr val="424242"/>
                </a:solidFill>
                <a:effectLst/>
              </a:rPr>
              <a:t>81%) said they were fairly or very likely to need to use a food bank again. </a:t>
            </a:r>
          </a:p>
        </p:txBody>
      </p:sp>
      <p:sp>
        <p:nvSpPr>
          <p:cNvPr id="3" name="Freeform: Shape 2">
            <a:extLst>
              <a:ext uri="{FF2B5EF4-FFF2-40B4-BE49-F238E27FC236}">
                <a16:creationId xmlns:a16="http://schemas.microsoft.com/office/drawing/2014/main" id="{56DBF35F-5E21-EF41-7BE9-44E23FFE3CEE}"/>
              </a:ext>
            </a:extLst>
          </p:cNvPr>
          <p:cNvSpPr/>
          <p:nvPr/>
        </p:nvSpPr>
        <p:spPr>
          <a:xfrm>
            <a:off x="1063282" y="1317366"/>
            <a:ext cx="7828671" cy="619920"/>
          </a:xfrm>
          <a:custGeom>
            <a:avLst/>
            <a:gdLst>
              <a:gd name="connsiteX0" fmla="*/ 0 w 7828671"/>
              <a:gd name="connsiteY0" fmla="*/ 103322 h 619920"/>
              <a:gd name="connsiteX1" fmla="*/ 103322 w 7828671"/>
              <a:gd name="connsiteY1" fmla="*/ 0 h 619920"/>
              <a:gd name="connsiteX2" fmla="*/ 7725349 w 7828671"/>
              <a:gd name="connsiteY2" fmla="*/ 0 h 619920"/>
              <a:gd name="connsiteX3" fmla="*/ 7828671 w 7828671"/>
              <a:gd name="connsiteY3" fmla="*/ 103322 h 619920"/>
              <a:gd name="connsiteX4" fmla="*/ 7828671 w 7828671"/>
              <a:gd name="connsiteY4" fmla="*/ 516598 h 619920"/>
              <a:gd name="connsiteX5" fmla="*/ 7725349 w 7828671"/>
              <a:gd name="connsiteY5" fmla="*/ 619920 h 619920"/>
              <a:gd name="connsiteX6" fmla="*/ 103322 w 7828671"/>
              <a:gd name="connsiteY6" fmla="*/ 619920 h 619920"/>
              <a:gd name="connsiteX7" fmla="*/ 0 w 7828671"/>
              <a:gd name="connsiteY7" fmla="*/ 516598 h 619920"/>
              <a:gd name="connsiteX8" fmla="*/ 0 w 7828671"/>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8671" h="619920">
                <a:moveTo>
                  <a:pt x="0" y="103322"/>
                </a:moveTo>
                <a:cubicBezTo>
                  <a:pt x="0" y="46259"/>
                  <a:pt x="46259" y="0"/>
                  <a:pt x="103322" y="0"/>
                </a:cubicBezTo>
                <a:lnTo>
                  <a:pt x="7725349" y="0"/>
                </a:lnTo>
                <a:cubicBezTo>
                  <a:pt x="7782412" y="0"/>
                  <a:pt x="7828671" y="46259"/>
                  <a:pt x="7828671" y="103322"/>
                </a:cubicBezTo>
                <a:lnTo>
                  <a:pt x="7828671" y="516598"/>
                </a:lnTo>
                <a:cubicBezTo>
                  <a:pt x="7828671" y="573661"/>
                  <a:pt x="7782412" y="619920"/>
                  <a:pt x="7725349" y="619920"/>
                </a:cubicBezTo>
                <a:lnTo>
                  <a:pt x="103322" y="619920"/>
                </a:lnTo>
                <a:cubicBezTo>
                  <a:pt x="46259" y="619920"/>
                  <a:pt x="0" y="573661"/>
                  <a:pt x="0" y="516598"/>
                </a:cubicBezTo>
                <a:lnTo>
                  <a:pt x="0" y="1033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6167" tIns="30262" rIns="326167" bIns="30262" numCol="1" spcCol="1270" anchor="ctr" anchorCtr="0">
            <a:noAutofit/>
          </a:bodyPr>
          <a:lstStyle/>
          <a:p>
            <a:pPr marL="0" lvl="0" indent="0" algn="ctr" defTabSz="933450">
              <a:lnSpc>
                <a:spcPct val="90000"/>
              </a:lnSpc>
              <a:spcBef>
                <a:spcPct val="0"/>
              </a:spcBef>
              <a:spcAft>
                <a:spcPct val="35000"/>
              </a:spcAft>
              <a:buNone/>
            </a:pPr>
            <a:r>
              <a:rPr lang="en-GB" sz="2100" kern="1200" dirty="0">
                <a:solidFill>
                  <a:srgbClr val="FFFFFF"/>
                </a:solidFill>
                <a:latin typeface="Calibri" panose="020F0502020204030204"/>
                <a:ea typeface="+mn-ea"/>
                <a:cs typeface="+mn-cs"/>
              </a:rPr>
              <a:t>Cash grants can only provide short term respite without a sufficient social security system</a:t>
            </a:r>
          </a:p>
        </p:txBody>
      </p:sp>
    </p:spTree>
    <p:extLst>
      <p:ext uri="{BB962C8B-B14F-4D97-AF65-F5344CB8AC3E}">
        <p14:creationId xmlns:p14="http://schemas.microsoft.com/office/powerpoint/2010/main" val="150885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9AA37-21D3-A05E-9898-207B42CBDFA9}"/>
              </a:ext>
            </a:extLst>
          </p:cNvPr>
          <p:cNvSpPr>
            <a:spLocks noGrp="1"/>
          </p:cNvSpPr>
          <p:nvPr>
            <p:ph type="title"/>
          </p:nvPr>
        </p:nvSpPr>
        <p:spPr/>
        <p:txBody>
          <a:bodyPr>
            <a:normAutofit/>
          </a:bodyPr>
          <a:lstStyle/>
          <a:p>
            <a:r>
              <a:rPr lang="en-GB" dirty="0"/>
              <a:t>CASE STUDY: EVA</a:t>
            </a:r>
          </a:p>
        </p:txBody>
      </p:sp>
      <p:sp>
        <p:nvSpPr>
          <p:cNvPr id="8" name="TextBox 7">
            <a:extLst>
              <a:ext uri="{FF2B5EF4-FFF2-40B4-BE49-F238E27FC236}">
                <a16:creationId xmlns:a16="http://schemas.microsoft.com/office/drawing/2014/main" id="{960BC9F6-98A9-170B-E734-A6BEC787045A}"/>
              </a:ext>
            </a:extLst>
          </p:cNvPr>
          <p:cNvSpPr txBox="1"/>
          <p:nvPr/>
        </p:nvSpPr>
        <p:spPr>
          <a:xfrm>
            <a:off x="439802" y="2127263"/>
            <a:ext cx="11312395" cy="2267287"/>
          </a:xfrm>
          <a:prstGeom prst="rect">
            <a:avLst/>
          </a:prstGeom>
          <a:solidFill>
            <a:schemeClr val="tx2">
              <a:lumMod val="20000"/>
              <a:lumOff val="80000"/>
            </a:schemeClr>
          </a:solidFill>
        </p:spPr>
        <p:txBody>
          <a:bodyPr wrap="square">
            <a:spAutoFit/>
          </a:bodyPr>
          <a:lstStyle/>
          <a:p>
            <a:pPr marL="285750" indent="-285750">
              <a:spcBef>
                <a:spcPts val="1000"/>
              </a:spcBef>
              <a:buFont typeface="Arial" panose="020B0604020202020204" pitchFamily="34" charset="0"/>
              <a:buChar char="•"/>
            </a:pPr>
            <a:r>
              <a:rPr lang="en-GB" dirty="0">
                <a:solidFill>
                  <a:srgbClr val="424242"/>
                </a:solidFill>
              </a:rPr>
              <a:t>When the £20 uplift to UC was cut, Eva had to sell her car because she could no longer afford the MOT. </a:t>
            </a:r>
          </a:p>
          <a:p>
            <a:pPr marL="285750" indent="-285750">
              <a:spcBef>
                <a:spcPts val="1000"/>
              </a:spcBef>
              <a:buFont typeface="Arial" panose="020B0604020202020204" pitchFamily="34" charset="0"/>
              <a:buChar char="•"/>
            </a:pPr>
            <a:endParaRPr lang="en-GB" dirty="0">
              <a:solidFill>
                <a:srgbClr val="424242"/>
              </a:solidFill>
            </a:endParaRPr>
          </a:p>
          <a:p>
            <a:pPr marL="285750" indent="-285750">
              <a:spcBef>
                <a:spcPts val="1000"/>
              </a:spcBef>
              <a:buFont typeface="Arial" panose="020B0604020202020204" pitchFamily="34" charset="0"/>
              <a:buChar char="•"/>
            </a:pPr>
            <a:r>
              <a:rPr lang="en-GB" dirty="0">
                <a:solidFill>
                  <a:srgbClr val="424242"/>
                </a:solidFill>
              </a:rPr>
              <a:t>Eva has health conditions which require her to go to regular hospital appointments, but she was starting to cancel those appointments because she couldn’t afford the taxi ride. </a:t>
            </a:r>
          </a:p>
          <a:p>
            <a:pPr marL="285750" indent="-285750">
              <a:spcBef>
                <a:spcPts val="1000"/>
              </a:spcBef>
              <a:buFont typeface="Arial" panose="020B0604020202020204" pitchFamily="34" charset="0"/>
              <a:buChar char="•"/>
            </a:pPr>
            <a:endParaRPr lang="en-GB" dirty="0">
              <a:solidFill>
                <a:srgbClr val="424242"/>
              </a:solidFill>
            </a:endParaRPr>
          </a:p>
          <a:p>
            <a:pPr marL="285750" indent="-285750">
              <a:spcBef>
                <a:spcPts val="1000"/>
              </a:spcBef>
              <a:buFont typeface="Arial" panose="020B0604020202020204" pitchFamily="34" charset="0"/>
              <a:buChar char="•"/>
            </a:pPr>
            <a:r>
              <a:rPr lang="en-GB" dirty="0">
                <a:solidFill>
                  <a:srgbClr val="424242"/>
                </a:solidFill>
              </a:rPr>
              <a:t>The cash grant has enabled her to go to her hospital appointments and to buy medicines she needs. </a:t>
            </a:r>
          </a:p>
        </p:txBody>
      </p:sp>
    </p:spTree>
    <p:extLst>
      <p:ext uri="{BB962C8B-B14F-4D97-AF65-F5344CB8AC3E}">
        <p14:creationId xmlns:p14="http://schemas.microsoft.com/office/powerpoint/2010/main" val="1904885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3C38A-FE0C-BCE6-E7DE-4D58E1894761}"/>
              </a:ext>
            </a:extLst>
          </p:cNvPr>
          <p:cNvSpPr>
            <a:spLocks noGrp="1"/>
          </p:cNvSpPr>
          <p:nvPr>
            <p:ph type="title"/>
          </p:nvPr>
        </p:nvSpPr>
        <p:spPr/>
        <p:txBody>
          <a:bodyPr/>
          <a:lstStyle/>
          <a:p>
            <a:r>
              <a:rPr lang="en-GB" dirty="0"/>
              <a:t>What’s next for Leeds city council?</a:t>
            </a:r>
          </a:p>
        </p:txBody>
      </p:sp>
      <p:sp>
        <p:nvSpPr>
          <p:cNvPr id="3" name="Content Placeholder 2">
            <a:extLst>
              <a:ext uri="{FF2B5EF4-FFF2-40B4-BE49-F238E27FC236}">
                <a16:creationId xmlns:a16="http://schemas.microsoft.com/office/drawing/2014/main" id="{F2FCE2D5-621E-1BAE-8640-735CDC2AFF6C}"/>
              </a:ext>
            </a:extLst>
          </p:cNvPr>
          <p:cNvSpPr>
            <a:spLocks noGrp="1"/>
          </p:cNvSpPr>
          <p:nvPr>
            <p:ph idx="1"/>
          </p:nvPr>
        </p:nvSpPr>
        <p:spPr>
          <a:xfrm>
            <a:off x="343672" y="1057835"/>
            <a:ext cx="11513366" cy="5054084"/>
          </a:xfrm>
        </p:spPr>
        <p:txBody>
          <a:bodyPr>
            <a:normAutofit/>
          </a:bodyPr>
          <a:lstStyle/>
          <a:p>
            <a:pPr lvl="1"/>
            <a:endParaRPr lang="en-GB" dirty="0">
              <a:solidFill>
                <a:schemeClr val="accent6"/>
              </a:solidFill>
            </a:endParaRPr>
          </a:p>
          <a:p>
            <a:pPr lvl="1"/>
            <a:r>
              <a:rPr lang="en-GB" sz="3200" dirty="0">
                <a:solidFill>
                  <a:schemeClr val="accent6"/>
                </a:solidFill>
              </a:rPr>
              <a:t>Continue to embed the cash first approach.</a:t>
            </a:r>
          </a:p>
          <a:p>
            <a:pPr lvl="1"/>
            <a:r>
              <a:rPr lang="en-GB" sz="3200" dirty="0">
                <a:solidFill>
                  <a:schemeClr val="accent6"/>
                </a:solidFill>
              </a:rPr>
              <a:t>Range of payment methods.</a:t>
            </a:r>
          </a:p>
          <a:p>
            <a:pPr lvl="1"/>
            <a:r>
              <a:rPr lang="en-GB" sz="3200" dirty="0">
                <a:solidFill>
                  <a:schemeClr val="accent6"/>
                </a:solidFill>
              </a:rPr>
              <a:t>Launch of online referral form – for public and partners.</a:t>
            </a:r>
          </a:p>
          <a:p>
            <a:pPr lvl="1"/>
            <a:r>
              <a:rPr lang="en-GB" sz="3200" dirty="0">
                <a:solidFill>
                  <a:schemeClr val="accent6"/>
                </a:solidFill>
              </a:rPr>
              <a:t>Wide range of referral partners.</a:t>
            </a:r>
          </a:p>
          <a:p>
            <a:pPr lvl="1"/>
            <a:r>
              <a:rPr lang="en-GB" sz="3200" dirty="0">
                <a:solidFill>
                  <a:schemeClr val="accent6"/>
                </a:solidFill>
              </a:rPr>
              <a:t>Person centred support offer.</a:t>
            </a:r>
          </a:p>
          <a:p>
            <a:pPr lvl="1"/>
            <a:endParaRPr lang="en-GB" sz="3200" dirty="0">
              <a:solidFill>
                <a:schemeClr val="accent6"/>
              </a:solidFill>
            </a:endParaRPr>
          </a:p>
          <a:p>
            <a:pPr marL="457200" lvl="1" indent="0">
              <a:buNone/>
            </a:pPr>
            <a:r>
              <a:rPr lang="en-GB" sz="3200" dirty="0">
                <a:solidFill>
                  <a:schemeClr val="accent6"/>
                </a:solidFill>
              </a:rPr>
              <a:t> </a:t>
            </a:r>
          </a:p>
          <a:p>
            <a:pPr lvl="1"/>
            <a:endParaRPr lang="en-GB" dirty="0">
              <a:solidFill>
                <a:schemeClr val="accent6"/>
              </a:solidFill>
            </a:endParaRPr>
          </a:p>
          <a:p>
            <a:endParaRPr lang="en-GB" dirty="0">
              <a:solidFill>
                <a:schemeClr val="accent6"/>
              </a:solidFill>
            </a:endParaRPr>
          </a:p>
          <a:p>
            <a:endParaRPr lang="en-GB" dirty="0">
              <a:solidFill>
                <a:schemeClr val="accent6"/>
              </a:solidFill>
            </a:endParaRPr>
          </a:p>
        </p:txBody>
      </p:sp>
    </p:spTree>
    <p:extLst>
      <p:ext uri="{BB962C8B-B14F-4D97-AF65-F5344CB8AC3E}">
        <p14:creationId xmlns:p14="http://schemas.microsoft.com/office/powerpoint/2010/main" val="40671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a:t>Busiest ever period</a:t>
            </a:r>
          </a:p>
        </p:txBody>
      </p:sp>
      <p:sp>
        <p:nvSpPr>
          <p:cNvPr id="5" name="Footer Placeholder 4"/>
          <p:cNvSpPr>
            <a:spLocks noGrp="1"/>
          </p:cNvSpPr>
          <p:nvPr>
            <p:ph type="ftr" sz="quarter" idx="11"/>
          </p:nvPr>
        </p:nvSpPr>
        <p:spPr/>
        <p:txBody>
          <a:bodyPr/>
          <a:lstStyle/>
          <a:p>
            <a:pPr defTabSz="914446"/>
            <a:r>
              <a:rPr lang="en-GB" dirty="0">
                <a:solidFill>
                  <a:srgbClr val="008751"/>
                </a:solidFill>
                <a:latin typeface="Calibri Light" panose="020F0302020204030204"/>
              </a:rPr>
              <a:t>The Trussell Trust - Together, we can end the need for food banks</a:t>
            </a:r>
          </a:p>
        </p:txBody>
      </p:sp>
      <p:graphicFrame>
        <p:nvGraphicFramePr>
          <p:cNvPr id="3" name="Chart 2">
            <a:extLst>
              <a:ext uri="{FF2B5EF4-FFF2-40B4-BE49-F238E27FC236}">
                <a16:creationId xmlns:a16="http://schemas.microsoft.com/office/drawing/2014/main" id="{4EEAD11B-7CD8-FDEA-510B-78E079E00DFE}"/>
              </a:ext>
            </a:extLst>
          </p:cNvPr>
          <p:cNvGraphicFramePr/>
          <p:nvPr/>
        </p:nvGraphicFramePr>
        <p:xfrm>
          <a:off x="957944" y="1068476"/>
          <a:ext cx="9184906" cy="5017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251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3C38A-FE0C-BCE6-E7DE-4D58E1894761}"/>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F2FCE2D5-621E-1BAE-8640-735CDC2AFF6C}"/>
              </a:ext>
            </a:extLst>
          </p:cNvPr>
          <p:cNvSpPr>
            <a:spLocks noGrp="1"/>
          </p:cNvSpPr>
          <p:nvPr>
            <p:ph idx="1"/>
          </p:nvPr>
        </p:nvSpPr>
        <p:spPr>
          <a:xfrm>
            <a:off x="343672" y="1057835"/>
            <a:ext cx="11513366" cy="5054084"/>
          </a:xfrm>
        </p:spPr>
        <p:txBody>
          <a:bodyPr>
            <a:normAutofit fontScale="85000" lnSpcReduction="20000"/>
          </a:bodyPr>
          <a:lstStyle/>
          <a:p>
            <a:pPr lvl="1"/>
            <a:endParaRPr lang="en-GB" dirty="0">
              <a:solidFill>
                <a:schemeClr val="accent6"/>
              </a:solidFill>
            </a:endParaRPr>
          </a:p>
          <a:p>
            <a:pPr marL="457200" lvl="1" indent="0">
              <a:buNone/>
            </a:pPr>
            <a:r>
              <a:rPr lang="en-GB" sz="3200" dirty="0">
                <a:solidFill>
                  <a:schemeClr val="accent6"/>
                </a:solidFill>
              </a:rPr>
              <a:t>You can find the recording of the Leeds Cash First webinar in full here:</a:t>
            </a:r>
          </a:p>
          <a:p>
            <a:pPr marL="457200" lvl="1" indent="0">
              <a:buNone/>
            </a:pPr>
            <a:r>
              <a:rPr lang="en-GB" sz="3200" dirty="0">
                <a:hlinkClick r:id="rId3"/>
              </a:rPr>
              <a:t>How we’re working with local government - The Trussell Trust</a:t>
            </a:r>
            <a:endParaRPr lang="en-GB" sz="3200" dirty="0"/>
          </a:p>
          <a:p>
            <a:pPr marL="457200" lvl="1" indent="0">
              <a:buNone/>
            </a:pPr>
            <a:endParaRPr lang="en-GB" sz="3200" dirty="0">
              <a:solidFill>
                <a:schemeClr val="accent6"/>
              </a:solidFill>
            </a:endParaRPr>
          </a:p>
          <a:p>
            <a:pPr marL="457200" lvl="1" indent="0">
              <a:buNone/>
            </a:pPr>
            <a:r>
              <a:rPr lang="en-GB" sz="3200" dirty="0">
                <a:solidFill>
                  <a:schemeClr val="accent6"/>
                </a:solidFill>
              </a:rPr>
              <a:t>You can find the full research evaluation by Vantage Point here:</a:t>
            </a:r>
          </a:p>
          <a:p>
            <a:pPr marL="457200" lvl="1" indent="0">
              <a:buNone/>
            </a:pPr>
            <a:r>
              <a:rPr lang="en-GB" sz="3200" dirty="0">
                <a:hlinkClick r:id="rId4"/>
              </a:rPr>
              <a:t>Microsoft Word - Vantage-Point-Research-Leeds-Cash-First-evaluation.docx (trusselltrust.org)</a:t>
            </a:r>
            <a:endParaRPr lang="en-GB" sz="3200" dirty="0"/>
          </a:p>
          <a:p>
            <a:pPr marL="457200" lvl="1" indent="0">
              <a:buNone/>
            </a:pPr>
            <a:endParaRPr lang="en-GB" sz="3200" dirty="0">
              <a:solidFill>
                <a:schemeClr val="accent6"/>
              </a:solidFill>
            </a:endParaRPr>
          </a:p>
          <a:p>
            <a:pPr marL="457200" lvl="1" indent="0">
              <a:buNone/>
            </a:pPr>
            <a:r>
              <a:rPr lang="en-GB" sz="3200" dirty="0">
                <a:solidFill>
                  <a:schemeClr val="accent6"/>
                </a:solidFill>
              </a:rPr>
              <a:t>You can find our literature review of cash first as an approach here:</a:t>
            </a:r>
          </a:p>
          <a:p>
            <a:pPr marL="457200" lvl="1" indent="0">
              <a:buNone/>
            </a:pPr>
            <a:r>
              <a:rPr lang="en-GB" sz="3200" dirty="0">
                <a:hlinkClick r:id="rId5"/>
              </a:rPr>
              <a:t>Microsoft Word - Cash-first-literature-review.docx (trusselltrust.org)</a:t>
            </a:r>
            <a:endParaRPr lang="en-GB" sz="3200" dirty="0"/>
          </a:p>
          <a:p>
            <a:pPr marL="457200" lvl="1" indent="0">
              <a:buNone/>
            </a:pPr>
            <a:endParaRPr lang="en-GB" sz="3200" dirty="0">
              <a:solidFill>
                <a:schemeClr val="accent6"/>
              </a:solidFill>
            </a:endParaRPr>
          </a:p>
          <a:p>
            <a:pPr marL="457200" lvl="1" indent="0">
              <a:buNone/>
            </a:pPr>
            <a:r>
              <a:rPr lang="en-GB" sz="3200" dirty="0">
                <a:solidFill>
                  <a:schemeClr val="accent6"/>
                </a:solidFill>
              </a:rPr>
              <a:t>Contact: </a:t>
            </a:r>
            <a:r>
              <a:rPr lang="en-GB" sz="3200" dirty="0">
                <a:solidFill>
                  <a:schemeClr val="accent6"/>
                </a:solidFill>
                <a:hlinkClick r:id="rId6"/>
              </a:rPr>
              <a:t>laura.chalmers@trusselltrust.org</a:t>
            </a:r>
            <a:r>
              <a:rPr lang="en-GB" sz="3200" dirty="0">
                <a:solidFill>
                  <a:schemeClr val="accent6"/>
                </a:solidFill>
              </a:rPr>
              <a:t> </a:t>
            </a:r>
          </a:p>
          <a:p>
            <a:pPr marL="457200" lvl="1" indent="0">
              <a:buNone/>
            </a:pPr>
            <a:endParaRPr lang="en-GB" sz="3200" dirty="0">
              <a:solidFill>
                <a:schemeClr val="accent6"/>
              </a:solidFill>
            </a:endParaRPr>
          </a:p>
          <a:p>
            <a:pPr marL="457200" lvl="1" indent="0">
              <a:buNone/>
            </a:pPr>
            <a:r>
              <a:rPr lang="en-GB" sz="3200" dirty="0">
                <a:solidFill>
                  <a:schemeClr val="accent6"/>
                </a:solidFill>
              </a:rPr>
              <a:t> </a:t>
            </a:r>
          </a:p>
          <a:p>
            <a:pPr lvl="1"/>
            <a:endParaRPr lang="en-GB" dirty="0">
              <a:solidFill>
                <a:schemeClr val="accent6"/>
              </a:solidFill>
            </a:endParaRPr>
          </a:p>
          <a:p>
            <a:endParaRPr lang="en-GB" dirty="0">
              <a:solidFill>
                <a:schemeClr val="accent6"/>
              </a:solidFill>
            </a:endParaRPr>
          </a:p>
          <a:p>
            <a:endParaRPr lang="en-GB" dirty="0">
              <a:solidFill>
                <a:schemeClr val="accent6"/>
              </a:solidFill>
            </a:endParaRPr>
          </a:p>
        </p:txBody>
      </p:sp>
    </p:spTree>
    <p:extLst>
      <p:ext uri="{BB962C8B-B14F-4D97-AF65-F5344CB8AC3E}">
        <p14:creationId xmlns:p14="http://schemas.microsoft.com/office/powerpoint/2010/main" val="287221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BD9D-9293-D444-8C44-64B22455C775}"/>
              </a:ext>
            </a:extLst>
          </p:cNvPr>
          <p:cNvSpPr>
            <a:spLocks noGrp="1"/>
          </p:cNvSpPr>
          <p:nvPr>
            <p:ph type="title"/>
          </p:nvPr>
        </p:nvSpPr>
        <p:spPr>
          <a:xfrm>
            <a:off x="4204737" y="1093733"/>
            <a:ext cx="7326687" cy="2770360"/>
          </a:xfrm>
        </p:spPr>
        <p:txBody>
          <a:bodyPr>
            <a:normAutofit fontScale="90000"/>
          </a:bodyPr>
          <a:lstStyle/>
          <a:p>
            <a:pPr fontAlgn="base"/>
            <a:r>
              <a:rPr lang="en-GB" b="1" dirty="0"/>
              <a:t>Thank you</a:t>
            </a:r>
            <a:br>
              <a:rPr lang="en-GB" b="1" dirty="0"/>
            </a:br>
            <a:br>
              <a:rPr lang="en-GB" b="1" dirty="0"/>
            </a:br>
            <a:r>
              <a:rPr lang="en-GB" b="1" dirty="0"/>
              <a:t>Questions?</a:t>
            </a:r>
            <a:br>
              <a:rPr lang="en-GB" b="1" dirty="0"/>
            </a:br>
            <a:br>
              <a:rPr lang="en-GB" b="1" dirty="0"/>
            </a:br>
            <a:r>
              <a:rPr lang="en-GB" sz="2400" b="1" dirty="0">
                <a:hlinkClick r:id="rId3">
                  <a:extLst>
                    <a:ext uri="{A12FA001-AC4F-418D-AE19-62706E023703}">
                      <ahyp:hlinkClr xmlns:ahyp="http://schemas.microsoft.com/office/drawing/2018/hyperlinkcolor" val="tx"/>
                    </a:ext>
                  </a:extLst>
                </a:hlinkClick>
              </a:rPr>
              <a:t>Laura.chalmers@trusselltrust.org</a:t>
            </a:r>
            <a:r>
              <a:rPr lang="en-GB" sz="2400" b="1" dirty="0"/>
              <a:t> </a:t>
            </a:r>
            <a:br>
              <a:rPr lang="en-GB" b="1" dirty="0"/>
            </a:br>
            <a:endParaRPr lang="en-GB" dirty="0"/>
          </a:p>
        </p:txBody>
      </p:sp>
      <p:grpSp>
        <p:nvGrpSpPr>
          <p:cNvPr id="4" name="Group 3">
            <a:extLst>
              <a:ext uri="{FF2B5EF4-FFF2-40B4-BE49-F238E27FC236}">
                <a16:creationId xmlns:a16="http://schemas.microsoft.com/office/drawing/2014/main" id="{6889C158-79E4-48E1-9F81-986A0C1A63A7}"/>
              </a:ext>
            </a:extLst>
          </p:cNvPr>
          <p:cNvGrpSpPr/>
          <p:nvPr/>
        </p:nvGrpSpPr>
        <p:grpSpPr>
          <a:xfrm>
            <a:off x="1137394" y="863890"/>
            <a:ext cx="2770360" cy="2770360"/>
            <a:chOff x="1756372" y="2046083"/>
            <a:chExt cx="2770360" cy="2770360"/>
          </a:xfrm>
        </p:grpSpPr>
        <p:sp>
          <p:nvSpPr>
            <p:cNvPr id="3" name="Oval 2">
              <a:extLst>
                <a:ext uri="{FF2B5EF4-FFF2-40B4-BE49-F238E27FC236}">
                  <a16:creationId xmlns:a16="http://schemas.microsoft.com/office/drawing/2014/main" id="{76B037D3-D72F-FD40-883B-524FDCF8E343}"/>
                </a:ext>
              </a:extLst>
            </p:cNvPr>
            <p:cNvSpPr/>
            <p:nvPr/>
          </p:nvSpPr>
          <p:spPr>
            <a:xfrm>
              <a:off x="1756372" y="2046083"/>
              <a:ext cx="2770360" cy="2770360"/>
            </a:xfrm>
            <a:prstGeom prst="ellipse">
              <a:avLst/>
            </a:prstGeom>
            <a:solidFill>
              <a:srgbClr val="F2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F4B98E96-D0C8-A84B-AC89-5372A78ED1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3355" y="2249070"/>
              <a:ext cx="2176393" cy="2274872"/>
            </a:xfrm>
            <a:prstGeom prst="rect">
              <a:avLst/>
            </a:prstGeom>
          </p:spPr>
        </p:pic>
      </p:grpSp>
    </p:spTree>
    <p:extLst>
      <p:ext uri="{BB962C8B-B14F-4D97-AF65-F5344CB8AC3E}">
        <p14:creationId xmlns:p14="http://schemas.microsoft.com/office/powerpoint/2010/main" val="291532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18" y="327921"/>
            <a:ext cx="11513366" cy="1325563"/>
          </a:xfrm>
        </p:spPr>
        <p:txBody>
          <a:bodyPr>
            <a:normAutofit fontScale="90000"/>
          </a:bodyPr>
          <a:lstStyle/>
          <a:p>
            <a:pPr>
              <a:lnSpc>
                <a:spcPct val="107000"/>
              </a:lnSpc>
              <a:spcAft>
                <a:spcPts val="800"/>
              </a:spcAft>
            </a:pPr>
            <a:r>
              <a:rPr lang="en-GB" sz="4000" b="1">
                <a:solidFill>
                  <a:srgbClr val="70AD47"/>
                </a:solidFill>
                <a:latin typeface="Eveleth Dot Light" panose="020B0604020202020204" charset="0"/>
                <a:ea typeface="Calibri" panose="020F0502020204030204" pitchFamily="34" charset="0"/>
                <a:cs typeface="Calibri" panose="020F0502020204030204" pitchFamily="34" charset="0"/>
              </a:rPr>
              <a:t>Cost of living payments correlate with a reduction in need</a:t>
            </a:r>
            <a:br>
              <a:rPr lang="en-GB" sz="1800">
                <a:latin typeface="Eveleth Dot Light" panose="020B0604020202020204" charset="0"/>
                <a:ea typeface="Calibri" panose="020F0502020204030204" pitchFamily="34" charset="0"/>
                <a:cs typeface="Calibri" panose="020F0502020204030204" pitchFamily="34" charset="0"/>
              </a:rPr>
            </a:br>
            <a:endParaRPr lang="en-GB" sz="1800">
              <a:latin typeface="Eveleth Dot Light" panose="020B0604020202020204" charset="0"/>
              <a:ea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pPr defTabSz="914446"/>
            <a:r>
              <a:rPr lang="en-GB">
                <a:solidFill>
                  <a:srgbClr val="008751"/>
                </a:solidFill>
                <a:latin typeface="Calibri Light" panose="020F0302020204030204"/>
              </a:rPr>
              <a:t>The Trussell Trust - Together, we can end the need for food banks</a:t>
            </a:r>
          </a:p>
        </p:txBody>
      </p:sp>
      <p:graphicFrame>
        <p:nvGraphicFramePr>
          <p:cNvPr id="8" name="Chart 7">
            <a:extLst>
              <a:ext uri="{FF2B5EF4-FFF2-40B4-BE49-F238E27FC236}">
                <a16:creationId xmlns:a16="http://schemas.microsoft.com/office/drawing/2014/main" id="{3F8F3E9A-31BD-23D8-E2CD-6A836FB9606A}"/>
              </a:ext>
            </a:extLst>
          </p:cNvPr>
          <p:cNvGraphicFramePr>
            <a:graphicFrameLocks/>
          </p:cNvGraphicFramePr>
          <p:nvPr/>
        </p:nvGraphicFramePr>
        <p:xfrm>
          <a:off x="97971" y="1881739"/>
          <a:ext cx="10199915" cy="41148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CA1A972F-6D8D-F2A8-D730-97A7D95646E6}"/>
              </a:ext>
            </a:extLst>
          </p:cNvPr>
          <p:cNvCxnSpPr>
            <a:cxnSpLocks/>
          </p:cNvCxnSpPr>
          <p:nvPr/>
        </p:nvCxnSpPr>
        <p:spPr>
          <a:xfrm>
            <a:off x="3004458" y="2884714"/>
            <a:ext cx="108857" cy="696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4F27A051-6DAF-00DF-3914-A128EEC2143C}"/>
              </a:ext>
            </a:extLst>
          </p:cNvPr>
          <p:cNvSpPr txBox="1"/>
          <p:nvPr/>
        </p:nvSpPr>
        <p:spPr>
          <a:xfrm>
            <a:off x="6096000" y="1865067"/>
            <a:ext cx="968828" cy="4898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46"/>
            <a:r>
              <a:rPr lang="en-GB" b="1">
                <a:solidFill>
                  <a:srgbClr val="424242"/>
                </a:solidFill>
                <a:latin typeface="Eveleth Dot Light" panose="020B0604020202020204" charset="0"/>
              </a:rPr>
              <a:t>NOV 2022</a:t>
            </a:r>
          </a:p>
        </p:txBody>
      </p:sp>
    </p:spTree>
    <p:extLst>
      <p:ext uri="{BB962C8B-B14F-4D97-AF65-F5344CB8AC3E}">
        <p14:creationId xmlns:p14="http://schemas.microsoft.com/office/powerpoint/2010/main" val="26823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A5FE-4A02-462F-7242-B27CCBD448BF}"/>
              </a:ext>
            </a:extLst>
          </p:cNvPr>
          <p:cNvSpPr>
            <a:spLocks noGrp="1"/>
          </p:cNvSpPr>
          <p:nvPr>
            <p:ph type="title"/>
          </p:nvPr>
        </p:nvSpPr>
        <p:spPr/>
        <p:txBody>
          <a:bodyPr/>
          <a:lstStyle/>
          <a:p>
            <a:pPr algn="ctr"/>
            <a:r>
              <a:rPr lang="en-GB" b="1" dirty="0"/>
              <a:t>UK government </a:t>
            </a:r>
          </a:p>
        </p:txBody>
      </p:sp>
      <p:sp>
        <p:nvSpPr>
          <p:cNvPr id="3" name="Content Placeholder 2">
            <a:extLst>
              <a:ext uri="{FF2B5EF4-FFF2-40B4-BE49-F238E27FC236}">
                <a16:creationId xmlns:a16="http://schemas.microsoft.com/office/drawing/2014/main" id="{F8802C6E-C06B-B74D-7841-53D58DAF9746}"/>
              </a:ext>
            </a:extLst>
          </p:cNvPr>
          <p:cNvSpPr>
            <a:spLocks noGrp="1"/>
          </p:cNvSpPr>
          <p:nvPr>
            <p:ph idx="1"/>
          </p:nvPr>
        </p:nvSpPr>
        <p:spPr>
          <a:xfrm>
            <a:off x="343672" y="1868487"/>
            <a:ext cx="10743428" cy="4243432"/>
          </a:xfrm>
        </p:spPr>
        <p:txBody>
          <a:bodyPr vert="horz" lIns="91440" tIns="45720" rIns="91440" bIns="45720" rtlCol="0" anchor="t">
            <a:normAutofit/>
          </a:bodyPr>
          <a:lstStyle/>
          <a:p>
            <a:pPr marL="0" indent="0">
              <a:buSzPts val="1000"/>
              <a:buNone/>
              <a:tabLst>
                <a:tab pos="457223" algn="l"/>
              </a:tabLst>
            </a:pPr>
            <a:r>
              <a:rPr lang="en-GB" sz="2400" dirty="0">
                <a:solidFill>
                  <a:schemeClr val="accent6"/>
                </a:solidFill>
              </a:rPr>
              <a:t>We need a long-term commitment that </a:t>
            </a:r>
            <a:r>
              <a:rPr lang="en-GB" sz="2400" b="1" dirty="0">
                <a:solidFill>
                  <a:schemeClr val="accent1"/>
                </a:solidFill>
              </a:rPr>
              <a:t>benefit rates will always be enough to afford the essentials.</a:t>
            </a:r>
            <a:endParaRPr lang="en-US" dirty="0"/>
          </a:p>
          <a:p>
            <a:pPr marL="457223" indent="-457223">
              <a:buSzPts val="1000"/>
              <a:buAutoNum type="arabicPeriod"/>
              <a:tabLst>
                <a:tab pos="457223" algn="l"/>
              </a:tabLst>
            </a:pPr>
            <a:endParaRPr lang="en-GB" sz="2400" dirty="0">
              <a:solidFill>
                <a:schemeClr val="tx2"/>
              </a:solidFill>
              <a:ea typeface="Times New Roman" panose="02020603050405020304" pitchFamily="18" charset="0"/>
              <a:cs typeface="Calibri" panose="020F0502020204030204" pitchFamily="34" charset="0"/>
            </a:endParaRPr>
          </a:p>
          <a:p>
            <a:pPr marL="0" indent="0">
              <a:buSzPts val="1000"/>
              <a:buNone/>
              <a:tabLst>
                <a:tab pos="457223" algn="l"/>
              </a:tabLst>
            </a:pPr>
            <a:r>
              <a:rPr lang="en-GB" sz="2400" dirty="0">
                <a:solidFill>
                  <a:srgbClr val="000000"/>
                </a:solidFill>
                <a:ea typeface="Times New Roman" panose="02020603050405020304" pitchFamily="18" charset="0"/>
                <a:cs typeface="Calibri" panose="020F0502020204030204" pitchFamily="34" charset="0"/>
              </a:rPr>
              <a:t>The Trussell Trust is calling on the UK Government to enshrine in law the principle that </a:t>
            </a:r>
            <a:r>
              <a:rPr lang="en-GB" sz="2400" b="1" dirty="0">
                <a:solidFill>
                  <a:schemeClr val="accent1"/>
                </a:solidFill>
                <a:ea typeface="Calibri" panose="020F0502020204030204" pitchFamily="34" charset="0"/>
                <a:cs typeface="Calibri" panose="020F0502020204030204" pitchFamily="34" charset="0"/>
              </a:rPr>
              <a:t>at a minimum, Universal Credit should protect people from going without essentials.</a:t>
            </a:r>
            <a:r>
              <a:rPr lang="en-GB" sz="2400" dirty="0">
                <a:solidFill>
                  <a:schemeClr val="accent1"/>
                </a:solidFill>
                <a:ea typeface="Times New Roman" panose="02020603050405020304" pitchFamily="18" charset="0"/>
                <a:cs typeface="Calibri" panose="020F0502020204030204" pitchFamily="34" charset="0"/>
              </a:rPr>
              <a:t> </a:t>
            </a:r>
          </a:p>
          <a:p>
            <a:pPr marL="457223" indent="-457223">
              <a:buSzPts val="1000"/>
              <a:buAutoNum type="arabicPeriod"/>
              <a:tabLst>
                <a:tab pos="457223" algn="l"/>
              </a:tabLst>
            </a:pPr>
            <a:endParaRPr lang="en-GB" sz="2400" dirty="0">
              <a:solidFill>
                <a:schemeClr val="accent1"/>
              </a:solidFill>
              <a:ea typeface="Times New Roman" panose="02020603050405020304" pitchFamily="18" charset="0"/>
              <a:cs typeface="Calibri" panose="020F0502020204030204" pitchFamily="34" charset="0"/>
            </a:endParaRPr>
          </a:p>
          <a:p>
            <a:pPr marL="0" indent="0">
              <a:buNone/>
            </a:pPr>
            <a:r>
              <a:rPr lang="en-GB" sz="2400" dirty="0">
                <a:solidFill>
                  <a:schemeClr val="accent6"/>
                </a:solidFill>
                <a:latin typeface="Calibri" panose="020F0502020204030204" pitchFamily="34" charset="0"/>
                <a:ea typeface="Times New Roman" panose="02020603050405020304" pitchFamily="18" charset="0"/>
                <a:cs typeface="Calibri" panose="020F0502020204030204" pitchFamily="34" charset="0"/>
              </a:rPr>
              <a:t>Effective local crisis support also has a part to play. The UK Government should set out a</a:t>
            </a:r>
            <a:r>
              <a:rPr lang="en-GB" sz="2400" b="1" dirty="0">
                <a:solidFill>
                  <a:schemeClr val="accent6"/>
                </a:solidFill>
                <a:latin typeface="Calibri" panose="020F0502020204030204" pitchFamily="34" charset="0"/>
                <a:ea typeface="Times New Roman" panose="02020603050405020304" pitchFamily="18" charset="0"/>
                <a:cs typeface="Calibri" panose="020F0502020204030204" pitchFamily="34" charset="0"/>
              </a:rPr>
              <a:t> </a:t>
            </a:r>
            <a:r>
              <a:rPr lang="en-GB" sz="24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long-term strategy for local crisis support and </a:t>
            </a:r>
            <a:r>
              <a:rPr lang="en-GB" sz="2400" b="1" dirty="0">
                <a:solidFill>
                  <a:schemeClr val="tx2"/>
                </a:solidFill>
                <a:latin typeface="Calibri" panose="020F0502020204030204" pitchFamily="34" charset="0"/>
                <a:ea typeface="Calibri" panose="020F0502020204030204" pitchFamily="34" charset="0"/>
                <a:cs typeface="Calibri" panose="020F0502020204030204" pitchFamily="34" charset="0"/>
              </a:rPr>
              <a:t>commit to a multi-year settlement of funding.</a:t>
            </a:r>
            <a:endParaRPr lang="en-GB" sz="2400" dirty="0">
              <a:solidFill>
                <a:schemeClr val="tx2"/>
              </a:solidFill>
              <a:latin typeface="Calibri" panose="020F0502020204030204" pitchFamily="34" charset="0"/>
              <a:ea typeface="Times New Roman" panose="02020603050405020304" pitchFamily="18" charset="0"/>
              <a:cs typeface="Calibri" panose="020F0502020204030204" pitchFamily="34" charset="0"/>
            </a:endParaRPr>
          </a:p>
          <a:p>
            <a:pPr marL="342917" indent="-342917">
              <a:buSzPts val="1000"/>
              <a:buFont typeface="Symbol" panose="05050102010706020507" pitchFamily="18" charset="2"/>
              <a:buChar char=""/>
              <a:tabLst>
                <a:tab pos="457223" algn="l"/>
              </a:tabLst>
            </a:pPr>
            <a:endParaRPr lang="en-GB" sz="2400" b="1" dirty="0">
              <a:solidFill>
                <a:schemeClr val="accent1"/>
              </a:solidFill>
            </a:endParaRPr>
          </a:p>
        </p:txBody>
      </p:sp>
      <p:sp>
        <p:nvSpPr>
          <p:cNvPr id="4" name="Date Placeholder 3">
            <a:extLst>
              <a:ext uri="{FF2B5EF4-FFF2-40B4-BE49-F238E27FC236}">
                <a16:creationId xmlns:a16="http://schemas.microsoft.com/office/drawing/2014/main" id="{BF1A1C77-8E09-6640-3905-4E99EC02DF46}"/>
              </a:ext>
            </a:extLst>
          </p:cNvPr>
          <p:cNvSpPr>
            <a:spLocks noGrp="1"/>
          </p:cNvSpPr>
          <p:nvPr>
            <p:ph type="dt" sz="half" idx="10"/>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279F28DC-D0DD-494C-9FB7-E22CC8A8F0B2}" type="datetime4">
              <a:rPr kumimoji="0" lang="en-GB" sz="1200" b="0" i="0" u="none" strike="noStrike" kern="1200" cap="none" spc="0" normalizeH="0" baseline="0" noProof="0">
                <a:ln>
                  <a:noFill/>
                </a:ln>
                <a:solidFill>
                  <a:srgbClr val="008751"/>
                </a:solidFill>
                <a:effectLst/>
                <a:uLnTx/>
                <a:uFillTx/>
                <a:latin typeface="Calibri Light" panose="020F0302020204030204"/>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13 February 2024</a:t>
            </a:fld>
            <a:endParaRPr kumimoji="0" lang="en-GB" sz="1200" b="0" i="0" u="none" strike="noStrike" kern="1200" cap="none" spc="0" normalizeH="0" baseline="0" noProof="0">
              <a:ln>
                <a:noFill/>
              </a:ln>
              <a:solidFill>
                <a:srgbClr val="008751"/>
              </a:solidFill>
              <a:effectLst/>
              <a:uLnTx/>
              <a:uFillTx/>
              <a:latin typeface="Calibri Light" panose="020F0302020204030204"/>
              <a:ea typeface="+mn-ea"/>
              <a:cs typeface="+mn-cs"/>
            </a:endParaRPr>
          </a:p>
        </p:txBody>
      </p:sp>
      <p:sp>
        <p:nvSpPr>
          <p:cNvPr id="5" name="Footer Placeholder 4">
            <a:extLst>
              <a:ext uri="{FF2B5EF4-FFF2-40B4-BE49-F238E27FC236}">
                <a16:creationId xmlns:a16="http://schemas.microsoft.com/office/drawing/2014/main" id="{19B9CB00-8A9C-1B9D-0F4E-5CAE55ED6FB3}"/>
              </a:ext>
            </a:extLst>
          </p:cNvPr>
          <p:cNvSpPr>
            <a:spLocks noGrp="1"/>
          </p:cNvSpPr>
          <p:nvPr>
            <p:ph type="ftr" sz="quarter" idx="11"/>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8751"/>
                </a:solidFill>
                <a:effectLst/>
                <a:uLnTx/>
                <a:uFillTx/>
                <a:latin typeface="Calibri Light" panose="020F0302020204030204"/>
                <a:ea typeface="+mn-ea"/>
                <a:cs typeface="+mn-cs"/>
              </a:rPr>
              <a:t>The Trussell Trust - Together, we can end the need for food banks</a:t>
            </a:r>
          </a:p>
        </p:txBody>
      </p:sp>
      <p:sp>
        <p:nvSpPr>
          <p:cNvPr id="6" name="Slide Number Placeholder 5">
            <a:extLst>
              <a:ext uri="{FF2B5EF4-FFF2-40B4-BE49-F238E27FC236}">
                <a16:creationId xmlns:a16="http://schemas.microsoft.com/office/drawing/2014/main" id="{DC82EBD5-7703-650F-CEAB-374225E79D51}"/>
              </a:ext>
            </a:extLst>
          </p:cNvPr>
          <p:cNvSpPr>
            <a:spLocks noGrp="1"/>
          </p:cNvSpPr>
          <p:nvPr>
            <p:ph type="sldNum" sz="quarter" idx="12"/>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fld id="{6CCA5A4E-9384-7B4E-A945-D252AB071471}" type="slidenum">
              <a:rPr kumimoji="0" lang="en-GB"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ctr" defTabSz="914446" rtl="0" eaLnBrk="1" fontAlgn="auto" latinLnBrk="0" hangingPunct="1">
                <a:lnSpc>
                  <a:spcPct val="100000"/>
                </a:lnSpc>
                <a:spcBef>
                  <a:spcPts val="0"/>
                </a:spcBef>
                <a:spcAft>
                  <a:spcPts val="0"/>
                </a:spcAft>
                <a:buClrTx/>
                <a:buSzTx/>
                <a:buFontTx/>
                <a:buNone/>
                <a:tabLst/>
                <a:defRPr/>
              </a:pPr>
              <a:t>4</a:t>
            </a:fld>
            <a:endParaRPr kumimoji="0" lang="en-GB"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5072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653143" y="228963"/>
            <a:ext cx="11253837" cy="5673074"/>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21" name="TextBox 20"/>
          <p:cNvSpPr txBox="1"/>
          <p:nvPr/>
        </p:nvSpPr>
        <p:spPr>
          <a:xfrm>
            <a:off x="391965" y="487576"/>
            <a:ext cx="11627579" cy="1734064"/>
          </a:xfrm>
          <a:prstGeom prst="rect">
            <a:avLst/>
          </a:prstGeom>
          <a:noFill/>
        </p:spPr>
        <p:txBody>
          <a:bodyPr wrap="square" rtlCol="0">
            <a:spAutoFit/>
          </a:bodyPr>
          <a:lstStyle/>
          <a:p>
            <a:pPr algn="ctr"/>
            <a:r>
              <a:rPr lang="en-GB" sz="5334" b="1" dirty="0">
                <a:solidFill>
                  <a:srgbClr val="3D558B"/>
                </a:solidFill>
                <a:latin typeface="Arial" pitchFamily="34" charset="0"/>
                <a:cs typeface="Arial" pitchFamily="34" charset="0"/>
              </a:rPr>
              <a:t>What’s a ‘cash first’ approach to food insecurity?</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912" y="2453046"/>
            <a:ext cx="4443567" cy="3332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282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285021" y="228963"/>
            <a:ext cx="10687779" cy="5562238"/>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558800" y="389277"/>
            <a:ext cx="11633200" cy="913199"/>
          </a:xfrm>
          <a:prstGeom prst="rect">
            <a:avLst/>
          </a:prstGeom>
          <a:noFill/>
        </p:spPr>
        <p:txBody>
          <a:bodyPr wrap="square" rtlCol="0">
            <a:spAutoFit/>
          </a:bodyPr>
          <a:lstStyle/>
          <a:p>
            <a:pPr algn="ctr"/>
            <a:r>
              <a:rPr lang="en-GB" sz="5334" b="1" dirty="0">
                <a:solidFill>
                  <a:srgbClr val="3D558B"/>
                </a:solidFill>
              </a:rPr>
              <a:t>Types of poverty</a:t>
            </a:r>
            <a:endParaRPr lang="en-GB" sz="5334" b="1" dirty="0">
              <a:solidFill>
                <a:srgbClr val="3D558B"/>
              </a:solidFill>
              <a:latin typeface="Arial" pitchFamily="34" charset="0"/>
              <a:cs typeface="Arial" pitchFamily="34" charset="0"/>
            </a:endParaRPr>
          </a:p>
        </p:txBody>
      </p:sp>
      <p:sp>
        <p:nvSpPr>
          <p:cNvPr id="18" name="TextBox 17"/>
          <p:cNvSpPr txBox="1"/>
          <p:nvPr/>
        </p:nvSpPr>
        <p:spPr>
          <a:xfrm>
            <a:off x="279400" y="5347600"/>
            <a:ext cx="11633200" cy="605422"/>
          </a:xfrm>
          <a:prstGeom prst="rect">
            <a:avLst/>
          </a:prstGeom>
          <a:noFill/>
        </p:spPr>
        <p:txBody>
          <a:bodyPr wrap="square" rtlCol="0">
            <a:spAutoFit/>
          </a:bodyPr>
          <a:lstStyle/>
          <a:p>
            <a:pPr algn="ctr"/>
            <a:r>
              <a:rPr lang="en-GB" sz="3334" dirty="0">
                <a:solidFill>
                  <a:srgbClr val="3D558B"/>
                </a:solidFill>
                <a:latin typeface="Arial" pitchFamily="34" charset="0"/>
                <a:cs typeface="Arial" pitchFamily="34" charset="0"/>
              </a:rPr>
              <a:t>But poverty is still poverty…  </a:t>
            </a:r>
          </a:p>
        </p:txBody>
      </p:sp>
      <p:pic>
        <p:nvPicPr>
          <p:cNvPr id="20" name="Picture 19"/>
          <p:cNvPicPr>
            <a:picLocks noChangeAspect="1"/>
          </p:cNvPicPr>
          <p:nvPr/>
        </p:nvPicPr>
        <p:blipFill>
          <a:blip r:embed="rId3" cstate="print"/>
          <a:srcRect r="-247" b="11751"/>
          <a:stretch>
            <a:fillRect/>
          </a:stretch>
        </p:blipFill>
        <p:spPr>
          <a:xfrm>
            <a:off x="1484707" y="1422400"/>
            <a:ext cx="9222587" cy="3719955"/>
          </a:xfrm>
          <a:prstGeom prst="roundRect">
            <a:avLst>
              <a:gd name="adj" fmla="val 7303"/>
            </a:avLst>
          </a:prstGeom>
        </p:spPr>
      </p:pic>
    </p:spTree>
    <p:extLst>
      <p:ext uri="{BB962C8B-B14F-4D97-AF65-F5344CB8AC3E}">
        <p14:creationId xmlns:p14="http://schemas.microsoft.com/office/powerpoint/2010/main" val="358773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9B0FFACC-093D-D551-C42D-2BE8782ABA75}"/>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13" y="1282"/>
            <a:ext cx="12191987" cy="6856718"/>
          </a:xfrm>
          <a:prstGeom prst="rect">
            <a:avLst/>
          </a:prstGeom>
        </p:spPr>
      </p:pic>
    </p:spTree>
    <p:extLst>
      <p:ext uri="{BB962C8B-B14F-4D97-AF65-F5344CB8AC3E}">
        <p14:creationId xmlns:p14="http://schemas.microsoft.com/office/powerpoint/2010/main" val="63235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8"/>
          <p:cNvGrpSpPr/>
          <p:nvPr/>
        </p:nvGrpSpPr>
        <p:grpSpPr>
          <a:xfrm>
            <a:off x="609600" y="-1752600"/>
            <a:ext cx="11938000" cy="9344067"/>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7234192" y="-5048382"/>
            <a:ext cx="11468366" cy="11468366"/>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8006856" y="-5048382"/>
            <a:ext cx="11468366" cy="11468366"/>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6304356" y="-4147600"/>
            <a:ext cx="9344067" cy="9344067"/>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6824057" y="-4551444"/>
            <a:ext cx="9344067" cy="9344067"/>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285021" y="228962"/>
            <a:ext cx="11621959" cy="6400077"/>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pic>
        <p:nvPicPr>
          <p:cNvPr id="13" name="Picture 12" descr="Graphical user interface, text&#10;&#10;Description automatically generated">
            <a:extLst>
              <a:ext uri="{FF2B5EF4-FFF2-40B4-BE49-F238E27FC236}">
                <a16:creationId xmlns:a16="http://schemas.microsoft.com/office/drawing/2014/main" id="{23E849D2-4A85-BC13-0756-32CC9D1A7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659" y="500091"/>
            <a:ext cx="4216648" cy="6023784"/>
          </a:xfrm>
          <a:prstGeom prst="rect">
            <a:avLst/>
          </a:prstGeom>
        </p:spPr>
      </p:pic>
    </p:spTree>
    <p:extLst>
      <p:ext uri="{BB962C8B-B14F-4D97-AF65-F5344CB8AC3E}">
        <p14:creationId xmlns:p14="http://schemas.microsoft.com/office/powerpoint/2010/main" val="197603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47BC26-22B8-249A-3C91-BA51F85AA96F}"/>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128BD9D-9293-D444-8C44-64B22455C775}"/>
              </a:ext>
            </a:extLst>
          </p:cNvPr>
          <p:cNvSpPr>
            <a:spLocks noGrp="1"/>
          </p:cNvSpPr>
          <p:nvPr>
            <p:ph type="title"/>
          </p:nvPr>
        </p:nvSpPr>
        <p:spPr>
          <a:xfrm>
            <a:off x="339317" y="1170181"/>
            <a:ext cx="11513366" cy="1810693"/>
          </a:xfrm>
        </p:spPr>
        <p:txBody>
          <a:bodyPr>
            <a:noAutofit/>
          </a:bodyPr>
          <a:lstStyle/>
          <a:p>
            <a:r>
              <a:rPr lang="en-GB" sz="7200" spc="-100" dirty="0"/>
              <a:t>Headlines from the </a:t>
            </a:r>
            <a:r>
              <a:rPr lang="en-GB" sz="7200" spc="-100" dirty="0" err="1"/>
              <a:t>leeds</a:t>
            </a:r>
            <a:r>
              <a:rPr lang="en-GB" sz="7200" spc="-100" dirty="0"/>
              <a:t> cash first pilot evaluation</a:t>
            </a:r>
            <a:br>
              <a:rPr lang="en-GB" sz="7200" spc="-100" dirty="0"/>
            </a:br>
            <a:endParaRPr lang="en-GB" sz="7200" spc="-100" dirty="0">
              <a:solidFill>
                <a:srgbClr val="FFFF00"/>
              </a:solidFill>
              <a:latin typeface="Eveleth Clean Thin" panose="02010304020200000003" pitchFamily="2" charset="77"/>
            </a:endParaRPr>
          </a:p>
        </p:txBody>
      </p:sp>
    </p:spTree>
    <p:extLst>
      <p:ext uri="{BB962C8B-B14F-4D97-AF65-F5344CB8AC3E}">
        <p14:creationId xmlns:p14="http://schemas.microsoft.com/office/powerpoint/2010/main" val="797456867"/>
      </p:ext>
    </p:extLst>
  </p:cSld>
  <p:clrMapOvr>
    <a:masterClrMapping/>
  </p:clrMapOvr>
</p:sld>
</file>

<file path=ppt/theme/theme1.xml><?xml version="1.0" encoding="utf-8"?>
<a:theme xmlns:a="http://schemas.openxmlformats.org/drawingml/2006/main" name="Office Theme">
  <a:themeElements>
    <a:clrScheme name="Trussell Trust Main Colour Theme">
      <a:dk1>
        <a:srgbClr val="F2F3EB"/>
      </a:dk1>
      <a:lt1>
        <a:srgbClr val="FFFFFF"/>
      </a:lt1>
      <a:dk2>
        <a:srgbClr val="5BAC26"/>
      </a:dk2>
      <a:lt2>
        <a:srgbClr val="008751"/>
      </a:lt2>
      <a:accent1>
        <a:srgbClr val="5BAC26"/>
      </a:accent1>
      <a:accent2>
        <a:srgbClr val="008751"/>
      </a:accent2>
      <a:accent3>
        <a:srgbClr val="00ADEF"/>
      </a:accent3>
      <a:accent4>
        <a:srgbClr val="2381D3"/>
      </a:accent4>
      <a:accent5>
        <a:srgbClr val="FF5436"/>
      </a:accent5>
      <a:accent6>
        <a:srgbClr val="424242"/>
      </a:accent6>
      <a:hlink>
        <a:srgbClr val="5BAC26"/>
      </a:hlink>
      <a:folHlink>
        <a:srgbClr val="0087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russell Trust Main Colour Theme">
      <a:dk1>
        <a:srgbClr val="F2F3EB"/>
      </a:dk1>
      <a:lt1>
        <a:srgbClr val="FFFFFF"/>
      </a:lt1>
      <a:dk2>
        <a:srgbClr val="5BAC26"/>
      </a:dk2>
      <a:lt2>
        <a:srgbClr val="008751"/>
      </a:lt2>
      <a:accent1>
        <a:srgbClr val="5BAC26"/>
      </a:accent1>
      <a:accent2>
        <a:srgbClr val="008751"/>
      </a:accent2>
      <a:accent3>
        <a:srgbClr val="00ADEF"/>
      </a:accent3>
      <a:accent4>
        <a:srgbClr val="2381D3"/>
      </a:accent4>
      <a:accent5>
        <a:srgbClr val="FF5436"/>
      </a:accent5>
      <a:accent6>
        <a:srgbClr val="424242"/>
      </a:accent6>
      <a:hlink>
        <a:srgbClr val="5BAC26"/>
      </a:hlink>
      <a:folHlink>
        <a:srgbClr val="0087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Trussell Trust Main Colour Theme">
      <a:dk1>
        <a:srgbClr val="F2F3EB"/>
      </a:dk1>
      <a:lt1>
        <a:srgbClr val="FFFFFF"/>
      </a:lt1>
      <a:dk2>
        <a:srgbClr val="5BAC26"/>
      </a:dk2>
      <a:lt2>
        <a:srgbClr val="008751"/>
      </a:lt2>
      <a:accent1>
        <a:srgbClr val="5BAC26"/>
      </a:accent1>
      <a:accent2>
        <a:srgbClr val="008751"/>
      </a:accent2>
      <a:accent3>
        <a:srgbClr val="00ADEF"/>
      </a:accent3>
      <a:accent4>
        <a:srgbClr val="2381D3"/>
      </a:accent4>
      <a:accent5>
        <a:srgbClr val="FF5436"/>
      </a:accent5>
      <a:accent6>
        <a:srgbClr val="424242"/>
      </a:accent6>
      <a:hlink>
        <a:srgbClr val="5BAC26"/>
      </a:hlink>
      <a:folHlink>
        <a:srgbClr val="0087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3228960-8dda-4990-96fa-d0546ee09822">
      <UserInfo>
        <DisplayName>SharingLinks.e9c9f255-f0fb-415a-8d89-34fa58c11c75.Flexible.271658e4-ff50-4e33-b89f-b7d26b338c86</DisplayName>
        <AccountId>275</AccountId>
        <AccountType/>
      </UserInfo>
      <UserInfo>
        <DisplayName>Anna Taylor</DisplayName>
        <AccountId>274</AccountId>
        <AccountType/>
      </UserInfo>
      <UserInfo>
        <DisplayName>Limited Access System Group For Web d9b242af-6625-4ce9-9087-be2d5ff8b24d</DisplayName>
        <AccountId>17</AccountId>
        <AccountType/>
      </UserInfo>
      <UserInfo>
        <DisplayName>SharingLinks.5aea7bc6-f339-4587-a148-4c4b3426d245.Flexible.9524e147-c795-47cc-926d-f6a6ace2ccd3</DisplayName>
        <AccountId>107</AccountId>
        <AccountType/>
      </UserInfo>
      <UserInfo>
        <DisplayName>Amy Wisenfeld</DisplayName>
        <AccountId>197</AccountId>
        <AccountType/>
      </UserInfo>
      <UserInfo>
        <DisplayName>SharingLinks.6edfadec-938e-4efa-913a-4742a27aee10.Flexible.88391a14-c859-42d7-99cb-f7eb779add23</DisplayName>
        <AccountId>88</AccountId>
        <AccountType/>
      </UserInfo>
      <UserInfo>
        <DisplayName>SharingLinks.86ccb13d-8b8e-4483-9988-8edc4a947285.Flexible.960343d2-6a69-40b9-887e-b747ddd260f0</DisplayName>
        <AccountId>220</AccountId>
        <AccountType/>
      </UserInfo>
      <UserInfo>
        <DisplayName>Lucy Bence-Wilkins</DisplayName>
        <AccountId>12</AccountId>
        <AccountType/>
      </UserInfo>
      <UserInfo>
        <DisplayName>SharingLinks.8e0315e0-2862-4f97-9c22-a59abb89849d.Flexible.f0abeb0d-17c3-43d9-816e-f88d1402ddf4</DisplayName>
        <AccountId>63</AccountId>
        <AccountType/>
      </UserInfo>
      <UserInfo>
        <DisplayName>SharingLinks.7836ba1b-579e-44c9-bad8-f4eb992afc07.Flexible.0b6631d9-9c78-4421-a326-b8a1792e25bb</DisplayName>
        <AccountId>93</AccountId>
        <AccountType/>
      </UserInfo>
      <UserInfo>
        <DisplayName>manager@glasgowse.foodbank.org.uk</DisplayName>
        <AccountId>28</AccountId>
        <AccountType/>
      </UserInfo>
      <UserInfo>
        <DisplayName>Laura Chalmers</DisplayName>
        <AccountId>64</AccountId>
        <AccountType/>
      </UserInfo>
    </SharedWithUsers>
    <MediaLengthInSeconds xmlns="0e4b26a6-8020-47a3-b06c-c8b55cbcf374" xsi:nil="true"/>
    <lcf76f155ced4ddcb4097134ff3c332f xmlns="0e4b26a6-8020-47a3-b06c-c8b55cbcf374">
      <Terms xmlns="http://schemas.microsoft.com/office/infopath/2007/PartnerControls"/>
    </lcf76f155ced4ddcb4097134ff3c332f>
    <TaxCatchAll xmlns="c3228960-8dda-4990-96fa-d0546ee098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993689D39FDE4B927349D36902D69C" ma:contentTypeVersion="15" ma:contentTypeDescription="Create a new document." ma:contentTypeScope="" ma:versionID="d20c90e20862127331ca88e3c2dcab08">
  <xsd:schema xmlns:xsd="http://www.w3.org/2001/XMLSchema" xmlns:xs="http://www.w3.org/2001/XMLSchema" xmlns:p="http://schemas.microsoft.com/office/2006/metadata/properties" xmlns:ns2="0e4b26a6-8020-47a3-b06c-c8b55cbcf374" xmlns:ns3="c3228960-8dda-4990-96fa-d0546ee09822" targetNamespace="http://schemas.microsoft.com/office/2006/metadata/properties" ma:root="true" ma:fieldsID="28a4fbd44dcad4964922e28e67dbd49e" ns2:_="" ns3:_="">
    <xsd:import namespace="0e4b26a6-8020-47a3-b06c-c8b55cbcf374"/>
    <xsd:import namespace="c3228960-8dda-4990-96fa-d0546ee0982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b26a6-8020-47a3-b06c-c8b55cbcf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47a77f1-cf3c-4eb3-ad1c-cfadb09caf6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228960-8dda-4990-96fa-d0546ee0982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3776b13-8a2f-43f6-a00a-9464068e248e}" ma:internalName="TaxCatchAll" ma:showField="CatchAllData" ma:web="c3228960-8dda-4990-96fa-d0546ee098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6E4885-FA24-4747-AEB7-20C369238BE4}">
  <ds:schemaRefs>
    <ds:schemaRef ds:uri="http://purl.org/dc/terms/"/>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d9b242af-6625-4ce9-9087-be2d5ff8b24d"/>
    <ds:schemaRef ds:uri="ab6b65d0-45d2-47f8-8a2f-9a8538f9ac9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82B48D5-2D76-4124-8277-71D73323665C}"/>
</file>

<file path=customXml/itemProps3.xml><?xml version="1.0" encoding="utf-8"?>
<ds:datastoreItem xmlns:ds="http://schemas.openxmlformats.org/officeDocument/2006/customXml" ds:itemID="{09288C2D-0160-4C15-896D-9F31279061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6151</TotalTime>
  <Words>2888</Words>
  <Application>Microsoft Office PowerPoint</Application>
  <PresentationFormat>Widescreen</PresentationFormat>
  <Paragraphs>199</Paragraphs>
  <Slides>21</Slides>
  <Notes>20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Calibri Light</vt:lpstr>
      <vt:lpstr>Symbol</vt:lpstr>
      <vt:lpstr>Eveleth Dot Light</vt:lpstr>
      <vt:lpstr>Calibri</vt:lpstr>
      <vt:lpstr>Eveleth Clean Thin</vt:lpstr>
      <vt:lpstr>Manrope</vt:lpstr>
      <vt:lpstr>Arial</vt:lpstr>
      <vt:lpstr>Office Theme</vt:lpstr>
      <vt:lpstr>1_Office Theme</vt:lpstr>
      <vt:lpstr>2_Office Theme</vt:lpstr>
      <vt:lpstr>3_Office Theme</vt:lpstr>
      <vt:lpstr>Our vision is for a UK without the need for food banks.  We say this because it’s not right that anyone cannot afford their own food. That’s why we are working towards a just, compassionate future, where no one should have to use a food bank to get by.</vt:lpstr>
      <vt:lpstr>Busiest ever period</vt:lpstr>
      <vt:lpstr>Cost of living payments correlate with a reduction in need </vt:lpstr>
      <vt:lpstr>UK government </vt:lpstr>
      <vt:lpstr>PowerPoint Presentation</vt:lpstr>
      <vt:lpstr>PowerPoint Presentation</vt:lpstr>
      <vt:lpstr>PowerPoint Presentation</vt:lpstr>
      <vt:lpstr>PowerPoint Presentation</vt:lpstr>
      <vt:lpstr>Headlines from the leeds cash first pilot evaluation </vt:lpstr>
      <vt:lpstr>What DID THE PILOT INVOLVE?</vt:lpstr>
      <vt:lpstr>What did the scheme aim to achieve?</vt:lpstr>
      <vt:lpstr>What did the evaluation aim to understand?</vt:lpstr>
      <vt:lpstr>What was the impact on grant recipients?</vt:lpstr>
      <vt:lpstr>PowerPoint Presentation</vt:lpstr>
      <vt:lpstr>PowerPoint Presentation</vt:lpstr>
      <vt:lpstr>PowerPoint Presentation</vt:lpstr>
      <vt:lpstr>PowerPoint Presentation</vt:lpstr>
      <vt:lpstr>CASE STUDY: EVA</vt:lpstr>
      <vt:lpstr>What’s next for Leeds city council?</vt:lpstr>
      <vt:lpstr>Questions?</vt:lpstr>
      <vt:lpstr>Thank you  Questions?  Laura.chalmers@trusselltrust.org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Flagship Data Project: Food Bank Welcome pack</dc:title>
  <dc:creator>Microsoft Office User</dc:creator>
  <cp:lastModifiedBy>Laura Chalmers</cp:lastModifiedBy>
  <cp:revision>10</cp:revision>
  <cp:lastPrinted>2022-03-25T07:42:09Z</cp:lastPrinted>
  <dcterms:created xsi:type="dcterms:W3CDTF">2019-08-02T10:48:45Z</dcterms:created>
  <dcterms:modified xsi:type="dcterms:W3CDTF">2024-02-13T21:15:51Z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43000</vt:r8>
  </property>
  <property fmtid="{D5CDD505-2E9C-101B-9397-08002B2CF9AE}" pid="3" name="ContentTypeId">
    <vt:lpwstr>0x01010036993689D39FDE4B927349D36902D69C</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