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61" r:id="rId5"/>
    <p:sldId id="257" r:id="rId6"/>
    <p:sldId id="258" r:id="rId7"/>
    <p:sldId id="266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0" autoAdjust="0"/>
    <p:restoredTop sz="95226" autoAdjust="0"/>
  </p:normalViewPr>
  <p:slideViewPr>
    <p:cSldViewPr snapToGrid="0">
      <p:cViewPr varScale="1">
        <p:scale>
          <a:sx n="71" d="100"/>
          <a:sy n="71" d="100"/>
        </p:scale>
        <p:origin x="48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wellyork.co.uk/talkmoney" TargetMode="External"/><Relationship Id="rId2" Type="http://schemas.openxmlformats.org/officeDocument/2006/relationships/hyperlink" Target="http://www.gov.uk/browse/benefits" TargetMode="External"/><Relationship Id="rId1" Type="http://schemas.openxmlformats.org/officeDocument/2006/relationships/hyperlink" Target="http://www.york.gov.uk/benefits" TargetMode="External"/><Relationship Id="rId5" Type="http://schemas.openxmlformats.org/officeDocument/2006/relationships/hyperlink" Target="http://www.moneysavingexpert.com/" TargetMode="External"/><Relationship Id="rId4" Type="http://schemas.openxmlformats.org/officeDocument/2006/relationships/hyperlink" Target="http://www.moneyhelper.org.uk/" TargetMode="Externa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maps.org.uk/en/our-work/money-guiders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vewellyork.co.uk/talkmoney" TargetMode="External"/><Relationship Id="rId2" Type="http://schemas.openxmlformats.org/officeDocument/2006/relationships/hyperlink" Target="http://www.gov.uk/browse/benefits" TargetMode="External"/><Relationship Id="rId1" Type="http://schemas.openxmlformats.org/officeDocument/2006/relationships/hyperlink" Target="http://www.york.gov.uk/benefits" TargetMode="External"/><Relationship Id="rId5" Type="http://schemas.openxmlformats.org/officeDocument/2006/relationships/hyperlink" Target="http://www.moneysavingexpert.com/" TargetMode="External"/><Relationship Id="rId4" Type="http://schemas.openxmlformats.org/officeDocument/2006/relationships/hyperlink" Target="http://www.moneyhelper.org.uk/" TargetMode="External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maps.org.uk/en/our-work/money-guiders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82C0A3-9896-46EB-BB61-0431C7EB8CDE}" type="doc">
      <dgm:prSet loTypeId="urn:microsoft.com/office/officeart/2005/8/layout/vList2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D35E2EB-91E1-4E7C-86C4-C3F3392E7540}">
      <dgm:prSet/>
      <dgm:spPr/>
      <dgm:t>
        <a:bodyPr/>
        <a:lstStyle/>
        <a:p>
          <a:r>
            <a:rPr lang="en-GB"/>
            <a:t>The Collective Sharehouse (TCS) recognised the value and need for ‘more than food approach’</a:t>
          </a:r>
          <a:endParaRPr lang="en-US" dirty="0"/>
        </a:p>
      </dgm:t>
    </dgm:pt>
    <dgm:pt modelId="{82554CBA-C499-4B4E-82AA-50DA5167FCA7}" type="parTrans" cxnId="{537217A7-D139-431C-8D07-3A364356AF2F}">
      <dgm:prSet/>
      <dgm:spPr/>
      <dgm:t>
        <a:bodyPr/>
        <a:lstStyle/>
        <a:p>
          <a:endParaRPr lang="en-US"/>
        </a:p>
      </dgm:t>
    </dgm:pt>
    <dgm:pt modelId="{EB088E2D-F9D1-490F-8A2E-FC5D1D62AC23}" type="sibTrans" cxnId="{537217A7-D139-431C-8D07-3A364356AF2F}">
      <dgm:prSet/>
      <dgm:spPr/>
      <dgm:t>
        <a:bodyPr/>
        <a:lstStyle/>
        <a:p>
          <a:endParaRPr lang="en-US"/>
        </a:p>
      </dgm:t>
    </dgm:pt>
    <dgm:pt modelId="{EBD2798E-454B-4D45-B886-97C3DF6597E5}">
      <dgm:prSet custT="1"/>
      <dgm:spPr/>
      <dgm:t>
        <a:bodyPr/>
        <a:lstStyle/>
        <a:p>
          <a:r>
            <a:rPr lang="en-GB" sz="2300" dirty="0"/>
            <a:t>York doesn’t </a:t>
          </a:r>
          <a:r>
            <a:rPr lang="en-GB" sz="2400" dirty="0"/>
            <a:t>have</a:t>
          </a:r>
          <a:r>
            <a:rPr lang="en-GB" sz="2300" dirty="0"/>
            <a:t> enough advice resources to provide an adviser – paid or otherwise in every setting</a:t>
          </a:r>
          <a:endParaRPr lang="en-US" sz="2300" dirty="0"/>
        </a:p>
      </dgm:t>
    </dgm:pt>
    <dgm:pt modelId="{CE473DF4-6B15-49A7-BA45-6691D9C9661B}" type="parTrans" cxnId="{85193E4F-5E2D-4634-9909-2F5E5AA35F88}">
      <dgm:prSet/>
      <dgm:spPr/>
      <dgm:t>
        <a:bodyPr/>
        <a:lstStyle/>
        <a:p>
          <a:endParaRPr lang="en-US"/>
        </a:p>
      </dgm:t>
    </dgm:pt>
    <dgm:pt modelId="{8CE47C99-665B-4386-922D-A2C00507E35A}" type="sibTrans" cxnId="{85193E4F-5E2D-4634-9909-2F5E5AA35F88}">
      <dgm:prSet/>
      <dgm:spPr/>
      <dgm:t>
        <a:bodyPr/>
        <a:lstStyle/>
        <a:p>
          <a:endParaRPr lang="en-US"/>
        </a:p>
      </dgm:t>
    </dgm:pt>
    <dgm:pt modelId="{2386AEAF-58EF-4588-8C78-F26D7277720E}">
      <dgm:prSet/>
      <dgm:spPr/>
      <dgm:t>
        <a:bodyPr/>
        <a:lstStyle/>
        <a:p>
          <a:r>
            <a:rPr lang="en-GB"/>
            <a:t>TCS asked “how can we do more ourselves”</a:t>
          </a:r>
          <a:endParaRPr lang="en-US" dirty="0"/>
        </a:p>
      </dgm:t>
    </dgm:pt>
    <dgm:pt modelId="{B401CE9E-CBB0-4FD5-A178-22966425DE17}" type="parTrans" cxnId="{FF3A7B41-2265-4109-9317-E2B29ABB60E2}">
      <dgm:prSet/>
      <dgm:spPr/>
      <dgm:t>
        <a:bodyPr/>
        <a:lstStyle/>
        <a:p>
          <a:endParaRPr lang="en-US"/>
        </a:p>
      </dgm:t>
    </dgm:pt>
    <dgm:pt modelId="{BCC2F35A-1A97-4DCD-B83B-2644CC949D2D}" type="sibTrans" cxnId="{FF3A7B41-2265-4109-9317-E2B29ABB60E2}">
      <dgm:prSet/>
      <dgm:spPr/>
      <dgm:t>
        <a:bodyPr/>
        <a:lstStyle/>
        <a:p>
          <a:endParaRPr lang="en-US"/>
        </a:p>
      </dgm:t>
    </dgm:pt>
    <dgm:pt modelId="{632FEB33-A745-4741-9775-C43BC99F055D}">
      <dgm:prSet/>
      <dgm:spPr/>
      <dgm:t>
        <a:bodyPr/>
        <a:lstStyle/>
        <a:p>
          <a:r>
            <a:rPr lang="en-GB"/>
            <a:t>CYC offered support to help develop an offer with TCS volunteers</a:t>
          </a:r>
          <a:endParaRPr lang="en-US"/>
        </a:p>
      </dgm:t>
    </dgm:pt>
    <dgm:pt modelId="{AB8B7EC9-96BD-4453-AD1F-C32FDF06F810}" type="parTrans" cxnId="{19559E20-F02F-4C56-B89F-51CF4D645DAE}">
      <dgm:prSet/>
      <dgm:spPr/>
      <dgm:t>
        <a:bodyPr/>
        <a:lstStyle/>
        <a:p>
          <a:endParaRPr lang="en-US"/>
        </a:p>
      </dgm:t>
    </dgm:pt>
    <dgm:pt modelId="{94A78F14-2786-4383-B5B9-787E592F8A0B}" type="sibTrans" cxnId="{19559E20-F02F-4C56-B89F-51CF4D645DAE}">
      <dgm:prSet/>
      <dgm:spPr/>
      <dgm:t>
        <a:bodyPr/>
        <a:lstStyle/>
        <a:p>
          <a:endParaRPr lang="en-US"/>
        </a:p>
      </dgm:t>
    </dgm:pt>
    <dgm:pt modelId="{C98041D8-1369-46EA-84A8-F2ADDE20B531}" type="pres">
      <dgm:prSet presAssocID="{1082C0A3-9896-46EB-BB61-0431C7EB8CDE}" presName="linear" presStyleCnt="0">
        <dgm:presLayoutVars>
          <dgm:animLvl val="lvl"/>
          <dgm:resizeHandles val="exact"/>
        </dgm:presLayoutVars>
      </dgm:prSet>
      <dgm:spPr/>
    </dgm:pt>
    <dgm:pt modelId="{187AE897-D078-470B-B98B-2EE9D104FDB2}" type="pres">
      <dgm:prSet presAssocID="{BD35E2EB-91E1-4E7C-86C4-C3F3392E754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E6812BC-FEAD-4B05-B699-2B0E6943699C}" type="pres">
      <dgm:prSet presAssocID="{EB088E2D-F9D1-490F-8A2E-FC5D1D62AC23}" presName="spacer" presStyleCnt="0"/>
      <dgm:spPr/>
    </dgm:pt>
    <dgm:pt modelId="{32B7DF01-83EF-435B-95D0-6760623B0A1E}" type="pres">
      <dgm:prSet presAssocID="{EBD2798E-454B-4D45-B886-97C3DF6597E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6F7D2F0-29E2-4709-ACB2-985B2AC5445F}" type="pres">
      <dgm:prSet presAssocID="{8CE47C99-665B-4386-922D-A2C00507E35A}" presName="spacer" presStyleCnt="0"/>
      <dgm:spPr/>
    </dgm:pt>
    <dgm:pt modelId="{1A26E55C-826C-464C-8864-730A02A66D9D}" type="pres">
      <dgm:prSet presAssocID="{2386AEAF-58EF-4588-8C78-F26D7277720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61A7999-28A7-42D8-8843-A8566CEE5483}" type="pres">
      <dgm:prSet presAssocID="{BCC2F35A-1A97-4DCD-B83B-2644CC949D2D}" presName="spacer" presStyleCnt="0"/>
      <dgm:spPr/>
    </dgm:pt>
    <dgm:pt modelId="{3B876E07-B301-4841-813F-810A7B266B7A}" type="pres">
      <dgm:prSet presAssocID="{632FEB33-A745-4741-9775-C43BC99F055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D01F819-45CC-4422-BB76-47BAFA69DD6C}" type="presOf" srcId="{632FEB33-A745-4741-9775-C43BC99F055D}" destId="{3B876E07-B301-4841-813F-810A7B266B7A}" srcOrd="0" destOrd="0" presId="urn:microsoft.com/office/officeart/2005/8/layout/vList2"/>
    <dgm:cxn modelId="{17D69020-A086-47D6-8A90-2AF068E73FE8}" type="presOf" srcId="{BD35E2EB-91E1-4E7C-86C4-C3F3392E7540}" destId="{187AE897-D078-470B-B98B-2EE9D104FDB2}" srcOrd="0" destOrd="0" presId="urn:microsoft.com/office/officeart/2005/8/layout/vList2"/>
    <dgm:cxn modelId="{19559E20-F02F-4C56-B89F-51CF4D645DAE}" srcId="{1082C0A3-9896-46EB-BB61-0431C7EB8CDE}" destId="{632FEB33-A745-4741-9775-C43BC99F055D}" srcOrd="3" destOrd="0" parTransId="{AB8B7EC9-96BD-4453-AD1F-C32FDF06F810}" sibTransId="{94A78F14-2786-4383-B5B9-787E592F8A0B}"/>
    <dgm:cxn modelId="{FF3A7B41-2265-4109-9317-E2B29ABB60E2}" srcId="{1082C0A3-9896-46EB-BB61-0431C7EB8CDE}" destId="{2386AEAF-58EF-4588-8C78-F26D7277720E}" srcOrd="2" destOrd="0" parTransId="{B401CE9E-CBB0-4FD5-A178-22966425DE17}" sibTransId="{BCC2F35A-1A97-4DCD-B83B-2644CC949D2D}"/>
    <dgm:cxn modelId="{85193E4F-5E2D-4634-9909-2F5E5AA35F88}" srcId="{1082C0A3-9896-46EB-BB61-0431C7EB8CDE}" destId="{EBD2798E-454B-4D45-B886-97C3DF6597E5}" srcOrd="1" destOrd="0" parTransId="{CE473DF4-6B15-49A7-BA45-6691D9C9661B}" sibTransId="{8CE47C99-665B-4386-922D-A2C00507E35A}"/>
    <dgm:cxn modelId="{8F10DC73-9FAC-4420-A55E-92297196D170}" type="presOf" srcId="{2386AEAF-58EF-4588-8C78-F26D7277720E}" destId="{1A26E55C-826C-464C-8864-730A02A66D9D}" srcOrd="0" destOrd="0" presId="urn:microsoft.com/office/officeart/2005/8/layout/vList2"/>
    <dgm:cxn modelId="{537217A7-D139-431C-8D07-3A364356AF2F}" srcId="{1082C0A3-9896-46EB-BB61-0431C7EB8CDE}" destId="{BD35E2EB-91E1-4E7C-86C4-C3F3392E7540}" srcOrd="0" destOrd="0" parTransId="{82554CBA-C499-4B4E-82AA-50DA5167FCA7}" sibTransId="{EB088E2D-F9D1-490F-8A2E-FC5D1D62AC23}"/>
    <dgm:cxn modelId="{E4968DA7-0887-415B-A5B4-F9EF1F384E62}" type="presOf" srcId="{1082C0A3-9896-46EB-BB61-0431C7EB8CDE}" destId="{C98041D8-1369-46EA-84A8-F2ADDE20B531}" srcOrd="0" destOrd="0" presId="urn:microsoft.com/office/officeart/2005/8/layout/vList2"/>
    <dgm:cxn modelId="{250454D5-AB4D-479E-9C43-FB9D06380CE9}" type="presOf" srcId="{EBD2798E-454B-4D45-B886-97C3DF6597E5}" destId="{32B7DF01-83EF-435B-95D0-6760623B0A1E}" srcOrd="0" destOrd="0" presId="urn:microsoft.com/office/officeart/2005/8/layout/vList2"/>
    <dgm:cxn modelId="{4DB7F457-CE58-4B46-ABF7-7B083E5C329E}" type="presParOf" srcId="{C98041D8-1369-46EA-84A8-F2ADDE20B531}" destId="{187AE897-D078-470B-B98B-2EE9D104FDB2}" srcOrd="0" destOrd="0" presId="urn:microsoft.com/office/officeart/2005/8/layout/vList2"/>
    <dgm:cxn modelId="{F6932BCD-58E4-4035-A88A-0E16B8C0307F}" type="presParOf" srcId="{C98041D8-1369-46EA-84A8-F2ADDE20B531}" destId="{4E6812BC-FEAD-4B05-B699-2B0E6943699C}" srcOrd="1" destOrd="0" presId="urn:microsoft.com/office/officeart/2005/8/layout/vList2"/>
    <dgm:cxn modelId="{D57F33E1-9EA8-4647-BE98-ABDC9D78F8C8}" type="presParOf" srcId="{C98041D8-1369-46EA-84A8-F2ADDE20B531}" destId="{32B7DF01-83EF-435B-95D0-6760623B0A1E}" srcOrd="2" destOrd="0" presId="urn:microsoft.com/office/officeart/2005/8/layout/vList2"/>
    <dgm:cxn modelId="{FA11223C-7CB5-4EFB-A175-BE830B41861D}" type="presParOf" srcId="{C98041D8-1369-46EA-84A8-F2ADDE20B531}" destId="{F6F7D2F0-29E2-4709-ACB2-985B2AC5445F}" srcOrd="3" destOrd="0" presId="urn:microsoft.com/office/officeart/2005/8/layout/vList2"/>
    <dgm:cxn modelId="{7E83719C-0D65-4917-A3E6-5E30BE85B631}" type="presParOf" srcId="{C98041D8-1369-46EA-84A8-F2ADDE20B531}" destId="{1A26E55C-826C-464C-8864-730A02A66D9D}" srcOrd="4" destOrd="0" presId="urn:microsoft.com/office/officeart/2005/8/layout/vList2"/>
    <dgm:cxn modelId="{4331AD2A-6CFC-421B-835F-C74FB6D4CFDD}" type="presParOf" srcId="{C98041D8-1369-46EA-84A8-F2ADDE20B531}" destId="{261A7999-28A7-42D8-8843-A8566CEE5483}" srcOrd="5" destOrd="0" presId="urn:microsoft.com/office/officeart/2005/8/layout/vList2"/>
    <dgm:cxn modelId="{52061F26-4253-4BBF-9D00-5B52924ACD0E}" type="presParOf" srcId="{C98041D8-1369-46EA-84A8-F2ADDE20B531}" destId="{3B876E07-B301-4841-813F-810A7B266B7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5FD1BF-F8B4-423B-813A-BA54701F3AFA}" type="doc">
      <dgm:prSet loTypeId="urn:microsoft.com/office/officeart/2005/8/layout/vList2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D4CEEEA-94FF-4BF3-9465-245982100D62}">
      <dgm:prSet custT="1"/>
      <dgm:spPr/>
      <dgm:t>
        <a:bodyPr/>
        <a:lstStyle/>
        <a:p>
          <a:r>
            <a:rPr lang="en-GB" sz="2400" dirty="0"/>
            <a:t>TCS Spoke to volunteers to see if people were interested in learning more and taking on the role</a:t>
          </a:r>
          <a:endParaRPr lang="en-US" sz="2400" dirty="0"/>
        </a:p>
      </dgm:t>
    </dgm:pt>
    <dgm:pt modelId="{9488AF30-F807-4E85-9D08-66DD55B8032E}" type="parTrans" cxnId="{33F587DD-3B9E-4632-B9D0-B35CACFBB847}">
      <dgm:prSet/>
      <dgm:spPr/>
      <dgm:t>
        <a:bodyPr/>
        <a:lstStyle/>
        <a:p>
          <a:endParaRPr lang="en-US" sz="1600"/>
        </a:p>
      </dgm:t>
    </dgm:pt>
    <dgm:pt modelId="{119E18D7-53C2-4EE1-A139-75F76475D319}" type="sibTrans" cxnId="{33F587DD-3B9E-4632-B9D0-B35CACFBB847}">
      <dgm:prSet/>
      <dgm:spPr/>
      <dgm:t>
        <a:bodyPr/>
        <a:lstStyle/>
        <a:p>
          <a:endParaRPr lang="en-US"/>
        </a:p>
      </dgm:t>
    </dgm:pt>
    <dgm:pt modelId="{4E379D05-FCAC-41B3-A549-DFD4032AE19C}">
      <dgm:prSet custT="1"/>
      <dgm:spPr/>
      <dgm:t>
        <a:bodyPr/>
        <a:lstStyle/>
        <a:p>
          <a:r>
            <a:rPr lang="en-GB" sz="2400" dirty="0"/>
            <a:t>What will it look like and how will it work?</a:t>
          </a:r>
          <a:endParaRPr lang="en-US" sz="2400" dirty="0"/>
        </a:p>
      </dgm:t>
    </dgm:pt>
    <dgm:pt modelId="{BC5547F5-1B9F-4BE5-B59C-6222EE6423AB}" type="parTrans" cxnId="{74A53186-6D4C-4241-A05A-9DE5259BE81B}">
      <dgm:prSet/>
      <dgm:spPr/>
      <dgm:t>
        <a:bodyPr/>
        <a:lstStyle/>
        <a:p>
          <a:endParaRPr lang="en-US" sz="1600"/>
        </a:p>
      </dgm:t>
    </dgm:pt>
    <dgm:pt modelId="{54A239C5-F590-4A43-93EA-F75A8CE327E9}" type="sibTrans" cxnId="{74A53186-6D4C-4241-A05A-9DE5259BE81B}">
      <dgm:prSet/>
      <dgm:spPr/>
      <dgm:t>
        <a:bodyPr/>
        <a:lstStyle/>
        <a:p>
          <a:endParaRPr lang="en-US"/>
        </a:p>
      </dgm:t>
    </dgm:pt>
    <dgm:pt modelId="{72729200-10D9-49E5-9C61-9BCFAF682DBE}">
      <dgm:prSet custT="1"/>
      <dgm:spPr/>
      <dgm:t>
        <a:bodyPr/>
        <a:lstStyle/>
        <a:p>
          <a:r>
            <a:rPr lang="en-GB" sz="2400" b="0" dirty="0"/>
            <a:t>Policy for the role – Money Guiders</a:t>
          </a:r>
          <a:endParaRPr lang="en-US" sz="2400" b="0" dirty="0"/>
        </a:p>
      </dgm:t>
    </dgm:pt>
    <dgm:pt modelId="{12EFD280-D7BE-4A0F-BFF2-55D52D9FAC63}" type="parTrans" cxnId="{62450373-73E9-441C-8071-F205CCA94F52}">
      <dgm:prSet/>
      <dgm:spPr/>
      <dgm:t>
        <a:bodyPr/>
        <a:lstStyle/>
        <a:p>
          <a:endParaRPr lang="en-US" sz="1600"/>
        </a:p>
      </dgm:t>
    </dgm:pt>
    <dgm:pt modelId="{ED14CCD8-63FC-4A5D-BE8C-9EB40DA8C3D9}" type="sibTrans" cxnId="{62450373-73E9-441C-8071-F205CCA94F52}">
      <dgm:prSet/>
      <dgm:spPr/>
      <dgm:t>
        <a:bodyPr/>
        <a:lstStyle/>
        <a:p>
          <a:endParaRPr lang="en-US"/>
        </a:p>
      </dgm:t>
    </dgm:pt>
    <dgm:pt modelId="{08501E8C-7F53-4C28-81A7-B43C3313AF33}">
      <dgm:prSet custT="1"/>
      <dgm:spPr/>
      <dgm:t>
        <a:bodyPr/>
        <a:lstStyle/>
        <a:p>
          <a:r>
            <a:rPr lang="en-GB" sz="2400" b="0" dirty="0"/>
            <a:t>Co-Ordinator </a:t>
          </a:r>
          <a:endParaRPr lang="en-US" sz="2400" b="0" dirty="0"/>
        </a:p>
      </dgm:t>
    </dgm:pt>
    <dgm:pt modelId="{11CDDD9E-2552-4864-9166-B11DE2F43590}" type="parTrans" cxnId="{9B889D23-5376-401D-BAF0-3EDDE15E9FEC}">
      <dgm:prSet/>
      <dgm:spPr/>
      <dgm:t>
        <a:bodyPr/>
        <a:lstStyle/>
        <a:p>
          <a:endParaRPr lang="en-US" sz="1600"/>
        </a:p>
      </dgm:t>
    </dgm:pt>
    <dgm:pt modelId="{CCB5ABD8-5C89-429E-87C1-CAF5DFAFF06B}" type="sibTrans" cxnId="{9B889D23-5376-401D-BAF0-3EDDE15E9FEC}">
      <dgm:prSet/>
      <dgm:spPr/>
      <dgm:t>
        <a:bodyPr/>
        <a:lstStyle/>
        <a:p>
          <a:endParaRPr lang="en-US"/>
        </a:p>
      </dgm:t>
    </dgm:pt>
    <dgm:pt modelId="{B342555A-9EA6-4F47-BF93-690F4FB5D75E}">
      <dgm:prSet custT="1"/>
      <dgm:spPr/>
      <dgm:t>
        <a:bodyPr/>
        <a:lstStyle/>
        <a:p>
          <a:r>
            <a:rPr lang="en-GB" sz="2400" b="0" dirty="0"/>
            <a:t>Introduction information</a:t>
          </a:r>
          <a:endParaRPr lang="en-US" sz="2400" b="0" dirty="0"/>
        </a:p>
      </dgm:t>
    </dgm:pt>
    <dgm:pt modelId="{1B17E003-42CA-49B7-B08B-500792EFE5F6}" type="parTrans" cxnId="{4F37B59D-E4E6-4312-AE1A-FEA26D383E15}">
      <dgm:prSet/>
      <dgm:spPr/>
      <dgm:t>
        <a:bodyPr/>
        <a:lstStyle/>
        <a:p>
          <a:endParaRPr lang="en-US" sz="1600"/>
        </a:p>
      </dgm:t>
    </dgm:pt>
    <dgm:pt modelId="{83FFFD79-19DC-4B3C-A8D1-3D344BE7B260}" type="sibTrans" cxnId="{4F37B59D-E4E6-4312-AE1A-FEA26D383E15}">
      <dgm:prSet/>
      <dgm:spPr/>
      <dgm:t>
        <a:bodyPr/>
        <a:lstStyle/>
        <a:p>
          <a:endParaRPr lang="en-US"/>
        </a:p>
      </dgm:t>
    </dgm:pt>
    <dgm:pt modelId="{AD457E73-7329-48F4-A4C4-11476CAACC8E}">
      <dgm:prSet custT="1"/>
      <dgm:spPr/>
      <dgm:t>
        <a:bodyPr/>
        <a:lstStyle/>
        <a:p>
          <a:r>
            <a:rPr lang="en-GB" sz="2400" b="0" dirty="0"/>
            <a:t>Induction, training and support</a:t>
          </a:r>
          <a:endParaRPr lang="en-US" sz="2400" b="0" dirty="0"/>
        </a:p>
      </dgm:t>
    </dgm:pt>
    <dgm:pt modelId="{8B57BA07-1793-42DA-9E80-6ED435761CF5}" type="parTrans" cxnId="{070AB130-A80F-4C03-B9CE-7AF2C4B41944}">
      <dgm:prSet/>
      <dgm:spPr/>
      <dgm:t>
        <a:bodyPr/>
        <a:lstStyle/>
        <a:p>
          <a:endParaRPr lang="en-US" sz="1600"/>
        </a:p>
      </dgm:t>
    </dgm:pt>
    <dgm:pt modelId="{34EE6C2E-8141-44AE-9451-4F26041A7FD9}" type="sibTrans" cxnId="{070AB130-A80F-4C03-B9CE-7AF2C4B41944}">
      <dgm:prSet/>
      <dgm:spPr/>
      <dgm:t>
        <a:bodyPr/>
        <a:lstStyle/>
        <a:p>
          <a:endParaRPr lang="en-US"/>
        </a:p>
      </dgm:t>
    </dgm:pt>
    <dgm:pt modelId="{535FBF93-3DB3-4821-985B-9B3B7C2EED89}">
      <dgm:prSet custT="1"/>
      <dgm:spPr/>
      <dgm:t>
        <a:bodyPr/>
        <a:lstStyle/>
        <a:p>
          <a:r>
            <a:rPr lang="en-GB" sz="2400" b="0" dirty="0"/>
            <a:t>Resources</a:t>
          </a:r>
          <a:endParaRPr lang="en-US" sz="2400" b="0" dirty="0"/>
        </a:p>
      </dgm:t>
    </dgm:pt>
    <dgm:pt modelId="{12C2E163-8B43-4CE4-A364-2F3D9286B116}" type="parTrans" cxnId="{2F5846EA-FF01-4A6B-86F3-83AECE8001A9}">
      <dgm:prSet/>
      <dgm:spPr/>
      <dgm:t>
        <a:bodyPr/>
        <a:lstStyle/>
        <a:p>
          <a:endParaRPr lang="en-US" sz="1600"/>
        </a:p>
      </dgm:t>
    </dgm:pt>
    <dgm:pt modelId="{EF7FD07E-69D7-44C4-8E4C-7DE92CCEDC21}" type="sibTrans" cxnId="{2F5846EA-FF01-4A6B-86F3-83AECE8001A9}">
      <dgm:prSet/>
      <dgm:spPr/>
      <dgm:t>
        <a:bodyPr/>
        <a:lstStyle/>
        <a:p>
          <a:endParaRPr lang="en-US"/>
        </a:p>
      </dgm:t>
    </dgm:pt>
    <dgm:pt modelId="{B97E7BCD-A652-4010-A26E-FB87E01974D4}" type="pres">
      <dgm:prSet presAssocID="{875FD1BF-F8B4-423B-813A-BA54701F3AFA}" presName="linear" presStyleCnt="0">
        <dgm:presLayoutVars>
          <dgm:animLvl val="lvl"/>
          <dgm:resizeHandles val="exact"/>
        </dgm:presLayoutVars>
      </dgm:prSet>
      <dgm:spPr/>
    </dgm:pt>
    <dgm:pt modelId="{A350850C-CC5F-47CD-A9E4-DE3B6E634BDB}" type="pres">
      <dgm:prSet presAssocID="{8D4CEEEA-94FF-4BF3-9465-245982100D6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B7DC947-75B6-46D2-8A4E-1E08850C4F8D}" type="pres">
      <dgm:prSet presAssocID="{119E18D7-53C2-4EE1-A139-75F76475D319}" presName="spacer" presStyleCnt="0"/>
      <dgm:spPr/>
    </dgm:pt>
    <dgm:pt modelId="{61F28C13-865C-41AA-A59E-1E5752A088A4}" type="pres">
      <dgm:prSet presAssocID="{4E379D05-FCAC-41B3-A549-DFD4032AE19C}" presName="parentText" presStyleLbl="node1" presStyleIdx="1" presStyleCnt="2" custScaleY="60090">
        <dgm:presLayoutVars>
          <dgm:chMax val="0"/>
          <dgm:bulletEnabled val="1"/>
        </dgm:presLayoutVars>
      </dgm:prSet>
      <dgm:spPr/>
    </dgm:pt>
    <dgm:pt modelId="{615504CB-17C0-4B95-B307-77A4560B5632}" type="pres">
      <dgm:prSet presAssocID="{4E379D05-FCAC-41B3-A549-DFD4032AE19C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51ECD1A-2552-45AF-BDEC-2CBF58C429CF}" type="presOf" srcId="{72729200-10D9-49E5-9C61-9BCFAF682DBE}" destId="{615504CB-17C0-4B95-B307-77A4560B5632}" srcOrd="0" destOrd="0" presId="urn:microsoft.com/office/officeart/2005/8/layout/vList2"/>
    <dgm:cxn modelId="{9B889D23-5376-401D-BAF0-3EDDE15E9FEC}" srcId="{4E379D05-FCAC-41B3-A549-DFD4032AE19C}" destId="{08501E8C-7F53-4C28-81A7-B43C3313AF33}" srcOrd="1" destOrd="0" parTransId="{11CDDD9E-2552-4864-9166-B11DE2F43590}" sibTransId="{CCB5ABD8-5C89-429E-87C1-CAF5DFAFF06B}"/>
    <dgm:cxn modelId="{070AB130-A80F-4C03-B9CE-7AF2C4B41944}" srcId="{4E379D05-FCAC-41B3-A549-DFD4032AE19C}" destId="{AD457E73-7329-48F4-A4C4-11476CAACC8E}" srcOrd="3" destOrd="0" parTransId="{8B57BA07-1793-42DA-9E80-6ED435761CF5}" sibTransId="{34EE6C2E-8141-44AE-9451-4F26041A7FD9}"/>
    <dgm:cxn modelId="{47FDA331-309D-4300-A7F4-2DBE399BDFE5}" type="presOf" srcId="{875FD1BF-F8B4-423B-813A-BA54701F3AFA}" destId="{B97E7BCD-A652-4010-A26E-FB87E01974D4}" srcOrd="0" destOrd="0" presId="urn:microsoft.com/office/officeart/2005/8/layout/vList2"/>
    <dgm:cxn modelId="{E6979C33-68DE-447B-B68E-82AAF33B63AC}" type="presOf" srcId="{535FBF93-3DB3-4821-985B-9B3B7C2EED89}" destId="{615504CB-17C0-4B95-B307-77A4560B5632}" srcOrd="0" destOrd="4" presId="urn:microsoft.com/office/officeart/2005/8/layout/vList2"/>
    <dgm:cxn modelId="{F6822668-78FC-45E4-A5BB-75A8A06EA3CE}" type="presOf" srcId="{B342555A-9EA6-4F47-BF93-690F4FB5D75E}" destId="{615504CB-17C0-4B95-B307-77A4560B5632}" srcOrd="0" destOrd="2" presId="urn:microsoft.com/office/officeart/2005/8/layout/vList2"/>
    <dgm:cxn modelId="{C7DE8E49-9EF2-494F-B4BC-1302960DF6C6}" type="presOf" srcId="{8D4CEEEA-94FF-4BF3-9465-245982100D62}" destId="{A350850C-CC5F-47CD-A9E4-DE3B6E634BDB}" srcOrd="0" destOrd="0" presId="urn:microsoft.com/office/officeart/2005/8/layout/vList2"/>
    <dgm:cxn modelId="{62450373-73E9-441C-8071-F205CCA94F52}" srcId="{4E379D05-FCAC-41B3-A549-DFD4032AE19C}" destId="{72729200-10D9-49E5-9C61-9BCFAF682DBE}" srcOrd="0" destOrd="0" parTransId="{12EFD280-D7BE-4A0F-BFF2-55D52D9FAC63}" sibTransId="{ED14CCD8-63FC-4A5D-BE8C-9EB40DA8C3D9}"/>
    <dgm:cxn modelId="{74A53186-6D4C-4241-A05A-9DE5259BE81B}" srcId="{875FD1BF-F8B4-423B-813A-BA54701F3AFA}" destId="{4E379D05-FCAC-41B3-A549-DFD4032AE19C}" srcOrd="1" destOrd="0" parTransId="{BC5547F5-1B9F-4BE5-B59C-6222EE6423AB}" sibTransId="{54A239C5-F590-4A43-93EA-F75A8CE327E9}"/>
    <dgm:cxn modelId="{4F37B59D-E4E6-4312-AE1A-FEA26D383E15}" srcId="{4E379D05-FCAC-41B3-A549-DFD4032AE19C}" destId="{B342555A-9EA6-4F47-BF93-690F4FB5D75E}" srcOrd="2" destOrd="0" parTransId="{1B17E003-42CA-49B7-B08B-500792EFE5F6}" sibTransId="{83FFFD79-19DC-4B3C-A8D1-3D344BE7B260}"/>
    <dgm:cxn modelId="{02C4E4A1-ADA9-4AF5-A04C-D4D057AE878D}" type="presOf" srcId="{08501E8C-7F53-4C28-81A7-B43C3313AF33}" destId="{615504CB-17C0-4B95-B307-77A4560B5632}" srcOrd="0" destOrd="1" presId="urn:microsoft.com/office/officeart/2005/8/layout/vList2"/>
    <dgm:cxn modelId="{7A9FD4C1-30CF-4B79-916B-513892734CA9}" type="presOf" srcId="{4E379D05-FCAC-41B3-A549-DFD4032AE19C}" destId="{61F28C13-865C-41AA-A59E-1E5752A088A4}" srcOrd="0" destOrd="0" presId="urn:microsoft.com/office/officeart/2005/8/layout/vList2"/>
    <dgm:cxn modelId="{33F587DD-3B9E-4632-B9D0-B35CACFBB847}" srcId="{875FD1BF-F8B4-423B-813A-BA54701F3AFA}" destId="{8D4CEEEA-94FF-4BF3-9465-245982100D62}" srcOrd="0" destOrd="0" parTransId="{9488AF30-F807-4E85-9D08-66DD55B8032E}" sibTransId="{119E18D7-53C2-4EE1-A139-75F76475D319}"/>
    <dgm:cxn modelId="{F30AB5E2-1CDF-48AE-89D8-D03815125D53}" type="presOf" srcId="{AD457E73-7329-48F4-A4C4-11476CAACC8E}" destId="{615504CB-17C0-4B95-B307-77A4560B5632}" srcOrd="0" destOrd="3" presId="urn:microsoft.com/office/officeart/2005/8/layout/vList2"/>
    <dgm:cxn modelId="{2F5846EA-FF01-4A6B-86F3-83AECE8001A9}" srcId="{4E379D05-FCAC-41B3-A549-DFD4032AE19C}" destId="{535FBF93-3DB3-4821-985B-9B3B7C2EED89}" srcOrd="4" destOrd="0" parTransId="{12C2E163-8B43-4CE4-A364-2F3D9286B116}" sibTransId="{EF7FD07E-69D7-44C4-8E4C-7DE92CCEDC21}"/>
    <dgm:cxn modelId="{5598BAAC-B819-4957-BF21-6A0FCB605071}" type="presParOf" srcId="{B97E7BCD-A652-4010-A26E-FB87E01974D4}" destId="{A350850C-CC5F-47CD-A9E4-DE3B6E634BDB}" srcOrd="0" destOrd="0" presId="urn:microsoft.com/office/officeart/2005/8/layout/vList2"/>
    <dgm:cxn modelId="{B8BC7975-A812-4993-BA34-2A7D0388C383}" type="presParOf" srcId="{B97E7BCD-A652-4010-A26E-FB87E01974D4}" destId="{0B7DC947-75B6-46D2-8A4E-1E08850C4F8D}" srcOrd="1" destOrd="0" presId="urn:microsoft.com/office/officeart/2005/8/layout/vList2"/>
    <dgm:cxn modelId="{CDA481AF-6174-42F4-A1CF-70399D49F515}" type="presParOf" srcId="{B97E7BCD-A652-4010-A26E-FB87E01974D4}" destId="{61F28C13-865C-41AA-A59E-1E5752A088A4}" srcOrd="2" destOrd="0" presId="urn:microsoft.com/office/officeart/2005/8/layout/vList2"/>
    <dgm:cxn modelId="{15273EFE-F5A0-4696-BC91-A2DE7CC8562A}" type="presParOf" srcId="{B97E7BCD-A652-4010-A26E-FB87E01974D4}" destId="{615504CB-17C0-4B95-B307-77A4560B563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0D219E-7E82-4C60-87C8-6B33339E37A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3FF4F96-0772-441D-899A-93BB6D970FCC}">
      <dgm:prSet custT="1"/>
      <dgm:spPr/>
      <dgm:t>
        <a:bodyPr/>
        <a:lstStyle/>
        <a:p>
          <a:r>
            <a:rPr lang="en-GB" sz="2400" dirty="0"/>
            <a:t>What is money guidance</a:t>
          </a:r>
          <a:endParaRPr lang="en-US" sz="2400" dirty="0"/>
        </a:p>
      </dgm:t>
    </dgm:pt>
    <dgm:pt modelId="{057CCE18-4407-4628-80DF-D4BE4519967B}" type="parTrans" cxnId="{0920EDF0-7645-4F78-9FBB-FE4558C1D056}">
      <dgm:prSet/>
      <dgm:spPr/>
      <dgm:t>
        <a:bodyPr/>
        <a:lstStyle/>
        <a:p>
          <a:endParaRPr lang="en-US"/>
        </a:p>
      </dgm:t>
    </dgm:pt>
    <dgm:pt modelId="{AD475926-0CDC-427B-9DAB-D370BC678EBF}" type="sibTrans" cxnId="{0920EDF0-7645-4F78-9FBB-FE4558C1D056}">
      <dgm:prSet/>
      <dgm:spPr/>
      <dgm:t>
        <a:bodyPr/>
        <a:lstStyle/>
        <a:p>
          <a:endParaRPr lang="en-US"/>
        </a:p>
      </dgm:t>
    </dgm:pt>
    <dgm:pt modelId="{5421A7B6-F7E3-4C6E-A2BB-252F324A282F}">
      <dgm:prSet custT="1"/>
      <dgm:spPr/>
      <dgm:t>
        <a:bodyPr/>
        <a:lstStyle/>
        <a:p>
          <a:r>
            <a:rPr lang="en-GB" sz="2000" dirty="0"/>
            <a:t>Meaning of advice and guidance</a:t>
          </a:r>
          <a:endParaRPr lang="en-US" sz="2000" dirty="0"/>
        </a:p>
      </dgm:t>
    </dgm:pt>
    <dgm:pt modelId="{5B40027A-88B5-4FA3-A19B-97BA00A6E5AD}" type="parTrans" cxnId="{09577EEC-5AB9-4A25-BAE0-E648430BC7A9}">
      <dgm:prSet/>
      <dgm:spPr/>
      <dgm:t>
        <a:bodyPr/>
        <a:lstStyle/>
        <a:p>
          <a:endParaRPr lang="en-US"/>
        </a:p>
      </dgm:t>
    </dgm:pt>
    <dgm:pt modelId="{D736D161-F735-42F8-AC81-90F013BA2BDA}" type="sibTrans" cxnId="{09577EEC-5AB9-4A25-BAE0-E648430BC7A9}">
      <dgm:prSet/>
      <dgm:spPr/>
      <dgm:t>
        <a:bodyPr/>
        <a:lstStyle/>
        <a:p>
          <a:endParaRPr lang="en-US"/>
        </a:p>
      </dgm:t>
    </dgm:pt>
    <dgm:pt modelId="{CAD0E4C3-DC14-4BA6-A615-2B953FA59F4C}">
      <dgm:prSet custT="1"/>
      <dgm:spPr/>
      <dgm:t>
        <a:bodyPr/>
        <a:lstStyle/>
        <a:p>
          <a:r>
            <a:rPr lang="en-GB" sz="2000" dirty="0"/>
            <a:t>Who gives money guidance?</a:t>
          </a:r>
          <a:endParaRPr lang="en-US" sz="2000" dirty="0"/>
        </a:p>
      </dgm:t>
    </dgm:pt>
    <dgm:pt modelId="{7593C56D-FC29-4B18-961A-79DEA66474CB}" type="parTrans" cxnId="{5A34B025-D761-410D-976F-F4F2DFB52209}">
      <dgm:prSet/>
      <dgm:spPr/>
      <dgm:t>
        <a:bodyPr/>
        <a:lstStyle/>
        <a:p>
          <a:endParaRPr lang="en-US"/>
        </a:p>
      </dgm:t>
    </dgm:pt>
    <dgm:pt modelId="{47D8B7FC-6ECE-468A-8D9D-1CBEE2F11FA2}" type="sibTrans" cxnId="{5A34B025-D761-410D-976F-F4F2DFB52209}">
      <dgm:prSet/>
      <dgm:spPr/>
      <dgm:t>
        <a:bodyPr/>
        <a:lstStyle/>
        <a:p>
          <a:endParaRPr lang="en-US"/>
        </a:p>
      </dgm:t>
    </dgm:pt>
    <dgm:pt modelId="{06DCED58-8103-41A7-A1AF-5476BDFBFB3C}">
      <dgm:prSet custT="1"/>
      <dgm:spPr/>
      <dgm:t>
        <a:bodyPr/>
        <a:lstStyle/>
        <a:p>
          <a:r>
            <a:rPr lang="en-GB" sz="2400" dirty="0"/>
            <a:t>Getting to grips with an overview of money support in York</a:t>
          </a:r>
          <a:endParaRPr lang="en-US" sz="2400" dirty="0"/>
        </a:p>
      </dgm:t>
    </dgm:pt>
    <dgm:pt modelId="{78BD8FBE-F96C-4AB4-80C7-96146EE06733}" type="parTrans" cxnId="{2CAB4680-09A4-4E2B-B71B-B623FD429B20}">
      <dgm:prSet/>
      <dgm:spPr/>
      <dgm:t>
        <a:bodyPr/>
        <a:lstStyle/>
        <a:p>
          <a:endParaRPr lang="en-US"/>
        </a:p>
      </dgm:t>
    </dgm:pt>
    <dgm:pt modelId="{21B3AD2A-9828-4115-961C-8E2AC75F814B}" type="sibTrans" cxnId="{2CAB4680-09A4-4E2B-B71B-B623FD429B20}">
      <dgm:prSet/>
      <dgm:spPr/>
      <dgm:t>
        <a:bodyPr/>
        <a:lstStyle/>
        <a:p>
          <a:endParaRPr lang="en-US"/>
        </a:p>
      </dgm:t>
    </dgm:pt>
    <dgm:pt modelId="{C61F13E9-E980-400D-A446-00D60B44B984}">
      <dgm:prSet custT="1"/>
      <dgm:spPr/>
      <dgm:t>
        <a:bodyPr/>
        <a:lstStyle/>
        <a:p>
          <a:pPr>
            <a:buFontTx/>
            <a:buNone/>
          </a:pPr>
          <a:r>
            <a:rPr lang="en-GB" sz="2000" b="1" dirty="0"/>
            <a:t>Step one - Get the money that you are entitled to</a:t>
          </a:r>
          <a:endParaRPr lang="en-US" sz="2000" b="1" dirty="0"/>
        </a:p>
      </dgm:t>
    </dgm:pt>
    <dgm:pt modelId="{E9DC52B7-DAEF-438F-99BE-A4916A074C31}" type="parTrans" cxnId="{70526CE4-62C4-4B3B-BD85-9DA162D5CDDB}">
      <dgm:prSet/>
      <dgm:spPr/>
      <dgm:t>
        <a:bodyPr/>
        <a:lstStyle/>
        <a:p>
          <a:endParaRPr lang="en-US"/>
        </a:p>
      </dgm:t>
    </dgm:pt>
    <dgm:pt modelId="{CA17175B-F642-4EFB-9CB9-249BA563DEFA}" type="sibTrans" cxnId="{70526CE4-62C4-4B3B-BD85-9DA162D5CDDB}">
      <dgm:prSet/>
      <dgm:spPr/>
      <dgm:t>
        <a:bodyPr/>
        <a:lstStyle/>
        <a:p>
          <a:endParaRPr lang="en-US"/>
        </a:p>
      </dgm:t>
    </dgm:pt>
    <dgm:pt modelId="{E47AB247-6227-46F0-99CA-0D50BCD4F869}">
      <dgm:prSet custT="1"/>
      <dgm:spPr/>
      <dgm:t>
        <a:bodyPr/>
        <a:lstStyle/>
        <a:p>
          <a:r>
            <a:rPr lang="en-GB" sz="2000" dirty="0"/>
            <a:t>Use an independent, free and anonymous benefits calculator www.gov.uk/benefits-calculators </a:t>
          </a:r>
          <a:endParaRPr lang="en-US" sz="2000" dirty="0"/>
        </a:p>
      </dgm:t>
    </dgm:pt>
    <dgm:pt modelId="{F7FDC0E0-28C4-4F2E-8680-8849F91AC7A4}" type="parTrans" cxnId="{7A01CE23-A71A-4C09-8F00-47B4F2E8BB2F}">
      <dgm:prSet/>
      <dgm:spPr/>
      <dgm:t>
        <a:bodyPr/>
        <a:lstStyle/>
        <a:p>
          <a:endParaRPr lang="en-US"/>
        </a:p>
      </dgm:t>
    </dgm:pt>
    <dgm:pt modelId="{8893206A-E4C1-43B4-ACF0-E22DF28C2D19}" type="sibTrans" cxnId="{7A01CE23-A71A-4C09-8F00-47B4F2E8BB2F}">
      <dgm:prSet/>
      <dgm:spPr/>
      <dgm:t>
        <a:bodyPr/>
        <a:lstStyle/>
        <a:p>
          <a:endParaRPr lang="en-US"/>
        </a:p>
      </dgm:t>
    </dgm:pt>
    <dgm:pt modelId="{D19EDCE9-686D-4F24-BB3D-E0E76B37FD37}">
      <dgm:prSet custT="1"/>
      <dgm:spPr/>
      <dgm:t>
        <a:bodyPr/>
        <a:lstStyle/>
        <a:p>
          <a:r>
            <a:rPr lang="en-GB" sz="2000" dirty="0"/>
            <a:t>Find out about the different benefits available </a:t>
          </a:r>
          <a:r>
            <a:rPr lang="en-GB" sz="2000" u="sng" dirty="0">
              <a:hlinkClick xmlns:r="http://schemas.openxmlformats.org/officeDocument/2006/relationships" r:id="rId1"/>
            </a:rPr>
            <a:t>www.york.gov.uk/benefits</a:t>
          </a:r>
          <a:r>
            <a:rPr lang="en-GB" sz="2000" dirty="0"/>
            <a:t> </a:t>
          </a:r>
          <a:r>
            <a:rPr lang="en-GB" sz="2000" dirty="0">
              <a:hlinkClick xmlns:r="http://schemas.openxmlformats.org/officeDocument/2006/relationships" r:id="rId2"/>
            </a:rPr>
            <a:t>www.gov.uk/browse/benefits</a:t>
          </a:r>
          <a:r>
            <a:rPr lang="en-GB" sz="2000" dirty="0"/>
            <a:t> </a:t>
          </a:r>
          <a:endParaRPr lang="en-US" sz="2000" dirty="0"/>
        </a:p>
      </dgm:t>
    </dgm:pt>
    <dgm:pt modelId="{4E2E5EBF-D10C-457A-A656-3029DC7AC3F1}" type="parTrans" cxnId="{E49E1227-416B-4F44-93DD-B86CD207AD9E}">
      <dgm:prSet/>
      <dgm:spPr/>
      <dgm:t>
        <a:bodyPr/>
        <a:lstStyle/>
        <a:p>
          <a:endParaRPr lang="en-US"/>
        </a:p>
      </dgm:t>
    </dgm:pt>
    <dgm:pt modelId="{61F4C6B1-90A4-4BC9-94CD-7F7B845C3052}" type="sibTrans" cxnId="{E49E1227-416B-4F44-93DD-B86CD207AD9E}">
      <dgm:prSet/>
      <dgm:spPr/>
      <dgm:t>
        <a:bodyPr/>
        <a:lstStyle/>
        <a:p>
          <a:endParaRPr lang="en-US"/>
        </a:p>
      </dgm:t>
    </dgm:pt>
    <dgm:pt modelId="{3E1077C2-3674-4E70-9970-98851FE9A77F}">
      <dgm:prSet custT="1"/>
      <dgm:spPr/>
      <dgm:t>
        <a:bodyPr/>
        <a:lstStyle/>
        <a:p>
          <a:pPr>
            <a:buNone/>
          </a:pPr>
          <a:r>
            <a:rPr lang="en-GB" sz="2000" b="1" dirty="0"/>
            <a:t>Step 2 - Reduce your outgoings and save on household bills </a:t>
          </a:r>
          <a:r>
            <a:rPr lang="en-GB" sz="2000" u="sng" dirty="0">
              <a:hlinkClick xmlns:r="http://schemas.openxmlformats.org/officeDocument/2006/relationships" r:id="rId3"/>
            </a:rPr>
            <a:t>www.livewellyork.co.uk/talkmoney</a:t>
          </a:r>
          <a:r>
            <a:rPr lang="en-GB" sz="2000" dirty="0"/>
            <a:t> </a:t>
          </a:r>
          <a:r>
            <a:rPr lang="en-GB" sz="2000" u="sng" dirty="0">
              <a:hlinkClick xmlns:r="http://schemas.openxmlformats.org/officeDocument/2006/relationships" r:id="rId4"/>
            </a:rPr>
            <a:t>www.moneyhelper.org.uk</a:t>
          </a:r>
          <a:r>
            <a:rPr lang="en-GB" sz="2000" dirty="0"/>
            <a:t> </a:t>
          </a:r>
          <a:r>
            <a:rPr lang="en-GB" sz="2000" dirty="0">
              <a:hlinkClick xmlns:r="http://schemas.openxmlformats.org/officeDocument/2006/relationships" r:id="rId5"/>
            </a:rPr>
            <a:t>www.moneysavingexpert.com</a:t>
          </a:r>
          <a:r>
            <a:rPr lang="en-GB" sz="2000" dirty="0"/>
            <a:t> </a:t>
          </a:r>
          <a:endParaRPr lang="en-US" sz="2000" dirty="0"/>
        </a:p>
      </dgm:t>
    </dgm:pt>
    <dgm:pt modelId="{F3D9B718-6060-4440-AC04-0B91EF4EE005}" type="parTrans" cxnId="{3D9E8E39-C9FA-4B83-AC70-E96DA3C6F5E9}">
      <dgm:prSet/>
      <dgm:spPr/>
      <dgm:t>
        <a:bodyPr/>
        <a:lstStyle/>
        <a:p>
          <a:endParaRPr lang="en-US"/>
        </a:p>
      </dgm:t>
    </dgm:pt>
    <dgm:pt modelId="{9ECE6EBD-5036-4B5D-9E9B-D7E847C28537}" type="sibTrans" cxnId="{3D9E8E39-C9FA-4B83-AC70-E96DA3C6F5E9}">
      <dgm:prSet/>
      <dgm:spPr/>
      <dgm:t>
        <a:bodyPr/>
        <a:lstStyle/>
        <a:p>
          <a:endParaRPr lang="en-US"/>
        </a:p>
      </dgm:t>
    </dgm:pt>
    <dgm:pt modelId="{5A438102-DB25-4EF0-BD64-70FBAE86B3F3}">
      <dgm:prSet custT="1"/>
      <dgm:spPr/>
      <dgm:t>
        <a:bodyPr/>
        <a:lstStyle/>
        <a:p>
          <a:pPr>
            <a:buNone/>
          </a:pPr>
          <a:r>
            <a:rPr lang="en-GB" sz="2000" b="1" dirty="0"/>
            <a:t>Step 3 - Get benefits and money advice </a:t>
          </a:r>
          <a:endParaRPr lang="en-US" sz="2000" b="1" dirty="0"/>
        </a:p>
      </dgm:t>
    </dgm:pt>
    <dgm:pt modelId="{5A6BA365-8C71-47F7-A891-9B4B87E3CB2D}" type="parTrans" cxnId="{07446F70-887D-41B1-82D5-DE39AD4C7CAA}">
      <dgm:prSet/>
      <dgm:spPr/>
      <dgm:t>
        <a:bodyPr/>
        <a:lstStyle/>
        <a:p>
          <a:endParaRPr lang="en-US"/>
        </a:p>
      </dgm:t>
    </dgm:pt>
    <dgm:pt modelId="{87BB9AF4-EB44-473C-8CDF-B3C8CE4E4C81}" type="sibTrans" cxnId="{07446F70-887D-41B1-82D5-DE39AD4C7CAA}">
      <dgm:prSet/>
      <dgm:spPr/>
      <dgm:t>
        <a:bodyPr/>
        <a:lstStyle/>
        <a:p>
          <a:endParaRPr lang="en-US"/>
        </a:p>
      </dgm:t>
    </dgm:pt>
    <dgm:pt modelId="{794EC6E2-C2D0-4691-BC97-4401571674A7}">
      <dgm:prSet custT="1"/>
      <dgm:spPr/>
      <dgm:t>
        <a:bodyPr/>
        <a:lstStyle/>
        <a:p>
          <a:r>
            <a:rPr lang="en-GB" sz="2000" dirty="0"/>
            <a:t>Anyone who needs further help should be referred to one of the advice and information services working across the City.</a:t>
          </a:r>
          <a:endParaRPr lang="en-US" sz="2000" dirty="0"/>
        </a:p>
      </dgm:t>
    </dgm:pt>
    <dgm:pt modelId="{FA52D341-C775-4FC3-AE0F-01E270B36FCF}" type="parTrans" cxnId="{435ED997-F70D-4DBC-9CFC-A1E88B87DBDC}">
      <dgm:prSet/>
      <dgm:spPr/>
      <dgm:t>
        <a:bodyPr/>
        <a:lstStyle/>
        <a:p>
          <a:endParaRPr lang="en-US"/>
        </a:p>
      </dgm:t>
    </dgm:pt>
    <dgm:pt modelId="{877F23AA-920E-4F38-AA06-0A5138D073D9}" type="sibTrans" cxnId="{435ED997-F70D-4DBC-9CFC-A1E88B87DBDC}">
      <dgm:prSet/>
      <dgm:spPr/>
      <dgm:t>
        <a:bodyPr/>
        <a:lstStyle/>
        <a:p>
          <a:endParaRPr lang="en-US"/>
        </a:p>
      </dgm:t>
    </dgm:pt>
    <dgm:pt modelId="{B54203A4-688A-4B9D-A991-10FA71528025}">
      <dgm:prSet custT="1"/>
      <dgm:spPr/>
      <dgm:t>
        <a:bodyPr/>
        <a:lstStyle/>
        <a:p>
          <a:endParaRPr lang="en-US" sz="2000" dirty="0"/>
        </a:p>
      </dgm:t>
    </dgm:pt>
    <dgm:pt modelId="{A341EFCA-A59E-4162-80C0-3201A6B31EC2}" type="parTrans" cxnId="{EFEA65A6-BCC5-4687-A92C-B92909890012}">
      <dgm:prSet/>
      <dgm:spPr/>
      <dgm:t>
        <a:bodyPr/>
        <a:lstStyle/>
        <a:p>
          <a:endParaRPr lang="en-GB"/>
        </a:p>
      </dgm:t>
    </dgm:pt>
    <dgm:pt modelId="{84D9B0C6-2241-42DA-8E99-2BA9442F98AB}" type="sibTrans" cxnId="{EFEA65A6-BCC5-4687-A92C-B92909890012}">
      <dgm:prSet/>
      <dgm:spPr/>
      <dgm:t>
        <a:bodyPr/>
        <a:lstStyle/>
        <a:p>
          <a:endParaRPr lang="en-GB"/>
        </a:p>
      </dgm:t>
    </dgm:pt>
    <dgm:pt modelId="{489C2CC9-172E-4970-B353-C74D5D77A16F}" type="pres">
      <dgm:prSet presAssocID="{340D219E-7E82-4C60-87C8-6B33339E37A5}" presName="linear" presStyleCnt="0">
        <dgm:presLayoutVars>
          <dgm:animLvl val="lvl"/>
          <dgm:resizeHandles val="exact"/>
        </dgm:presLayoutVars>
      </dgm:prSet>
      <dgm:spPr/>
    </dgm:pt>
    <dgm:pt modelId="{7C632413-18DA-4578-955B-59F57A2659DA}" type="pres">
      <dgm:prSet presAssocID="{93FF4F96-0772-441D-899A-93BB6D970FCC}" presName="parentText" presStyleLbl="node1" presStyleIdx="0" presStyleCnt="2" custScaleY="68294">
        <dgm:presLayoutVars>
          <dgm:chMax val="0"/>
          <dgm:bulletEnabled val="1"/>
        </dgm:presLayoutVars>
      </dgm:prSet>
      <dgm:spPr/>
    </dgm:pt>
    <dgm:pt modelId="{1530AF28-C7A5-4D73-ABE3-F4994C15FDBD}" type="pres">
      <dgm:prSet presAssocID="{93FF4F96-0772-441D-899A-93BB6D970FCC}" presName="childText" presStyleLbl="revTx" presStyleIdx="0" presStyleCnt="2">
        <dgm:presLayoutVars>
          <dgm:bulletEnabled val="1"/>
        </dgm:presLayoutVars>
      </dgm:prSet>
      <dgm:spPr/>
    </dgm:pt>
    <dgm:pt modelId="{2D6BB21E-9D08-4101-8CBF-FDEEF8C7ED50}" type="pres">
      <dgm:prSet presAssocID="{06DCED58-8103-41A7-A1AF-5476BDFBFB3C}" presName="parentText" presStyleLbl="node1" presStyleIdx="1" presStyleCnt="2" custLinFactNeighborX="-391" custLinFactNeighborY="-7666">
        <dgm:presLayoutVars>
          <dgm:chMax val="0"/>
          <dgm:bulletEnabled val="1"/>
        </dgm:presLayoutVars>
      </dgm:prSet>
      <dgm:spPr/>
    </dgm:pt>
    <dgm:pt modelId="{10779780-0CD4-4A92-9F1B-750505E86172}" type="pres">
      <dgm:prSet presAssocID="{06DCED58-8103-41A7-A1AF-5476BDFBFB3C}" presName="childText" presStyleLbl="revTx" presStyleIdx="1" presStyleCnt="2" custScaleY="97351" custLinFactNeighborY="-18163">
        <dgm:presLayoutVars>
          <dgm:bulletEnabled val="1"/>
        </dgm:presLayoutVars>
      </dgm:prSet>
      <dgm:spPr/>
    </dgm:pt>
  </dgm:ptLst>
  <dgm:cxnLst>
    <dgm:cxn modelId="{EF4BCE04-DEA8-439C-92B0-142E377B7E5E}" type="presOf" srcId="{D19EDCE9-686D-4F24-BB3D-E0E76B37FD37}" destId="{10779780-0CD4-4A92-9F1B-750505E86172}" srcOrd="0" destOrd="2" presId="urn:microsoft.com/office/officeart/2005/8/layout/vList2"/>
    <dgm:cxn modelId="{E0980618-3780-4E29-A5D2-F9B1C225D695}" type="presOf" srcId="{CAD0E4C3-DC14-4BA6-A615-2B953FA59F4C}" destId="{1530AF28-C7A5-4D73-ABE3-F4994C15FDBD}" srcOrd="0" destOrd="1" presId="urn:microsoft.com/office/officeart/2005/8/layout/vList2"/>
    <dgm:cxn modelId="{6A8A761D-FF6D-4B85-9EE6-31AAA59BD276}" type="presOf" srcId="{340D219E-7E82-4C60-87C8-6B33339E37A5}" destId="{489C2CC9-172E-4970-B353-C74D5D77A16F}" srcOrd="0" destOrd="0" presId="urn:microsoft.com/office/officeart/2005/8/layout/vList2"/>
    <dgm:cxn modelId="{7A01CE23-A71A-4C09-8F00-47B4F2E8BB2F}" srcId="{C61F13E9-E980-400D-A446-00D60B44B984}" destId="{E47AB247-6227-46F0-99CA-0D50BCD4F869}" srcOrd="0" destOrd="0" parTransId="{F7FDC0E0-28C4-4F2E-8680-8849F91AC7A4}" sibTransId="{8893206A-E4C1-43B4-ACF0-E22DF28C2D19}"/>
    <dgm:cxn modelId="{5A34B025-D761-410D-976F-F4F2DFB52209}" srcId="{93FF4F96-0772-441D-899A-93BB6D970FCC}" destId="{CAD0E4C3-DC14-4BA6-A615-2B953FA59F4C}" srcOrd="1" destOrd="0" parTransId="{7593C56D-FC29-4B18-961A-79DEA66474CB}" sibTransId="{47D8B7FC-6ECE-468A-8D9D-1CBEE2F11FA2}"/>
    <dgm:cxn modelId="{E49E1227-416B-4F44-93DD-B86CD207AD9E}" srcId="{C61F13E9-E980-400D-A446-00D60B44B984}" destId="{D19EDCE9-686D-4F24-BB3D-E0E76B37FD37}" srcOrd="1" destOrd="0" parTransId="{4E2E5EBF-D10C-457A-A656-3029DC7AC3F1}" sibTransId="{61F4C6B1-90A4-4BC9-94CD-7F7B845C3052}"/>
    <dgm:cxn modelId="{3D9E8E39-C9FA-4B83-AC70-E96DA3C6F5E9}" srcId="{06DCED58-8103-41A7-A1AF-5476BDFBFB3C}" destId="{3E1077C2-3674-4E70-9970-98851FE9A77F}" srcOrd="1" destOrd="0" parTransId="{F3D9B718-6060-4440-AC04-0B91EF4EE005}" sibTransId="{9ECE6EBD-5036-4B5D-9E9B-D7E847C28537}"/>
    <dgm:cxn modelId="{A67DA460-10D4-4906-B4C9-2DD9E68B0E85}" type="presOf" srcId="{E47AB247-6227-46F0-99CA-0D50BCD4F869}" destId="{10779780-0CD4-4A92-9F1B-750505E86172}" srcOrd="0" destOrd="1" presId="urn:microsoft.com/office/officeart/2005/8/layout/vList2"/>
    <dgm:cxn modelId="{A4C98F68-B512-4EAB-85F9-F1438242CDBC}" type="presOf" srcId="{C61F13E9-E980-400D-A446-00D60B44B984}" destId="{10779780-0CD4-4A92-9F1B-750505E86172}" srcOrd="0" destOrd="0" presId="urn:microsoft.com/office/officeart/2005/8/layout/vList2"/>
    <dgm:cxn modelId="{07446F70-887D-41B1-82D5-DE39AD4C7CAA}" srcId="{06DCED58-8103-41A7-A1AF-5476BDFBFB3C}" destId="{5A438102-DB25-4EF0-BD64-70FBAE86B3F3}" srcOrd="2" destOrd="0" parTransId="{5A6BA365-8C71-47F7-A891-9B4B87E3CB2D}" sibTransId="{87BB9AF4-EB44-473C-8CDF-B3C8CE4E4C81}"/>
    <dgm:cxn modelId="{B6A13552-F11F-4A87-8F8C-A46E52D78739}" type="presOf" srcId="{794EC6E2-C2D0-4691-BC97-4401571674A7}" destId="{10779780-0CD4-4A92-9F1B-750505E86172}" srcOrd="0" destOrd="5" presId="urn:microsoft.com/office/officeart/2005/8/layout/vList2"/>
    <dgm:cxn modelId="{BD14CA59-29E3-44B6-B36E-0142E937ED9D}" type="presOf" srcId="{06DCED58-8103-41A7-A1AF-5476BDFBFB3C}" destId="{2D6BB21E-9D08-4101-8CBF-FDEEF8C7ED50}" srcOrd="0" destOrd="0" presId="urn:microsoft.com/office/officeart/2005/8/layout/vList2"/>
    <dgm:cxn modelId="{2CAB4680-09A4-4E2B-B71B-B623FD429B20}" srcId="{340D219E-7E82-4C60-87C8-6B33339E37A5}" destId="{06DCED58-8103-41A7-A1AF-5476BDFBFB3C}" srcOrd="1" destOrd="0" parTransId="{78BD8FBE-F96C-4AB4-80C7-96146EE06733}" sibTransId="{21B3AD2A-9828-4115-961C-8E2AC75F814B}"/>
    <dgm:cxn modelId="{1E44CE8C-505C-406F-9965-1F30D8309F41}" type="presOf" srcId="{3E1077C2-3674-4E70-9970-98851FE9A77F}" destId="{10779780-0CD4-4A92-9F1B-750505E86172}" srcOrd="0" destOrd="3" presId="urn:microsoft.com/office/officeart/2005/8/layout/vList2"/>
    <dgm:cxn modelId="{BBD7D68E-AC36-49D2-9B22-8311B21443BE}" type="presOf" srcId="{B54203A4-688A-4B9D-A991-10FA71528025}" destId="{1530AF28-C7A5-4D73-ABE3-F4994C15FDBD}" srcOrd="0" destOrd="2" presId="urn:microsoft.com/office/officeart/2005/8/layout/vList2"/>
    <dgm:cxn modelId="{435ED997-F70D-4DBC-9CFC-A1E88B87DBDC}" srcId="{5A438102-DB25-4EF0-BD64-70FBAE86B3F3}" destId="{794EC6E2-C2D0-4691-BC97-4401571674A7}" srcOrd="0" destOrd="0" parTransId="{FA52D341-C775-4FC3-AE0F-01E270B36FCF}" sibTransId="{877F23AA-920E-4F38-AA06-0A5138D073D9}"/>
    <dgm:cxn modelId="{EFEA65A6-BCC5-4687-A92C-B92909890012}" srcId="{93FF4F96-0772-441D-899A-93BB6D970FCC}" destId="{B54203A4-688A-4B9D-A991-10FA71528025}" srcOrd="2" destOrd="0" parTransId="{A341EFCA-A59E-4162-80C0-3201A6B31EC2}" sibTransId="{84D9B0C6-2241-42DA-8E99-2BA9442F98AB}"/>
    <dgm:cxn modelId="{62CD46AC-995E-46F9-B960-F8764C040F6A}" type="presOf" srcId="{93FF4F96-0772-441D-899A-93BB6D970FCC}" destId="{7C632413-18DA-4578-955B-59F57A2659DA}" srcOrd="0" destOrd="0" presId="urn:microsoft.com/office/officeart/2005/8/layout/vList2"/>
    <dgm:cxn modelId="{8A9238B8-BB22-4381-A66C-9C860B1615B5}" type="presOf" srcId="{5421A7B6-F7E3-4C6E-A2BB-252F324A282F}" destId="{1530AF28-C7A5-4D73-ABE3-F4994C15FDBD}" srcOrd="0" destOrd="0" presId="urn:microsoft.com/office/officeart/2005/8/layout/vList2"/>
    <dgm:cxn modelId="{5E5A63DD-5387-49EE-A23D-F62350ACDB00}" type="presOf" srcId="{5A438102-DB25-4EF0-BD64-70FBAE86B3F3}" destId="{10779780-0CD4-4A92-9F1B-750505E86172}" srcOrd="0" destOrd="4" presId="urn:microsoft.com/office/officeart/2005/8/layout/vList2"/>
    <dgm:cxn modelId="{70526CE4-62C4-4B3B-BD85-9DA162D5CDDB}" srcId="{06DCED58-8103-41A7-A1AF-5476BDFBFB3C}" destId="{C61F13E9-E980-400D-A446-00D60B44B984}" srcOrd="0" destOrd="0" parTransId="{E9DC52B7-DAEF-438F-99BE-A4916A074C31}" sibTransId="{CA17175B-F642-4EFB-9CB9-249BA563DEFA}"/>
    <dgm:cxn modelId="{09577EEC-5AB9-4A25-BAE0-E648430BC7A9}" srcId="{93FF4F96-0772-441D-899A-93BB6D970FCC}" destId="{5421A7B6-F7E3-4C6E-A2BB-252F324A282F}" srcOrd="0" destOrd="0" parTransId="{5B40027A-88B5-4FA3-A19B-97BA00A6E5AD}" sibTransId="{D736D161-F735-42F8-AC81-90F013BA2BDA}"/>
    <dgm:cxn modelId="{0920EDF0-7645-4F78-9FBB-FE4558C1D056}" srcId="{340D219E-7E82-4C60-87C8-6B33339E37A5}" destId="{93FF4F96-0772-441D-899A-93BB6D970FCC}" srcOrd="0" destOrd="0" parTransId="{057CCE18-4407-4628-80DF-D4BE4519967B}" sibTransId="{AD475926-0CDC-427B-9DAB-D370BC678EBF}"/>
    <dgm:cxn modelId="{C53694DD-E199-4949-B34D-F7933EBB9C8C}" type="presParOf" srcId="{489C2CC9-172E-4970-B353-C74D5D77A16F}" destId="{7C632413-18DA-4578-955B-59F57A2659DA}" srcOrd="0" destOrd="0" presId="urn:microsoft.com/office/officeart/2005/8/layout/vList2"/>
    <dgm:cxn modelId="{EAF264EF-AD39-4C17-8144-A7B81C5FFB1C}" type="presParOf" srcId="{489C2CC9-172E-4970-B353-C74D5D77A16F}" destId="{1530AF28-C7A5-4D73-ABE3-F4994C15FDBD}" srcOrd="1" destOrd="0" presId="urn:microsoft.com/office/officeart/2005/8/layout/vList2"/>
    <dgm:cxn modelId="{BE948C49-79A6-4B61-9C83-DDC765A741EE}" type="presParOf" srcId="{489C2CC9-172E-4970-B353-C74D5D77A16F}" destId="{2D6BB21E-9D08-4101-8CBF-FDEEF8C7ED50}" srcOrd="2" destOrd="0" presId="urn:microsoft.com/office/officeart/2005/8/layout/vList2"/>
    <dgm:cxn modelId="{B532D850-47C9-491C-877B-B070CDDFE285}" type="presParOf" srcId="{489C2CC9-172E-4970-B353-C74D5D77A16F}" destId="{10779780-0CD4-4A92-9F1B-750505E8617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95E4C8-BD9F-4775-85B2-4C3E16C284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4DCBC78-F364-4627-B6E4-26941FA256B4}">
      <dgm:prSet custT="1"/>
      <dgm:spPr/>
      <dgm:t>
        <a:bodyPr/>
        <a:lstStyle/>
        <a:p>
          <a:r>
            <a:rPr lang="en-GB" sz="2400" dirty="0"/>
            <a:t>Tools and resources  </a:t>
          </a:r>
          <a:endParaRPr lang="en-US" sz="2400" dirty="0"/>
        </a:p>
      </dgm:t>
    </dgm:pt>
    <dgm:pt modelId="{46AA9792-FE42-43C7-B55C-1B2D452F2E9E}" type="parTrans" cxnId="{431B58CB-4E4A-4962-92B4-956746B4B60C}">
      <dgm:prSet/>
      <dgm:spPr/>
      <dgm:t>
        <a:bodyPr/>
        <a:lstStyle/>
        <a:p>
          <a:endParaRPr lang="en-US"/>
        </a:p>
      </dgm:t>
    </dgm:pt>
    <dgm:pt modelId="{08566ABB-3DC8-4C89-BA2B-233CEC36181B}" type="sibTrans" cxnId="{431B58CB-4E4A-4962-92B4-956746B4B60C}">
      <dgm:prSet/>
      <dgm:spPr/>
      <dgm:t>
        <a:bodyPr/>
        <a:lstStyle/>
        <a:p>
          <a:endParaRPr lang="en-US"/>
        </a:p>
      </dgm:t>
    </dgm:pt>
    <dgm:pt modelId="{7F12BBD0-E612-4038-B3D7-9541A7EAFA1D}">
      <dgm:prSet custT="1"/>
      <dgm:spPr/>
      <dgm:t>
        <a:bodyPr/>
        <a:lstStyle/>
        <a:p>
          <a:r>
            <a:rPr lang="en-GB" sz="2000" dirty="0"/>
            <a:t>Websites</a:t>
          </a:r>
          <a:endParaRPr lang="en-US" sz="2000" dirty="0"/>
        </a:p>
      </dgm:t>
    </dgm:pt>
    <dgm:pt modelId="{82DDF59C-DE98-4DD6-8357-0196D21125E1}" type="parTrans" cxnId="{F59609C6-E32D-405C-9321-5034C42DB362}">
      <dgm:prSet/>
      <dgm:spPr/>
      <dgm:t>
        <a:bodyPr/>
        <a:lstStyle/>
        <a:p>
          <a:endParaRPr lang="en-US"/>
        </a:p>
      </dgm:t>
    </dgm:pt>
    <dgm:pt modelId="{9C6F8592-1BDE-4331-8365-83EF01E589A4}" type="sibTrans" cxnId="{F59609C6-E32D-405C-9321-5034C42DB362}">
      <dgm:prSet/>
      <dgm:spPr/>
      <dgm:t>
        <a:bodyPr/>
        <a:lstStyle/>
        <a:p>
          <a:endParaRPr lang="en-US"/>
        </a:p>
      </dgm:t>
    </dgm:pt>
    <dgm:pt modelId="{BD1192DF-FFF7-401C-9A3D-B5D163BDB8AC}">
      <dgm:prSet custT="1"/>
      <dgm:spPr/>
      <dgm:t>
        <a:bodyPr/>
        <a:lstStyle/>
        <a:p>
          <a:r>
            <a:rPr lang="en-GB" sz="2000" dirty="0"/>
            <a:t>Resource box</a:t>
          </a:r>
          <a:endParaRPr lang="en-US" sz="2000" dirty="0"/>
        </a:p>
      </dgm:t>
    </dgm:pt>
    <dgm:pt modelId="{A44A1AFE-3DE1-4911-80AB-F700CDB67A05}" type="parTrans" cxnId="{260017B4-CEC8-4D57-A604-64536AF76CE6}">
      <dgm:prSet/>
      <dgm:spPr/>
      <dgm:t>
        <a:bodyPr/>
        <a:lstStyle/>
        <a:p>
          <a:endParaRPr lang="en-US"/>
        </a:p>
      </dgm:t>
    </dgm:pt>
    <dgm:pt modelId="{096BD005-3C3C-420D-880E-39BC66250C32}" type="sibTrans" cxnId="{260017B4-CEC8-4D57-A604-64536AF76CE6}">
      <dgm:prSet/>
      <dgm:spPr/>
      <dgm:t>
        <a:bodyPr/>
        <a:lstStyle/>
        <a:p>
          <a:endParaRPr lang="en-US"/>
        </a:p>
      </dgm:t>
    </dgm:pt>
    <dgm:pt modelId="{5225E9A4-B0CE-4115-BE3B-0666CA92E210}">
      <dgm:prSet custT="1"/>
      <dgm:spPr/>
      <dgm:t>
        <a:bodyPr/>
        <a:lstStyle/>
        <a:p>
          <a:r>
            <a:rPr lang="en-GB" sz="2000" dirty="0"/>
            <a:t>Free leaflets available</a:t>
          </a:r>
          <a:endParaRPr lang="en-US" sz="2000" dirty="0"/>
        </a:p>
      </dgm:t>
    </dgm:pt>
    <dgm:pt modelId="{21E9AAD8-2C42-4B0E-AC2E-5B22CECC1A6A}" type="parTrans" cxnId="{5C475877-B2E1-4A16-A415-B2101D02E6AB}">
      <dgm:prSet/>
      <dgm:spPr/>
      <dgm:t>
        <a:bodyPr/>
        <a:lstStyle/>
        <a:p>
          <a:endParaRPr lang="en-US"/>
        </a:p>
      </dgm:t>
    </dgm:pt>
    <dgm:pt modelId="{1A09BB41-B572-4E96-8A2F-9E4198812EA2}" type="sibTrans" cxnId="{5C475877-B2E1-4A16-A415-B2101D02E6AB}">
      <dgm:prSet/>
      <dgm:spPr/>
      <dgm:t>
        <a:bodyPr/>
        <a:lstStyle/>
        <a:p>
          <a:endParaRPr lang="en-US"/>
        </a:p>
      </dgm:t>
    </dgm:pt>
    <dgm:pt modelId="{09E0087F-FD65-41A3-B0A8-BBC460B4F676}">
      <dgm:prSet custT="1"/>
      <dgm:spPr/>
      <dgm:t>
        <a:bodyPr/>
        <a:lstStyle/>
        <a:p>
          <a:r>
            <a:rPr lang="en-GB" sz="2000" dirty="0"/>
            <a:t>Referral checklist</a:t>
          </a:r>
          <a:endParaRPr lang="en-US" sz="2000" dirty="0"/>
        </a:p>
      </dgm:t>
    </dgm:pt>
    <dgm:pt modelId="{24B91B03-B86C-4980-9581-F06E2B29CC90}" type="parTrans" cxnId="{BCE3137C-B591-40E5-9852-A37DF1A4C218}">
      <dgm:prSet/>
      <dgm:spPr/>
      <dgm:t>
        <a:bodyPr/>
        <a:lstStyle/>
        <a:p>
          <a:endParaRPr lang="en-US"/>
        </a:p>
      </dgm:t>
    </dgm:pt>
    <dgm:pt modelId="{7A5E5FF2-AB82-4DF3-A53A-B52373FDEBF8}" type="sibTrans" cxnId="{BCE3137C-B591-40E5-9852-A37DF1A4C218}">
      <dgm:prSet/>
      <dgm:spPr/>
      <dgm:t>
        <a:bodyPr/>
        <a:lstStyle/>
        <a:p>
          <a:endParaRPr lang="en-US"/>
        </a:p>
      </dgm:t>
    </dgm:pt>
    <dgm:pt modelId="{4034DC5B-CB36-4EC1-88B6-067FE9183142}">
      <dgm:prSet custT="1"/>
      <dgm:spPr/>
      <dgm:t>
        <a:bodyPr/>
        <a:lstStyle/>
        <a:p>
          <a:r>
            <a:rPr lang="en-GB" sz="2000" dirty="0"/>
            <a:t>Shadow trained Money Guider</a:t>
          </a:r>
          <a:endParaRPr lang="en-US" sz="2000" dirty="0"/>
        </a:p>
      </dgm:t>
    </dgm:pt>
    <dgm:pt modelId="{52CD8F1D-F9FC-489B-B724-6D63E3DC04E4}" type="parTrans" cxnId="{C93854AF-EB78-4056-868B-2490945A6358}">
      <dgm:prSet/>
      <dgm:spPr/>
      <dgm:t>
        <a:bodyPr/>
        <a:lstStyle/>
        <a:p>
          <a:endParaRPr lang="en-US"/>
        </a:p>
      </dgm:t>
    </dgm:pt>
    <dgm:pt modelId="{C22903E1-7B41-4F26-9742-657525452F9D}" type="sibTrans" cxnId="{C93854AF-EB78-4056-868B-2490945A6358}">
      <dgm:prSet/>
      <dgm:spPr/>
      <dgm:t>
        <a:bodyPr/>
        <a:lstStyle/>
        <a:p>
          <a:endParaRPr lang="en-US"/>
        </a:p>
      </dgm:t>
    </dgm:pt>
    <dgm:pt modelId="{D9F1B044-4A0E-4783-B712-5D2AA6DA520A}">
      <dgm:prSet custT="1"/>
      <dgm:spPr/>
      <dgm:t>
        <a:bodyPr/>
        <a:lstStyle/>
        <a:p>
          <a:r>
            <a:rPr lang="en-GB" sz="2400" dirty="0"/>
            <a:t>The Money Guiders training modules </a:t>
          </a:r>
          <a:endParaRPr lang="en-US" sz="2400" dirty="0"/>
        </a:p>
      </dgm:t>
    </dgm:pt>
    <dgm:pt modelId="{9DA87788-837F-4E85-980E-5BE354272CBB}" type="parTrans" cxnId="{8BE58B7B-7E1C-4786-8444-5DC71242A6B2}">
      <dgm:prSet/>
      <dgm:spPr/>
      <dgm:t>
        <a:bodyPr/>
        <a:lstStyle/>
        <a:p>
          <a:endParaRPr lang="en-US"/>
        </a:p>
      </dgm:t>
    </dgm:pt>
    <dgm:pt modelId="{3FFA7337-8129-4337-957B-EC820BFE8D44}" type="sibTrans" cxnId="{8BE58B7B-7E1C-4786-8444-5DC71242A6B2}">
      <dgm:prSet/>
      <dgm:spPr/>
      <dgm:t>
        <a:bodyPr/>
        <a:lstStyle/>
        <a:p>
          <a:endParaRPr lang="en-US"/>
        </a:p>
      </dgm:t>
    </dgm:pt>
    <dgm:pt modelId="{DDCC6254-D893-4902-AE1C-63EBA753FDAC}">
      <dgm:prSet custT="1"/>
      <dgm:spPr/>
      <dgm:t>
        <a:bodyPr/>
        <a:lstStyle/>
        <a:p>
          <a:r>
            <a:rPr lang="en-GB" sz="2000" dirty="0"/>
            <a:t>Money Guiders is from the Money and Pensions Service (</a:t>
          </a:r>
          <a:r>
            <a:rPr lang="en-GB" sz="2000" dirty="0" err="1"/>
            <a:t>MaPS</a:t>
          </a:r>
          <a:r>
            <a:rPr lang="en-GB" sz="2000" dirty="0"/>
            <a:t>). </a:t>
          </a:r>
          <a:r>
            <a:rPr lang="en-GB" sz="2000" dirty="0">
              <a:hlinkClick xmlns:r="http://schemas.openxmlformats.org/officeDocument/2006/relationships" r:id="rId1"/>
            </a:rPr>
            <a:t>www.maps.org.uk/en/our-work/money-guiders</a:t>
          </a:r>
          <a:endParaRPr lang="en-US" sz="2000" dirty="0"/>
        </a:p>
      </dgm:t>
    </dgm:pt>
    <dgm:pt modelId="{4A24ABBE-3EE0-440E-98F6-A950621B312F}" type="parTrans" cxnId="{4E1243F8-A1E5-4132-AA7D-EACFAFDB0A9C}">
      <dgm:prSet/>
      <dgm:spPr/>
      <dgm:t>
        <a:bodyPr/>
        <a:lstStyle/>
        <a:p>
          <a:endParaRPr lang="en-US"/>
        </a:p>
      </dgm:t>
    </dgm:pt>
    <dgm:pt modelId="{9D5468D0-4331-4C0C-B81D-184BC6EBFE37}" type="sibTrans" cxnId="{4E1243F8-A1E5-4132-AA7D-EACFAFDB0A9C}">
      <dgm:prSet/>
      <dgm:spPr/>
      <dgm:t>
        <a:bodyPr/>
        <a:lstStyle/>
        <a:p>
          <a:endParaRPr lang="en-US"/>
        </a:p>
      </dgm:t>
    </dgm:pt>
    <dgm:pt modelId="{E321BACE-E5F7-4239-92D3-BDB9B1F426A3}">
      <dgm:prSet custT="1"/>
      <dgm:spPr/>
      <dgm:t>
        <a:bodyPr/>
        <a:lstStyle/>
        <a:p>
          <a:r>
            <a:rPr lang="en-GB" sz="2000" dirty="0"/>
            <a:t>This course comprises 6 eLearning modules and an online assessment. </a:t>
          </a:r>
          <a:endParaRPr lang="en-US" sz="2000" dirty="0"/>
        </a:p>
      </dgm:t>
    </dgm:pt>
    <dgm:pt modelId="{FEFBDB66-C08F-45EF-8A9C-F0FBC158D045}" type="parTrans" cxnId="{3B0EA7A7-B883-44A0-B3F2-EB1E82BB076F}">
      <dgm:prSet/>
      <dgm:spPr/>
      <dgm:t>
        <a:bodyPr/>
        <a:lstStyle/>
        <a:p>
          <a:endParaRPr lang="en-US"/>
        </a:p>
      </dgm:t>
    </dgm:pt>
    <dgm:pt modelId="{4F6CADD4-7A25-4E7B-8322-688AFAC54185}" type="sibTrans" cxnId="{3B0EA7A7-B883-44A0-B3F2-EB1E82BB076F}">
      <dgm:prSet/>
      <dgm:spPr/>
      <dgm:t>
        <a:bodyPr/>
        <a:lstStyle/>
        <a:p>
          <a:endParaRPr lang="en-US"/>
        </a:p>
      </dgm:t>
    </dgm:pt>
    <dgm:pt modelId="{1E68F4A0-6C2B-4E36-A9E2-9AE6A6A3C5C0}">
      <dgm:prSet custT="1"/>
      <dgm:spPr/>
      <dgm:t>
        <a:bodyPr/>
        <a:lstStyle/>
        <a:p>
          <a:r>
            <a:rPr lang="en-GB" sz="2400" dirty="0"/>
            <a:t>Ongoing support and training</a:t>
          </a:r>
          <a:endParaRPr lang="en-US" sz="2400" dirty="0"/>
        </a:p>
      </dgm:t>
    </dgm:pt>
    <dgm:pt modelId="{632C51C5-9615-480A-BE2C-46041C59C565}" type="parTrans" cxnId="{DBDB3C3C-6523-4AD7-81AF-979D7C699B34}">
      <dgm:prSet/>
      <dgm:spPr/>
      <dgm:t>
        <a:bodyPr/>
        <a:lstStyle/>
        <a:p>
          <a:endParaRPr lang="en-US"/>
        </a:p>
      </dgm:t>
    </dgm:pt>
    <dgm:pt modelId="{3B8C0F8B-4FB7-424B-BA2C-A4D2ACFE5472}" type="sibTrans" cxnId="{DBDB3C3C-6523-4AD7-81AF-979D7C699B34}">
      <dgm:prSet/>
      <dgm:spPr/>
      <dgm:t>
        <a:bodyPr/>
        <a:lstStyle/>
        <a:p>
          <a:endParaRPr lang="en-US"/>
        </a:p>
      </dgm:t>
    </dgm:pt>
    <dgm:pt modelId="{4710CC63-6443-410D-AE21-7002B6C7E3FB}">
      <dgm:prSet custT="1"/>
      <dgm:spPr/>
      <dgm:t>
        <a:bodyPr/>
        <a:lstStyle/>
        <a:p>
          <a:r>
            <a:rPr lang="en-GB" sz="2000" dirty="0"/>
            <a:t>This e-learning programme is designed to provide Money Guiders with the skills, confidence and tools to provide good quality support to help to improve financial wellbeing of residents.</a:t>
          </a:r>
          <a:endParaRPr lang="en-US" sz="2000" dirty="0"/>
        </a:p>
      </dgm:t>
    </dgm:pt>
    <dgm:pt modelId="{B40D3012-BEC1-454B-9531-B3ECB965FEC7}" type="parTrans" cxnId="{22DC4F72-231B-4EC8-872A-9EEF4CE48F70}">
      <dgm:prSet/>
      <dgm:spPr/>
    </dgm:pt>
    <dgm:pt modelId="{70A8AF97-D2CB-42A0-9585-4E088E2CC3F7}" type="sibTrans" cxnId="{22DC4F72-231B-4EC8-872A-9EEF4CE48F70}">
      <dgm:prSet/>
      <dgm:spPr/>
    </dgm:pt>
    <dgm:pt modelId="{BA435034-681C-4945-9B9F-386959A915F0}" type="pres">
      <dgm:prSet presAssocID="{5695E4C8-BD9F-4775-85B2-4C3E16C284FB}" presName="linear" presStyleCnt="0">
        <dgm:presLayoutVars>
          <dgm:animLvl val="lvl"/>
          <dgm:resizeHandles val="exact"/>
        </dgm:presLayoutVars>
      </dgm:prSet>
      <dgm:spPr/>
    </dgm:pt>
    <dgm:pt modelId="{8BD9FB2D-FE41-491E-8E4A-8CC5EB26063E}" type="pres">
      <dgm:prSet presAssocID="{C4DCBC78-F364-4627-B6E4-26941FA256B4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145F1C4-EE8E-4C7E-B697-ECB38DE65FC5}" type="pres">
      <dgm:prSet presAssocID="{C4DCBC78-F364-4627-B6E4-26941FA256B4}" presName="childText" presStyleLbl="revTx" presStyleIdx="0" presStyleCnt="2">
        <dgm:presLayoutVars>
          <dgm:bulletEnabled val="1"/>
        </dgm:presLayoutVars>
      </dgm:prSet>
      <dgm:spPr/>
    </dgm:pt>
    <dgm:pt modelId="{22663065-05D7-4A80-B443-365243546BAA}" type="pres">
      <dgm:prSet presAssocID="{D9F1B044-4A0E-4783-B712-5D2AA6DA52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A48A2DF-4C46-4BB3-BCA1-E0E1FFF759CA}" type="pres">
      <dgm:prSet presAssocID="{D9F1B044-4A0E-4783-B712-5D2AA6DA520A}" presName="childText" presStyleLbl="revTx" presStyleIdx="1" presStyleCnt="2">
        <dgm:presLayoutVars>
          <dgm:bulletEnabled val="1"/>
        </dgm:presLayoutVars>
      </dgm:prSet>
      <dgm:spPr/>
    </dgm:pt>
    <dgm:pt modelId="{C11D25C3-368E-4B94-BC68-4F106130B8A5}" type="pres">
      <dgm:prSet presAssocID="{1E68F4A0-6C2B-4E36-A9E2-9AE6A6A3C5C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CF5871D-BA47-4C06-9B79-0A7660950F4B}" type="presOf" srcId="{4710CC63-6443-410D-AE21-7002B6C7E3FB}" destId="{2A48A2DF-4C46-4BB3-BCA1-E0E1FFF759CA}" srcOrd="0" destOrd="1" presId="urn:microsoft.com/office/officeart/2005/8/layout/vList2"/>
    <dgm:cxn modelId="{C5C7F21F-2855-42CF-9C90-7CA03EEEB25A}" type="presOf" srcId="{5225E9A4-B0CE-4115-BE3B-0666CA92E210}" destId="{8145F1C4-EE8E-4C7E-B697-ECB38DE65FC5}" srcOrd="0" destOrd="2" presId="urn:microsoft.com/office/officeart/2005/8/layout/vList2"/>
    <dgm:cxn modelId="{DBDB3C3C-6523-4AD7-81AF-979D7C699B34}" srcId="{5695E4C8-BD9F-4775-85B2-4C3E16C284FB}" destId="{1E68F4A0-6C2B-4E36-A9E2-9AE6A6A3C5C0}" srcOrd="2" destOrd="0" parTransId="{632C51C5-9615-480A-BE2C-46041C59C565}" sibTransId="{3B8C0F8B-4FB7-424B-BA2C-A4D2ACFE5472}"/>
    <dgm:cxn modelId="{AF5E415B-0808-487B-BB40-79D67ED66B11}" type="presOf" srcId="{D9F1B044-4A0E-4783-B712-5D2AA6DA520A}" destId="{22663065-05D7-4A80-B443-365243546BAA}" srcOrd="0" destOrd="0" presId="urn:microsoft.com/office/officeart/2005/8/layout/vList2"/>
    <dgm:cxn modelId="{172AD85D-45D1-4106-81CC-41342F3DD0C1}" type="presOf" srcId="{4034DC5B-CB36-4EC1-88B6-067FE9183142}" destId="{8145F1C4-EE8E-4C7E-B697-ECB38DE65FC5}" srcOrd="0" destOrd="4" presId="urn:microsoft.com/office/officeart/2005/8/layout/vList2"/>
    <dgm:cxn modelId="{B1E6194A-5154-4B42-B294-B3571A147728}" type="presOf" srcId="{1E68F4A0-6C2B-4E36-A9E2-9AE6A6A3C5C0}" destId="{C11D25C3-368E-4B94-BC68-4F106130B8A5}" srcOrd="0" destOrd="0" presId="urn:microsoft.com/office/officeart/2005/8/layout/vList2"/>
    <dgm:cxn modelId="{22DC4F72-231B-4EC8-872A-9EEF4CE48F70}" srcId="{D9F1B044-4A0E-4783-B712-5D2AA6DA520A}" destId="{4710CC63-6443-410D-AE21-7002B6C7E3FB}" srcOrd="1" destOrd="0" parTransId="{B40D3012-BEC1-454B-9531-B3ECB965FEC7}" sibTransId="{70A8AF97-D2CB-42A0-9585-4E088E2CC3F7}"/>
    <dgm:cxn modelId="{47E9D353-D887-4242-A0F0-B1C9A7CFCFF3}" type="presOf" srcId="{5695E4C8-BD9F-4775-85B2-4C3E16C284FB}" destId="{BA435034-681C-4945-9B9F-386959A915F0}" srcOrd="0" destOrd="0" presId="urn:microsoft.com/office/officeart/2005/8/layout/vList2"/>
    <dgm:cxn modelId="{5C475877-B2E1-4A16-A415-B2101D02E6AB}" srcId="{C4DCBC78-F364-4627-B6E4-26941FA256B4}" destId="{5225E9A4-B0CE-4115-BE3B-0666CA92E210}" srcOrd="2" destOrd="0" parTransId="{21E9AAD8-2C42-4B0E-AC2E-5B22CECC1A6A}" sibTransId="{1A09BB41-B572-4E96-8A2F-9E4198812EA2}"/>
    <dgm:cxn modelId="{8BE58B7B-7E1C-4786-8444-5DC71242A6B2}" srcId="{5695E4C8-BD9F-4775-85B2-4C3E16C284FB}" destId="{D9F1B044-4A0E-4783-B712-5D2AA6DA520A}" srcOrd="1" destOrd="0" parTransId="{9DA87788-837F-4E85-980E-5BE354272CBB}" sibTransId="{3FFA7337-8129-4337-957B-EC820BFE8D44}"/>
    <dgm:cxn modelId="{BCE3137C-B591-40E5-9852-A37DF1A4C218}" srcId="{C4DCBC78-F364-4627-B6E4-26941FA256B4}" destId="{09E0087F-FD65-41A3-B0A8-BBC460B4F676}" srcOrd="3" destOrd="0" parTransId="{24B91B03-B86C-4980-9581-F06E2B29CC90}" sibTransId="{7A5E5FF2-AB82-4DF3-A53A-B52373FDEBF8}"/>
    <dgm:cxn modelId="{2C4C667E-F362-453D-BC96-17AA830D7F49}" type="presOf" srcId="{E321BACE-E5F7-4239-92D3-BDB9B1F426A3}" destId="{2A48A2DF-4C46-4BB3-BCA1-E0E1FFF759CA}" srcOrd="0" destOrd="2" presId="urn:microsoft.com/office/officeart/2005/8/layout/vList2"/>
    <dgm:cxn modelId="{5D7F8591-8A21-4934-A89B-C58D7B9443EB}" type="presOf" srcId="{DDCC6254-D893-4902-AE1C-63EBA753FDAC}" destId="{2A48A2DF-4C46-4BB3-BCA1-E0E1FFF759CA}" srcOrd="0" destOrd="0" presId="urn:microsoft.com/office/officeart/2005/8/layout/vList2"/>
    <dgm:cxn modelId="{28D87D9B-801C-42BB-91DA-DF13A896E56A}" type="presOf" srcId="{7F12BBD0-E612-4038-B3D7-9541A7EAFA1D}" destId="{8145F1C4-EE8E-4C7E-B697-ECB38DE65FC5}" srcOrd="0" destOrd="0" presId="urn:microsoft.com/office/officeart/2005/8/layout/vList2"/>
    <dgm:cxn modelId="{EC4E63A3-7A03-4E2D-BDF8-C6D50F3EE6DC}" type="presOf" srcId="{C4DCBC78-F364-4627-B6E4-26941FA256B4}" destId="{8BD9FB2D-FE41-491E-8E4A-8CC5EB26063E}" srcOrd="0" destOrd="0" presId="urn:microsoft.com/office/officeart/2005/8/layout/vList2"/>
    <dgm:cxn modelId="{3B0EA7A7-B883-44A0-B3F2-EB1E82BB076F}" srcId="{D9F1B044-4A0E-4783-B712-5D2AA6DA520A}" destId="{E321BACE-E5F7-4239-92D3-BDB9B1F426A3}" srcOrd="2" destOrd="0" parTransId="{FEFBDB66-C08F-45EF-8A9C-F0FBC158D045}" sibTransId="{4F6CADD4-7A25-4E7B-8322-688AFAC54185}"/>
    <dgm:cxn modelId="{C93854AF-EB78-4056-868B-2490945A6358}" srcId="{C4DCBC78-F364-4627-B6E4-26941FA256B4}" destId="{4034DC5B-CB36-4EC1-88B6-067FE9183142}" srcOrd="4" destOrd="0" parTransId="{52CD8F1D-F9FC-489B-B724-6D63E3DC04E4}" sibTransId="{C22903E1-7B41-4F26-9742-657525452F9D}"/>
    <dgm:cxn modelId="{FB26ADB2-3685-4424-9865-D273463CCF1C}" type="presOf" srcId="{BD1192DF-FFF7-401C-9A3D-B5D163BDB8AC}" destId="{8145F1C4-EE8E-4C7E-B697-ECB38DE65FC5}" srcOrd="0" destOrd="1" presId="urn:microsoft.com/office/officeart/2005/8/layout/vList2"/>
    <dgm:cxn modelId="{260017B4-CEC8-4D57-A604-64536AF76CE6}" srcId="{C4DCBC78-F364-4627-B6E4-26941FA256B4}" destId="{BD1192DF-FFF7-401C-9A3D-B5D163BDB8AC}" srcOrd="1" destOrd="0" parTransId="{A44A1AFE-3DE1-4911-80AB-F700CDB67A05}" sibTransId="{096BD005-3C3C-420D-880E-39BC66250C32}"/>
    <dgm:cxn modelId="{F59609C6-E32D-405C-9321-5034C42DB362}" srcId="{C4DCBC78-F364-4627-B6E4-26941FA256B4}" destId="{7F12BBD0-E612-4038-B3D7-9541A7EAFA1D}" srcOrd="0" destOrd="0" parTransId="{82DDF59C-DE98-4DD6-8357-0196D21125E1}" sibTransId="{9C6F8592-1BDE-4331-8365-83EF01E589A4}"/>
    <dgm:cxn modelId="{431B58CB-4E4A-4962-92B4-956746B4B60C}" srcId="{5695E4C8-BD9F-4775-85B2-4C3E16C284FB}" destId="{C4DCBC78-F364-4627-B6E4-26941FA256B4}" srcOrd="0" destOrd="0" parTransId="{46AA9792-FE42-43C7-B55C-1B2D452F2E9E}" sibTransId="{08566ABB-3DC8-4C89-BA2B-233CEC36181B}"/>
    <dgm:cxn modelId="{92461FE3-BC3E-447F-8A84-AFD0FF8DF089}" type="presOf" srcId="{09E0087F-FD65-41A3-B0A8-BBC460B4F676}" destId="{8145F1C4-EE8E-4C7E-B697-ECB38DE65FC5}" srcOrd="0" destOrd="3" presId="urn:microsoft.com/office/officeart/2005/8/layout/vList2"/>
    <dgm:cxn modelId="{4E1243F8-A1E5-4132-AA7D-EACFAFDB0A9C}" srcId="{D9F1B044-4A0E-4783-B712-5D2AA6DA520A}" destId="{DDCC6254-D893-4902-AE1C-63EBA753FDAC}" srcOrd="0" destOrd="0" parTransId="{4A24ABBE-3EE0-440E-98F6-A950621B312F}" sibTransId="{9D5468D0-4331-4C0C-B81D-184BC6EBFE37}"/>
    <dgm:cxn modelId="{2FE7EBD0-E75C-4DAC-93DE-2BAF30B4345A}" type="presParOf" srcId="{BA435034-681C-4945-9B9F-386959A915F0}" destId="{8BD9FB2D-FE41-491E-8E4A-8CC5EB26063E}" srcOrd="0" destOrd="0" presId="urn:microsoft.com/office/officeart/2005/8/layout/vList2"/>
    <dgm:cxn modelId="{AF7695C5-BCFD-4A7E-B2CB-757A1CED1F30}" type="presParOf" srcId="{BA435034-681C-4945-9B9F-386959A915F0}" destId="{8145F1C4-EE8E-4C7E-B697-ECB38DE65FC5}" srcOrd="1" destOrd="0" presId="urn:microsoft.com/office/officeart/2005/8/layout/vList2"/>
    <dgm:cxn modelId="{0C1DC51C-6886-4AEB-931C-7B5CF9D6DB2C}" type="presParOf" srcId="{BA435034-681C-4945-9B9F-386959A915F0}" destId="{22663065-05D7-4A80-B443-365243546BAA}" srcOrd="2" destOrd="0" presId="urn:microsoft.com/office/officeart/2005/8/layout/vList2"/>
    <dgm:cxn modelId="{E00103C0-CF94-4C40-8E3A-D309B9D00595}" type="presParOf" srcId="{BA435034-681C-4945-9B9F-386959A915F0}" destId="{2A48A2DF-4C46-4BB3-BCA1-E0E1FFF759CA}" srcOrd="3" destOrd="0" presId="urn:microsoft.com/office/officeart/2005/8/layout/vList2"/>
    <dgm:cxn modelId="{5EC6A74F-9FD5-4359-8C9F-890E307EC502}" type="presParOf" srcId="{BA435034-681C-4945-9B9F-386959A915F0}" destId="{C11D25C3-368E-4B94-BC68-4F106130B8A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7AE897-D078-470B-B98B-2EE9D104FDB2}">
      <dsp:nvSpPr>
        <dsp:cNvPr id="0" name=""/>
        <dsp:cNvSpPr/>
      </dsp:nvSpPr>
      <dsp:spPr>
        <a:xfrm>
          <a:off x="0" y="553047"/>
          <a:ext cx="6749185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The Collective Sharehouse (TCS) recognised the value and need for ‘more than food approach’</a:t>
          </a:r>
          <a:endParaRPr lang="en-US" sz="2600" kern="1200" dirty="0"/>
        </a:p>
      </dsp:txBody>
      <dsp:txXfrm>
        <a:off x="50489" y="603536"/>
        <a:ext cx="6648207" cy="933302"/>
      </dsp:txXfrm>
    </dsp:sp>
    <dsp:sp modelId="{32B7DF01-83EF-435B-95D0-6760623B0A1E}">
      <dsp:nvSpPr>
        <dsp:cNvPr id="0" name=""/>
        <dsp:cNvSpPr/>
      </dsp:nvSpPr>
      <dsp:spPr>
        <a:xfrm>
          <a:off x="0" y="1662207"/>
          <a:ext cx="6749185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York doesn’t </a:t>
          </a:r>
          <a:r>
            <a:rPr lang="en-GB" sz="2400" kern="1200" dirty="0"/>
            <a:t>have</a:t>
          </a:r>
          <a:r>
            <a:rPr lang="en-GB" sz="2300" kern="1200" dirty="0"/>
            <a:t> enough advice resources to provide an adviser – paid or otherwise in every setting</a:t>
          </a:r>
          <a:endParaRPr lang="en-US" sz="2300" kern="1200" dirty="0"/>
        </a:p>
      </dsp:txBody>
      <dsp:txXfrm>
        <a:off x="50489" y="1712696"/>
        <a:ext cx="6648207" cy="933302"/>
      </dsp:txXfrm>
    </dsp:sp>
    <dsp:sp modelId="{1A26E55C-826C-464C-8864-730A02A66D9D}">
      <dsp:nvSpPr>
        <dsp:cNvPr id="0" name=""/>
        <dsp:cNvSpPr/>
      </dsp:nvSpPr>
      <dsp:spPr>
        <a:xfrm>
          <a:off x="0" y="2771367"/>
          <a:ext cx="6749185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TCS asked “how can we do more ourselves”</a:t>
          </a:r>
          <a:endParaRPr lang="en-US" sz="2600" kern="1200" dirty="0"/>
        </a:p>
      </dsp:txBody>
      <dsp:txXfrm>
        <a:off x="50489" y="2821856"/>
        <a:ext cx="6648207" cy="933302"/>
      </dsp:txXfrm>
    </dsp:sp>
    <dsp:sp modelId="{3B876E07-B301-4841-813F-810A7B266B7A}">
      <dsp:nvSpPr>
        <dsp:cNvPr id="0" name=""/>
        <dsp:cNvSpPr/>
      </dsp:nvSpPr>
      <dsp:spPr>
        <a:xfrm>
          <a:off x="0" y="3880527"/>
          <a:ext cx="6749185" cy="1034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/>
            <a:t>CYC offered support to help develop an offer with TCS volunteers</a:t>
          </a:r>
          <a:endParaRPr lang="en-US" sz="2600" kern="1200"/>
        </a:p>
      </dsp:txBody>
      <dsp:txXfrm>
        <a:off x="50489" y="3931016"/>
        <a:ext cx="6648207" cy="933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0850C-CC5F-47CD-A9E4-DE3B6E634BDB}">
      <dsp:nvSpPr>
        <dsp:cNvPr id="0" name=""/>
        <dsp:cNvSpPr/>
      </dsp:nvSpPr>
      <dsp:spPr>
        <a:xfrm>
          <a:off x="0" y="691114"/>
          <a:ext cx="7115175" cy="1216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TCS Spoke to volunteers to see if people were interested in learning more and taking on the role</a:t>
          </a:r>
          <a:endParaRPr lang="en-US" sz="2400" kern="1200" dirty="0"/>
        </a:p>
      </dsp:txBody>
      <dsp:txXfrm>
        <a:off x="59399" y="750513"/>
        <a:ext cx="6996377" cy="1098002"/>
      </dsp:txXfrm>
    </dsp:sp>
    <dsp:sp modelId="{61F28C13-865C-41AA-A59E-1E5752A088A4}">
      <dsp:nvSpPr>
        <dsp:cNvPr id="0" name=""/>
        <dsp:cNvSpPr/>
      </dsp:nvSpPr>
      <dsp:spPr>
        <a:xfrm>
          <a:off x="0" y="2095114"/>
          <a:ext cx="7115175" cy="73117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will it look like and how will it work?</a:t>
          </a:r>
          <a:endParaRPr lang="en-US" sz="2400" kern="1200" dirty="0"/>
        </a:p>
      </dsp:txBody>
      <dsp:txXfrm>
        <a:off x="35693" y="2130807"/>
        <a:ext cx="7043789" cy="659789"/>
      </dsp:txXfrm>
    </dsp:sp>
    <dsp:sp modelId="{615504CB-17C0-4B95-B307-77A4560B5632}">
      <dsp:nvSpPr>
        <dsp:cNvPr id="0" name=""/>
        <dsp:cNvSpPr/>
      </dsp:nvSpPr>
      <dsp:spPr>
        <a:xfrm>
          <a:off x="0" y="2826289"/>
          <a:ext cx="7115175" cy="20518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907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b="0" kern="1200" dirty="0"/>
            <a:t>Policy for the role – Money Guiders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b="0" kern="1200" dirty="0"/>
            <a:t>Co-Ordinator 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b="0" kern="1200" dirty="0"/>
            <a:t>Introduction information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b="0" kern="1200" dirty="0"/>
            <a:t>Induction, training and support</a:t>
          </a:r>
          <a:endParaRPr lang="en-US" sz="24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400" b="0" kern="1200" dirty="0"/>
            <a:t>Resources</a:t>
          </a:r>
          <a:endParaRPr lang="en-US" sz="2400" b="0" kern="1200" dirty="0"/>
        </a:p>
      </dsp:txBody>
      <dsp:txXfrm>
        <a:off x="0" y="2826289"/>
        <a:ext cx="7115175" cy="20518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32413-18DA-4578-955B-59F57A2659DA}">
      <dsp:nvSpPr>
        <dsp:cNvPr id="0" name=""/>
        <dsp:cNvSpPr/>
      </dsp:nvSpPr>
      <dsp:spPr>
        <a:xfrm>
          <a:off x="0" y="3432"/>
          <a:ext cx="7151074" cy="6365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What is money guidance</a:t>
          </a:r>
          <a:endParaRPr lang="en-US" sz="2400" kern="1200" dirty="0"/>
        </a:p>
      </dsp:txBody>
      <dsp:txXfrm>
        <a:off x="31074" y="34506"/>
        <a:ext cx="7088926" cy="574403"/>
      </dsp:txXfrm>
    </dsp:sp>
    <dsp:sp modelId="{1530AF28-C7A5-4D73-ABE3-F4994C15FDBD}">
      <dsp:nvSpPr>
        <dsp:cNvPr id="0" name=""/>
        <dsp:cNvSpPr/>
      </dsp:nvSpPr>
      <dsp:spPr>
        <a:xfrm>
          <a:off x="0" y="639984"/>
          <a:ext cx="7151074" cy="994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4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Meaning of advice and guidance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Who gives money guidance?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000" kern="1200" dirty="0"/>
        </a:p>
      </dsp:txBody>
      <dsp:txXfrm>
        <a:off x="0" y="639984"/>
        <a:ext cx="7151074" cy="994507"/>
      </dsp:txXfrm>
    </dsp:sp>
    <dsp:sp modelId="{2D6BB21E-9D08-4101-8CBF-FDEEF8C7ED50}">
      <dsp:nvSpPr>
        <dsp:cNvPr id="0" name=""/>
        <dsp:cNvSpPr/>
      </dsp:nvSpPr>
      <dsp:spPr>
        <a:xfrm>
          <a:off x="0" y="1373101"/>
          <a:ext cx="7151074" cy="93207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Getting to grips with an overview of money support in York</a:t>
          </a:r>
          <a:endParaRPr lang="en-US" sz="2400" kern="1200" dirty="0"/>
        </a:p>
      </dsp:txBody>
      <dsp:txXfrm>
        <a:off x="45500" y="1418601"/>
        <a:ext cx="7060074" cy="841075"/>
      </dsp:txXfrm>
    </dsp:sp>
    <dsp:sp modelId="{10779780-0CD4-4A92-9F1B-750505E86172}">
      <dsp:nvSpPr>
        <dsp:cNvPr id="0" name=""/>
        <dsp:cNvSpPr/>
      </dsp:nvSpPr>
      <dsp:spPr>
        <a:xfrm>
          <a:off x="0" y="2397274"/>
          <a:ext cx="7151074" cy="33194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047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FontTx/>
            <a:buNone/>
          </a:pPr>
          <a:r>
            <a:rPr lang="en-GB" sz="2000" b="1" kern="1200" dirty="0"/>
            <a:t>Step one - Get the money that you are entitled to</a:t>
          </a:r>
          <a:endParaRPr lang="en-US" sz="2000" b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Use an independent, free and anonymous benefits calculator www.gov.uk/benefits-calculators </a:t>
          </a:r>
          <a:endParaRPr lang="en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Find out about the different benefits available </a:t>
          </a:r>
          <a:r>
            <a:rPr lang="en-GB" sz="2000" u="sng" kern="1200" dirty="0">
              <a:hlinkClick xmlns:r="http://schemas.openxmlformats.org/officeDocument/2006/relationships" r:id="rId1"/>
            </a:rPr>
            <a:t>www.york.gov.uk/benefits</a:t>
          </a:r>
          <a:r>
            <a:rPr lang="en-GB" sz="2000" kern="1200" dirty="0"/>
            <a:t> </a:t>
          </a:r>
          <a:r>
            <a:rPr lang="en-GB" sz="2000" kern="1200" dirty="0">
              <a:hlinkClick xmlns:r="http://schemas.openxmlformats.org/officeDocument/2006/relationships" r:id="rId2"/>
            </a:rPr>
            <a:t>www.gov.uk/browse/benefits</a:t>
          </a:r>
          <a:r>
            <a:rPr lang="en-GB" sz="2000" kern="1200" dirty="0"/>
            <a:t>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b="1" kern="1200" dirty="0"/>
            <a:t>Step 2 - Reduce your outgoings and save on household bills </a:t>
          </a:r>
          <a:r>
            <a:rPr lang="en-GB" sz="2000" u="sng" kern="1200" dirty="0">
              <a:hlinkClick xmlns:r="http://schemas.openxmlformats.org/officeDocument/2006/relationships" r:id="rId3"/>
            </a:rPr>
            <a:t>www.livewellyork.co.uk/talkmoney</a:t>
          </a:r>
          <a:r>
            <a:rPr lang="en-GB" sz="2000" kern="1200" dirty="0"/>
            <a:t> </a:t>
          </a:r>
          <a:r>
            <a:rPr lang="en-GB" sz="2000" u="sng" kern="1200" dirty="0">
              <a:hlinkClick xmlns:r="http://schemas.openxmlformats.org/officeDocument/2006/relationships" r:id="rId4"/>
            </a:rPr>
            <a:t>www.moneyhelper.org.uk</a:t>
          </a:r>
          <a:r>
            <a:rPr lang="en-GB" sz="2000" kern="1200" dirty="0"/>
            <a:t> </a:t>
          </a:r>
          <a:r>
            <a:rPr lang="en-GB" sz="2000" kern="1200" dirty="0">
              <a:hlinkClick xmlns:r="http://schemas.openxmlformats.org/officeDocument/2006/relationships" r:id="rId5"/>
            </a:rPr>
            <a:t>www.moneysavingexpert.com</a:t>
          </a:r>
          <a:r>
            <a:rPr lang="en-GB" sz="2000" kern="1200" dirty="0"/>
            <a:t>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GB" sz="2000" b="1" kern="1200" dirty="0"/>
            <a:t>Step 3 - Get benefits and money advice </a:t>
          </a:r>
          <a:endParaRPr lang="en-US" sz="2000" b="1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Anyone who needs further help should be referred to one of the advice and information services working across the City.</a:t>
          </a:r>
          <a:endParaRPr lang="en-US" sz="2000" kern="1200" dirty="0"/>
        </a:p>
      </dsp:txBody>
      <dsp:txXfrm>
        <a:off x="0" y="2397274"/>
        <a:ext cx="7151074" cy="33194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9FB2D-FE41-491E-8E4A-8CC5EB26063E}">
      <dsp:nvSpPr>
        <dsp:cNvPr id="0" name=""/>
        <dsp:cNvSpPr/>
      </dsp:nvSpPr>
      <dsp:spPr>
        <a:xfrm>
          <a:off x="0" y="27171"/>
          <a:ext cx="6719534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Tools and resources  </a:t>
          </a:r>
          <a:endParaRPr lang="en-US" sz="2400" kern="1200" dirty="0"/>
        </a:p>
      </dsp:txBody>
      <dsp:txXfrm>
        <a:off x="28329" y="55500"/>
        <a:ext cx="6662876" cy="523662"/>
      </dsp:txXfrm>
    </dsp:sp>
    <dsp:sp modelId="{8145F1C4-EE8E-4C7E-B697-ECB38DE65FC5}">
      <dsp:nvSpPr>
        <dsp:cNvPr id="0" name=""/>
        <dsp:cNvSpPr/>
      </dsp:nvSpPr>
      <dsp:spPr>
        <a:xfrm>
          <a:off x="0" y="607491"/>
          <a:ext cx="6719534" cy="170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4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Websites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Resource box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Free leaflets available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Referral checklist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Shadow trained Money Guider</a:t>
          </a:r>
          <a:endParaRPr lang="en-US" sz="2000" kern="1200" dirty="0"/>
        </a:p>
      </dsp:txBody>
      <dsp:txXfrm>
        <a:off x="0" y="607491"/>
        <a:ext cx="6719534" cy="1700505"/>
      </dsp:txXfrm>
    </dsp:sp>
    <dsp:sp modelId="{22663065-05D7-4A80-B443-365243546BAA}">
      <dsp:nvSpPr>
        <dsp:cNvPr id="0" name=""/>
        <dsp:cNvSpPr/>
      </dsp:nvSpPr>
      <dsp:spPr>
        <a:xfrm>
          <a:off x="0" y="2307997"/>
          <a:ext cx="6719534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The Money Guiders training modules </a:t>
          </a:r>
          <a:endParaRPr lang="en-US" sz="2400" kern="1200" dirty="0"/>
        </a:p>
      </dsp:txBody>
      <dsp:txXfrm>
        <a:off x="28329" y="2336326"/>
        <a:ext cx="6662876" cy="523662"/>
      </dsp:txXfrm>
    </dsp:sp>
    <dsp:sp modelId="{2A48A2DF-4C46-4BB3-BCA1-E0E1FFF759CA}">
      <dsp:nvSpPr>
        <dsp:cNvPr id="0" name=""/>
        <dsp:cNvSpPr/>
      </dsp:nvSpPr>
      <dsp:spPr>
        <a:xfrm>
          <a:off x="0" y="2888317"/>
          <a:ext cx="6719534" cy="2438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4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Money Guiders is from the Money and Pensions Service (</a:t>
          </a:r>
          <a:r>
            <a:rPr lang="en-GB" sz="2000" kern="1200" dirty="0" err="1"/>
            <a:t>MaPS</a:t>
          </a:r>
          <a:r>
            <a:rPr lang="en-GB" sz="2000" kern="1200" dirty="0"/>
            <a:t>). </a:t>
          </a:r>
          <a:r>
            <a:rPr lang="en-GB" sz="2000" kern="1200" dirty="0">
              <a:hlinkClick xmlns:r="http://schemas.openxmlformats.org/officeDocument/2006/relationships" r:id="rId1"/>
            </a:rPr>
            <a:t>www.maps.org.uk/en/our-work/money-guiders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This e-learning programme is designed to provide Money Guiders with the skills, confidence and tools to provide good quality support to help to improve financial wellbeing of residents.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2000" kern="1200" dirty="0"/>
            <a:t>This course comprises 6 eLearning modules and an online assessment. </a:t>
          </a:r>
          <a:endParaRPr lang="en-US" sz="2000" kern="1200" dirty="0"/>
        </a:p>
      </dsp:txBody>
      <dsp:txXfrm>
        <a:off x="0" y="2888317"/>
        <a:ext cx="6719534" cy="2438460"/>
      </dsp:txXfrm>
    </dsp:sp>
    <dsp:sp modelId="{C11D25C3-368E-4B94-BC68-4F106130B8A5}">
      <dsp:nvSpPr>
        <dsp:cNvPr id="0" name=""/>
        <dsp:cNvSpPr/>
      </dsp:nvSpPr>
      <dsp:spPr>
        <a:xfrm>
          <a:off x="0" y="5326777"/>
          <a:ext cx="6719534" cy="580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Ongoing support and training</a:t>
          </a:r>
          <a:endParaRPr lang="en-US" sz="2400" kern="1200" dirty="0"/>
        </a:p>
      </dsp:txBody>
      <dsp:txXfrm>
        <a:off x="28329" y="5355106"/>
        <a:ext cx="6662876" cy="523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FC318-75AA-49D4-8F13-E6AF62C97FBF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8FCC9-A0B6-4A70-89E3-84CD79F5F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639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hub.net/web/moneyguiders/about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8FCC9-A0B6-4A70-89E3-84CD79F5F36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470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Collective Sharehouse is a volunteer led organisation currently supporting around 150 households who live in the </a:t>
            </a:r>
            <a:r>
              <a:rPr lang="en-GB" dirty="0" err="1"/>
              <a:t>Micklegate</a:t>
            </a:r>
            <a:r>
              <a:rPr lang="en-GB" dirty="0"/>
              <a:t> Ward area of York.</a:t>
            </a:r>
          </a:p>
          <a:p>
            <a:endParaRPr lang="en-GB" dirty="0"/>
          </a:p>
          <a:p>
            <a:r>
              <a:rPr lang="en-GB" dirty="0"/>
              <a:t>They provide a range of cupboard foods, fresh fruit and vegetables, bread, toiletries and household cleaning products.</a:t>
            </a:r>
          </a:p>
          <a:p>
            <a:r>
              <a:rPr lang="en-GB" dirty="0"/>
              <a:t>They have 3 sessions per week 2 morning sessions offer café setting and 1 early evening session is only for food collection.</a:t>
            </a:r>
          </a:p>
          <a:p>
            <a:endParaRPr lang="en-GB" dirty="0"/>
          </a:p>
          <a:p>
            <a:r>
              <a:rPr lang="en-GB" dirty="0"/>
              <a:t>They are part of York Good Place Network and a re keen to develop and support community.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8FCC9-A0B6-4A70-89E3-84CD79F5F3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908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8FCC9-A0B6-4A70-89E3-84CD79F5F36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790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8FCC9-A0B6-4A70-89E3-84CD79F5F3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121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145573"/>
          </a:xfrm>
        </p:spPr>
        <p:txBody>
          <a:bodyPr/>
          <a:lstStyle/>
          <a:p>
            <a:pPr marL="342900" lvl="0" indent="-342900">
              <a:spcAft>
                <a:spcPts val="64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The course is 2.5-3.5 hours in duration depending on how much time is spent on different activities and exploring links to external websites. 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spcAft>
                <a:spcPts val="46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Module 1 Introduction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spcAft>
                <a:spcPts val="46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Module 2 What is money Guidance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spcAft>
                <a:spcPts val="46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Module 3 My Role in Money Guidance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spcAft>
                <a:spcPts val="46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Module 4 Who is Money Guidance for?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spcAft>
                <a:spcPts val="46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Module 5 Signposting and Sources of Information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spcAft>
                <a:spcPts val="460"/>
              </a:spcAft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Module 6 Continuing My Money Guidance Journey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 marL="1143000" lvl="2" indent="-228600">
              <a:buFont typeface="+mj-lt"/>
              <a:buAutoNum type="arabicPeriod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GillSans"/>
              </a:rPr>
              <a:t>Optional online assessment</a:t>
            </a:r>
            <a:endParaRPr lang="en-GB" sz="1200" dirty="0">
              <a:solidFill>
                <a:srgbClr val="000000"/>
              </a:solidFill>
              <a:effectLst/>
              <a:latin typeface="GillSans"/>
              <a:ea typeface="Calibri" panose="020F0502020204030204" pitchFamily="34" charset="0"/>
              <a:cs typeface="GillSans"/>
            </a:endParaRPr>
          </a:p>
          <a:p>
            <a:pPr>
              <a:spcAft>
                <a:spcPts val="1200"/>
              </a:spcAft>
            </a:pPr>
            <a:r>
              <a:rPr lang="en-GB" sz="1400" dirty="0">
                <a:solidFill>
                  <a:srgbClr val="0B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r>
              <a:rPr lang="en-GB" sz="1400" dirty="0">
                <a:solidFill>
                  <a:srgbClr val="0B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Join the Money Guiders </a:t>
            </a:r>
            <a:r>
              <a:rPr lang="en-GB" sz="1400" dirty="0">
                <a:solidFill>
                  <a:srgbClr val="1D528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community of practitioners </a:t>
            </a:r>
            <a:r>
              <a:rPr lang="en-GB" sz="1400" dirty="0">
                <a:solidFill>
                  <a:srgbClr val="0B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network events, learning opportunities, online groups and more.</a:t>
            </a:r>
          </a:p>
          <a:p>
            <a:endParaRPr lang="en-GB" sz="1400" dirty="0">
              <a:solidFill>
                <a:srgbClr val="0B0C0C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sz="1400" dirty="0">
                <a:solidFill>
                  <a:srgbClr val="0B0C0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Welfare Benefits Unit – introduction to benefits training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F8FCC9-A0B6-4A70-89E3-84CD79F5F36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57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8EE31-7866-3CC2-7182-3E39457471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924EFB-4916-6B6F-5FBE-868E76716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3F8D6-13B3-600D-2EA3-7A230266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994600-5C0C-0C32-F177-0BE797C3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04D03-FF13-B61C-0B32-FAED92983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88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58C71-C5D1-CF19-0774-7B626B41C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8A4877-6236-3DBE-361B-2ACD4B9AE0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0F9A1-A7D6-9BC8-7972-952853A7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1CF6C-B741-BC98-1AEE-FC10CF14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9E9C69-9312-05E1-9CDE-4F32AC3A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3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C6C619-7E6C-1925-FC99-A65FEDC38A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F30C5-F7F2-8A18-7CE9-F6CBAC75F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8B558-52B0-5F70-31FA-18E6F524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980AC-1381-DDBA-2B78-336218144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240369-6FE6-796D-1FF3-6179C81A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10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90E2-3B3A-D68A-C493-38EE5F88A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FE422-FF62-D38B-D134-3C7A998FF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1396A-2182-A2C5-82A5-7287598E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EB88A1-EFFE-BEB0-0B83-C3B23E319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A541A-0D91-F85D-1561-B32921752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08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7175D-8377-D303-AE19-3202BFBE9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FDF20-C54B-5C12-26AE-90ACEEDE1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9A3E6-0D46-0777-6A31-6170161B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DD12A-B545-12F6-3183-980E497B7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FD022-8E87-6910-9626-9C139C5CF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936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9A438-5562-B845-6A54-75D4B7F36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CC87-443F-C4BE-8125-47DBA635F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AA29C9-1574-628E-FC84-748B0CFC2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76134-C7F6-090C-1C1D-0C9B75EC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F224D-F0C9-C091-9D3C-CB5E521D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B1C44-193C-5593-87A0-EF19D0706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460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D346-5DF5-B516-FA19-FAF1D4241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8EDDD-A26F-A2F2-D876-AB81BFEF7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9805C-E0F8-1E4B-C693-73FFF536F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E5BF6F-8BDB-5CF7-FE81-1A58C115F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91D10B-9826-3E68-4F30-E069FA667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7F8D1D-4942-7483-21AC-C2646EC15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DB9BAC-869E-B188-A275-4B4FC9461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A66852-A78D-804E-F2F8-030010715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54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4BD3A-452B-058F-940A-BC443B2A0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A84D5-3E05-8C0B-82D8-843B99AB3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875738-78AF-EB0F-BE66-530152B8E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21B77D-6FCA-EE2B-ED3E-A2E555A4D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54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138E3-1416-49A1-97DB-88994850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12B8-8229-CA8F-502B-248B8B3B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9F09D0-1AAC-D830-3941-2067F536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1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0E874-0311-7BE5-5794-203D8FD0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AFBDC-88D3-9768-AFFE-7863BF305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E107CF-3E07-931E-EAED-AD4728F32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C62EF6-F53C-5FBD-5EA7-079F711B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4E725-B7E4-AAF0-E677-34D716FB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26414-A296-4BE2-DE6E-3918B144C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47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5D136-05EA-E5A3-29BC-DF091B6A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DCF9D-36AA-7D02-9EE3-697862D2E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9B0250-C260-35BA-CD39-A1714D28A8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9F175-0702-B31C-7CD3-8C34198D6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CD875-4130-528A-59E0-AC9A843F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901ED0-D8CA-63A6-0370-766EF3329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081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E42849-5373-98BE-9AE1-D3A4FCE11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8E6E08-A734-A408-E71E-93D5DFD4E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6ECFD-F907-8C64-8DEF-CBE877544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E6B43-3883-4625-A831-C681084DACC1}" type="datetimeFigureOut">
              <a:rPr lang="en-GB" smtClean="0"/>
              <a:t>14/03/2024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FF972-AD06-CA93-11D7-93D1A8E74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225B2-3AD4-8983-F0E1-DABE64037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D3DE1-BB5C-4071-8645-1E82C9F02D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63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logo for a warehouse&#10;&#10;Description automatically generated">
            <a:extLst>
              <a:ext uri="{FF2B5EF4-FFF2-40B4-BE49-F238E27FC236}">
                <a16:creationId xmlns:a16="http://schemas.microsoft.com/office/drawing/2014/main" id="{24877E3A-3429-882A-58C3-D6A4760299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0334" y="3021444"/>
            <a:ext cx="5712646" cy="1864405"/>
          </a:xfrm>
          <a:prstGeom prst="rect">
            <a:avLst/>
          </a:prstGeom>
        </p:spPr>
      </p:pic>
      <p:pic>
        <p:nvPicPr>
          <p:cNvPr id="4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845048E8-D730-48B2-C58F-7991B09CB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7727" y="5289826"/>
            <a:ext cx="2213576" cy="92898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E84DB219-ADAF-1E8A-9A11-06F7EB684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882" y="639193"/>
            <a:ext cx="3571810" cy="1615735"/>
          </a:xfrm>
        </p:spPr>
        <p:txBody>
          <a:bodyPr>
            <a:normAutofit/>
          </a:bodyPr>
          <a:lstStyle/>
          <a:p>
            <a:pPr algn="l"/>
            <a:r>
              <a:rPr lang="en-US" sz="2000" i="0" dirty="0">
                <a:effectLst/>
              </a:rPr>
              <a:t>York and North Yorkshire</a:t>
            </a:r>
            <a:br>
              <a:rPr lang="en-US" sz="2000" i="0" dirty="0">
                <a:effectLst/>
              </a:rPr>
            </a:br>
            <a:r>
              <a:rPr lang="en-US" sz="2000" i="0" dirty="0">
                <a:effectLst/>
              </a:rPr>
              <a:t>Covid Recovery Insight Project: Food Insecurity</a:t>
            </a:r>
            <a:br>
              <a:rPr lang="en-US" sz="2000" i="0" dirty="0">
                <a:effectLst/>
              </a:rPr>
            </a:br>
            <a:br>
              <a:rPr lang="en-US" sz="2000" i="0" dirty="0">
                <a:effectLst/>
              </a:rPr>
            </a:br>
            <a:r>
              <a:rPr lang="en-US" sz="2000" i="0" dirty="0">
                <a:effectLst/>
              </a:rPr>
              <a:t>More than food</a:t>
            </a:r>
            <a:endParaRPr lang="en-GB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B4C53B-8B5D-A524-4B4E-F9FE9A9E91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0364" y="639193"/>
            <a:ext cx="5123105" cy="2187983"/>
          </a:xfrm>
        </p:spPr>
        <p:txBody>
          <a:bodyPr>
            <a:normAutofit lnSpcReduction="10000"/>
          </a:bodyPr>
          <a:lstStyle/>
          <a:p>
            <a:br>
              <a:rPr lang="en-GB" dirty="0"/>
            </a:br>
            <a:r>
              <a:rPr lang="en-GB" sz="5400" b="1" dirty="0"/>
              <a:t>Money Guiders pilot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287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0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D1CC44-60E3-F101-DE2A-FE928161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GillSans"/>
              </a:rPr>
              <a:t>Why have we started the Money Guider pilot?</a:t>
            </a:r>
          </a:p>
        </p:txBody>
      </p:sp>
      <p:pic>
        <p:nvPicPr>
          <p:cNvPr id="4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0CDAAD1E-61E9-2368-E808-5A62EEBF0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1" y="5995770"/>
            <a:ext cx="1821029" cy="7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EE6E51BA-0570-93E0-7D81-60440A59AE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971721"/>
              </p:ext>
            </p:extLst>
          </p:nvPr>
        </p:nvGraphicFramePr>
        <p:xfrm>
          <a:off x="4833215" y="657224"/>
          <a:ext cx="6749185" cy="5467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1CC0997B-3718-F1E6-0153-DC837E2BC5F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9" y="67371"/>
            <a:ext cx="2761084" cy="917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396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D1CC44-60E3-F101-DE2A-FE928161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GillSans"/>
              </a:rPr>
              <a:t>TCS approach</a:t>
            </a:r>
          </a:p>
        </p:txBody>
      </p:sp>
      <p:pic>
        <p:nvPicPr>
          <p:cNvPr id="8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1EC2BDE4-87E1-50A4-F791-57B26971E8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1" y="5995770"/>
            <a:ext cx="1821029" cy="7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F06CAA45-1734-E86A-F03E-5416C8C976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0264736"/>
              </p:ext>
            </p:extLst>
          </p:nvPr>
        </p:nvGraphicFramePr>
        <p:xfrm>
          <a:off x="4533900" y="557188"/>
          <a:ext cx="7115175" cy="5569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4287A661-55B2-288F-C296-BA913A93D8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9" y="67371"/>
            <a:ext cx="2761084" cy="917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862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1DBF33-CFF4-A239-7C31-300FCC2B7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957447"/>
            <a:ext cx="3383280" cy="4943105"/>
          </a:xfrm>
        </p:spPr>
        <p:txBody>
          <a:bodyPr anchor="ctr">
            <a:normAutofit/>
          </a:bodyPr>
          <a:lstStyle/>
          <a:p>
            <a:r>
              <a:rPr lang="en-GB" sz="4000" b="1" kern="0" dirty="0">
                <a:latin typeface="GillSans"/>
              </a:rPr>
              <a:t>Money Guiders Induction Pack</a:t>
            </a:r>
            <a:endParaRPr lang="en-GB" sz="4000" dirty="0"/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D0830C-E554-D218-8C07-D14522D3C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471386"/>
              </p:ext>
            </p:extLst>
          </p:nvPr>
        </p:nvGraphicFramePr>
        <p:xfrm>
          <a:off x="4549514" y="625682"/>
          <a:ext cx="7151074" cy="588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6FBD6971-D184-0BEA-9E1E-9F3D92F86F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1" y="5995770"/>
            <a:ext cx="1821029" cy="7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0FF390C-1D44-CFE6-C8F9-CC1104E1C8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9" y="67371"/>
            <a:ext cx="2761084" cy="917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2262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D1CC44-60E3-F101-DE2A-FE928161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GB" sz="4000" b="1" kern="0" dirty="0">
                <a:latin typeface="GillSans"/>
              </a:rPr>
              <a:t>Money Guiders Induction Pack</a:t>
            </a:r>
            <a:br>
              <a:rPr lang="en-GB" sz="5200" b="1" kern="0" dirty="0">
                <a:latin typeface="GillSans"/>
              </a:rPr>
            </a:br>
            <a:endParaRPr lang="en-GB" sz="5200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0CDAAD1E-61E9-2368-E808-5A62EEBF0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1" y="5995770"/>
            <a:ext cx="1821029" cy="7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A black and white logo&#10;&#10;Description automatically generated">
            <a:extLst>
              <a:ext uri="{FF2B5EF4-FFF2-40B4-BE49-F238E27FC236}">
                <a16:creationId xmlns:a16="http://schemas.microsoft.com/office/drawing/2014/main" id="{159BF99D-2D53-4B84-48AB-28C04D102F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1" y="5995770"/>
            <a:ext cx="1821029" cy="78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10DF9024-158B-F4F8-B73D-3C66CCA25F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3958907"/>
              </p:ext>
            </p:extLst>
          </p:nvPr>
        </p:nvGraphicFramePr>
        <p:xfrm>
          <a:off x="4637315" y="466531"/>
          <a:ext cx="6719534" cy="59342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8BED19F7-B44A-DCE2-36F5-8517F1C741B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9" y="67371"/>
            <a:ext cx="2761084" cy="917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2676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228960-8dda-4990-96fa-d0546ee09822" xsi:nil="true"/>
    <lcf76f155ced4ddcb4097134ff3c332f xmlns="0e4b26a6-8020-47a3-b06c-c8b55cbcf374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993689D39FDE4B927349D36902D69C" ma:contentTypeVersion="15" ma:contentTypeDescription="Create a new document." ma:contentTypeScope="" ma:versionID="d20c90e20862127331ca88e3c2dcab08">
  <xsd:schema xmlns:xsd="http://www.w3.org/2001/XMLSchema" xmlns:xs="http://www.w3.org/2001/XMLSchema" xmlns:p="http://schemas.microsoft.com/office/2006/metadata/properties" xmlns:ns2="0e4b26a6-8020-47a3-b06c-c8b55cbcf374" xmlns:ns3="c3228960-8dda-4990-96fa-d0546ee09822" targetNamespace="http://schemas.microsoft.com/office/2006/metadata/properties" ma:root="true" ma:fieldsID="28a4fbd44dcad4964922e28e67dbd49e" ns2:_="" ns3:_="">
    <xsd:import namespace="0e4b26a6-8020-47a3-b06c-c8b55cbcf374"/>
    <xsd:import namespace="c3228960-8dda-4990-96fa-d0546ee098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4b26a6-8020-47a3-b06c-c8b55cbcf3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e47a77f1-cf3c-4eb3-ad1c-cfadb09caf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228960-8dda-4990-96fa-d0546ee0982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13776b13-8a2f-43f6-a00a-9464068e248e}" ma:internalName="TaxCatchAll" ma:showField="CatchAllData" ma:web="c3228960-8dda-4990-96fa-d0546ee098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934448-D812-4F87-AD43-71782976EBCC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0e4b26a6-8020-47a3-b06c-c8b55cbcf374"/>
    <ds:schemaRef ds:uri="http://purl.org/dc/terms/"/>
    <ds:schemaRef ds:uri="http://purl.org/dc/dcmitype/"/>
    <ds:schemaRef ds:uri="http://schemas.openxmlformats.org/package/2006/metadata/core-properties"/>
    <ds:schemaRef ds:uri="c3228960-8dda-4990-96fa-d0546ee09822"/>
  </ds:schemaRefs>
</ds:datastoreItem>
</file>

<file path=customXml/itemProps2.xml><?xml version="1.0" encoding="utf-8"?>
<ds:datastoreItem xmlns:ds="http://schemas.openxmlformats.org/officeDocument/2006/customXml" ds:itemID="{C6EADF5C-AE4C-4C10-9109-450EFB6776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293A85-B710-459E-B297-EB2033B279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4b26a6-8020-47a3-b06c-c8b55cbcf374"/>
    <ds:schemaRef ds:uri="c3228960-8dda-4990-96fa-d0546ee098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554</Words>
  <Application>Microsoft Office PowerPoint</Application>
  <PresentationFormat>Widescreen</PresentationFormat>
  <Paragraphs>61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GillSans</vt:lpstr>
      <vt:lpstr>Office Theme</vt:lpstr>
      <vt:lpstr>York and North Yorkshire Covid Recovery Insight Project: Food Insecurity  More than food</vt:lpstr>
      <vt:lpstr>Why have we started the Money Guider pilot?</vt:lpstr>
      <vt:lpstr>TCS approach</vt:lpstr>
      <vt:lpstr>Money Guiders Induction Pack</vt:lpstr>
      <vt:lpstr>Money Guiders Induction Pack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York and North Yorkshire Covid Recovery Insight Project: Food Insecurity More than food</dc:title>
  <dc:creator>Wood, Susan</dc:creator>
  <cp:lastModifiedBy>Amber Graver</cp:lastModifiedBy>
  <cp:revision>8</cp:revision>
  <dcterms:created xsi:type="dcterms:W3CDTF">2024-03-07T11:48:46Z</dcterms:created>
  <dcterms:modified xsi:type="dcterms:W3CDTF">2024-03-14T16:04:01Z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0x01010036993689D39FDE4B927349D36902D69C</vt:lpwstr>
  </property>
</Properties>
</file>