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0"/>
  </p:notesMasterIdLst>
  <p:sldIdLst>
    <p:sldId id="256" r:id="rId2"/>
    <p:sldId id="262" r:id="rId3"/>
    <p:sldId id="263" r:id="rId4"/>
    <p:sldId id="257" r:id="rId5"/>
    <p:sldId id="265" r:id="rId6"/>
    <p:sldId id="264" r:id="rId7"/>
    <p:sldId id="266" r:id="rId8"/>
    <p:sldId id="29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7895" autoAdjust="0"/>
  </p:normalViewPr>
  <p:slideViewPr>
    <p:cSldViewPr snapToGrid="0">
      <p:cViewPr varScale="1">
        <p:scale>
          <a:sx n="72" d="100"/>
          <a:sy n="72" d="100"/>
        </p:scale>
        <p:origin x="199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288669-F95E-4319-B5D1-20E8F386A04A}" type="datetimeFigureOut">
              <a:rPr lang="en-GB" smtClean="0"/>
              <a:t>02/06/2025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0E3EE-DBD9-4289-BA20-35F783F12CE8}" type="slidenum">
              <a:rPr lang="en-GB" smtClean="0"/>
              <a:t>‹#›</a:t>
            </a:fld>
            <a:endParaRPr lang="en-GB" dirty="0"/>
          </a:p>
        </p:txBody>
      </p:sp>
    </p:spTree>
    <p:extLst>
      <p:ext uri="{BB962C8B-B14F-4D97-AF65-F5344CB8AC3E}">
        <p14:creationId xmlns:p14="http://schemas.microsoft.com/office/powerpoint/2010/main" val="3774499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communityfoodandhealth.org.uk/community-based-activity/case-studies/granton-community-gardeners/"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communityfoodandhealth.org.uk/community-based-activity/case-studies/category/community-gardening/"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communityfoodandhealth.org.uk/publications/making-case-2/"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s://www.sustainweb.org/publications/food_co_ops_toolkit/" TargetMode="External"/><Relationship Id="rId5" Type="http://schemas.openxmlformats.org/officeDocument/2006/relationships/hyperlink" Target="https://www.sustainweb.org/publications/community_food_projects_a_directory/" TargetMode="External"/><Relationship Id="rId4" Type="http://schemas.openxmlformats.org/officeDocument/2006/relationships/hyperlink" Target="https://www.edenprojectcommunities.com/sites/default/files/community_food_projects_e-book_0.pdf"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communityfoodandhealth.org.uk/2017/community-caf-selfevaluation-programme/#:~:text=Community%20Food%20and%20Health%20%28Scotland%29%20is%20looking%20for,will%20meet%20up%20for%20three%20one-day%20sessions%20to%3A"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https://www.bbc.com/news/uk-scotland-north-east-orkney-shetland-51474866</a:t>
            </a:r>
          </a:p>
          <a:p>
            <a:r>
              <a:rPr lang="en-GB" dirty="0"/>
              <a:t>IMAGE REMOVED 2</a:t>
            </a:r>
            <a:r>
              <a:rPr lang="en-GB" baseline="30000" dirty="0"/>
              <a:t>ND</a:t>
            </a:r>
            <a:r>
              <a:rPr lang="en-GB" dirty="0"/>
              <a:t> JUNE 2025</a:t>
            </a:r>
          </a:p>
        </p:txBody>
      </p:sp>
      <p:sp>
        <p:nvSpPr>
          <p:cNvPr id="4" name="Slide Number Placeholder 3"/>
          <p:cNvSpPr>
            <a:spLocks noGrp="1"/>
          </p:cNvSpPr>
          <p:nvPr>
            <p:ph type="sldNum" sz="quarter" idx="5"/>
          </p:nvPr>
        </p:nvSpPr>
        <p:spPr/>
        <p:txBody>
          <a:bodyPr/>
          <a:lstStyle/>
          <a:p>
            <a:fld id="{DAD0E3EE-DBD9-4289-BA20-35F783F12CE8}" type="slidenum">
              <a:rPr lang="en-GB" smtClean="0"/>
              <a:t>1</a:t>
            </a:fld>
            <a:endParaRPr lang="en-GB" dirty="0"/>
          </a:p>
        </p:txBody>
      </p:sp>
    </p:spTree>
    <p:extLst>
      <p:ext uri="{BB962C8B-B14F-4D97-AF65-F5344CB8AC3E}">
        <p14:creationId xmlns:p14="http://schemas.microsoft.com/office/powerpoint/2010/main" val="113329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Calibri" panose="020F0502020204030204" pitchFamily="34" charset="0"/>
              </a:rPr>
              <a:t>This review is based on 10 of the most relevant studies.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Segoe UI" panose="020B0502040204020203" pitchFamily="34" charset="0"/>
                <a:ea typeface="Calibri" panose="020F0502020204030204" pitchFamily="34" charset="0"/>
                <a:cs typeface="Times New Roman" panose="02020603050405020304" pitchFamily="18" charset="0"/>
              </a:rPr>
              <a:t>Source: A snapshot of Covid-19, food insecurity and community food initiatives | Community Food and Health (Scotland, 2020)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2</a:t>
            </a:fld>
            <a:endParaRPr lang="en-GB" dirty="0"/>
          </a:p>
        </p:txBody>
      </p:sp>
    </p:spTree>
    <p:extLst>
      <p:ext uri="{BB962C8B-B14F-4D97-AF65-F5344CB8AC3E}">
        <p14:creationId xmlns:p14="http://schemas.microsoft.com/office/powerpoint/2010/main" val="1966433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Calibri" panose="020F0502020204030204" pitchFamily="34" charset="0"/>
              </a:rPr>
              <a:t>This review is based on 11 of the most relevant studies.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Segoe UI" panose="020B0502040204020203" pitchFamily="34" charset="0"/>
                <a:ea typeface="Calibri" panose="020F0502020204030204" pitchFamily="34" charset="0"/>
                <a:cs typeface="Times New Roman" panose="02020603050405020304" pitchFamily="18" charset="0"/>
              </a:rPr>
              <a:t>Source: Eden Field Guide to Community Food Projects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3</a:t>
            </a:fld>
            <a:endParaRPr lang="en-GB" dirty="0"/>
          </a:p>
        </p:txBody>
      </p:sp>
    </p:spTree>
    <p:extLst>
      <p:ext uri="{BB962C8B-B14F-4D97-AF65-F5344CB8AC3E}">
        <p14:creationId xmlns:p14="http://schemas.microsoft.com/office/powerpoint/2010/main" val="143171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Sources</a:t>
            </a:r>
          </a:p>
          <a:p>
            <a:endParaRPr lang="en-GB" dirty="0"/>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cs typeface="Times New Roman" panose="02020603050405020304" pitchFamily="18" charset="0"/>
              </a:rPr>
              <a:t>Shaping more resilient and just food systems: lessons from the COVID-19 pandemic (2021)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cs typeface="Times New Roman" panose="02020603050405020304" pitchFamily="18" charset="0"/>
              </a:rPr>
              <a:t>The Food Ladders Project - Mapping the Geographies of Food Provision in Sheffield. 2022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cs typeface="Times New Roman" panose="02020603050405020304" pitchFamily="18" charset="0"/>
              </a:rPr>
              <a:t>Navigating Storms: Learning from Covid-19 food experiences 'Food Vulnerability During Covid-19' Participatory Panel. October 2021Navigating Storms: Learning from Covid-19 food experiences 'Food Vulnerability During Covid-19' Participatory Panel. 2021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cs typeface="Times New Roman" panose="02020603050405020304" pitchFamily="18" charset="0"/>
              </a:rPr>
              <a:t>Community and Health Scotland Strengthening the future for community retailers (2018)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4</a:t>
            </a:fld>
            <a:endParaRPr lang="en-GB" dirty="0"/>
          </a:p>
        </p:txBody>
      </p:sp>
    </p:spTree>
    <p:extLst>
      <p:ext uri="{BB962C8B-B14F-4D97-AF65-F5344CB8AC3E}">
        <p14:creationId xmlns:p14="http://schemas.microsoft.com/office/powerpoint/2010/main" val="144030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Segoe UI" panose="020B0502040204020203" pitchFamily="34" charset="0"/>
                <a:ea typeface="Calibri" panose="020F0502020204030204" pitchFamily="34" charset="0"/>
              </a:rPr>
              <a:t>Source: </a:t>
            </a:r>
            <a:r>
              <a:rPr lang="en-GB" sz="2800" dirty="0">
                <a:hlinkClick r:id="rId3"/>
              </a:rPr>
              <a:t>Granton Community Gardeners – community development in action | Community Food and Health (Scotland)</a:t>
            </a:r>
            <a:endParaRPr lang="en-GB" sz="1800" dirty="0">
              <a:effectLst/>
              <a:latin typeface="Segoe UI" panose="020B0502040204020203"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Segoe UI" panose="020B0502040204020203" pitchFamily="34" charset="0"/>
                <a:ea typeface="Calibri" panose="020F0502020204030204" pitchFamily="34" charset="0"/>
              </a:rPr>
              <a:t>Further community gardening case studies are found </a:t>
            </a:r>
            <a:r>
              <a:rPr lang="en-GB" sz="1800" u="sng" dirty="0">
                <a:solidFill>
                  <a:srgbClr val="0563C1"/>
                </a:solidFill>
                <a:effectLst/>
                <a:latin typeface="Segoe UI" panose="020B0502040204020203" pitchFamily="34" charset="0"/>
                <a:ea typeface="Calibri" panose="020F0502020204030204" pitchFamily="34" charset="0"/>
                <a:hlinkClick r:id="rId4"/>
              </a:rPr>
              <a:t>here</a:t>
            </a:r>
            <a:r>
              <a:rPr lang="en-GB" dirty="0">
                <a:effectLst/>
              </a:rPr>
              <a:t>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Community gardening | Community Food and Health (Scotland)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5</a:t>
            </a:fld>
            <a:endParaRPr lang="en-GB" dirty="0"/>
          </a:p>
        </p:txBody>
      </p:sp>
    </p:spTree>
    <p:extLst>
      <p:ext uri="{BB962C8B-B14F-4D97-AF65-F5344CB8AC3E}">
        <p14:creationId xmlns:p14="http://schemas.microsoft.com/office/powerpoint/2010/main" val="1903227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https://www.dng24.co.uk/new-home-for-kates-kitchen/</a:t>
            </a:r>
          </a:p>
        </p:txBody>
      </p:sp>
      <p:sp>
        <p:nvSpPr>
          <p:cNvPr id="4" name="Slide Number Placeholder 3"/>
          <p:cNvSpPr>
            <a:spLocks noGrp="1"/>
          </p:cNvSpPr>
          <p:nvPr>
            <p:ph type="sldNum" sz="quarter" idx="5"/>
          </p:nvPr>
        </p:nvSpPr>
        <p:spPr/>
        <p:txBody>
          <a:bodyPr/>
          <a:lstStyle/>
          <a:p>
            <a:fld id="{DAD0E3EE-DBD9-4289-BA20-35F783F12CE8}" type="slidenum">
              <a:rPr lang="en-GB" smtClean="0"/>
              <a:t>6</a:t>
            </a:fld>
            <a:endParaRPr lang="en-GB" dirty="0"/>
          </a:p>
        </p:txBody>
      </p:sp>
    </p:spTree>
    <p:extLst>
      <p:ext uri="{BB962C8B-B14F-4D97-AF65-F5344CB8AC3E}">
        <p14:creationId xmlns:p14="http://schemas.microsoft.com/office/powerpoint/2010/main" val="2109004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Making the case | Community Food and Health (Scotland)</a:t>
            </a:r>
            <a:endParaRPr lang="en-GB" dirty="0"/>
          </a:p>
          <a:p>
            <a:endParaRPr lang="en-GB" dirty="0">
              <a:hlinkClick r:id="rId4"/>
            </a:endParaRPr>
          </a:p>
          <a:p>
            <a:r>
              <a:rPr lang="en-GB" dirty="0">
                <a:hlinkClick r:id="rId4"/>
              </a:rPr>
              <a:t>community_food_projects_e-book_0.pdf (edenprojectcommunities.com)</a:t>
            </a:r>
            <a:endParaRPr lang="en-GB" dirty="0"/>
          </a:p>
          <a:p>
            <a:endParaRPr lang="en-GB" dirty="0"/>
          </a:p>
          <a:p>
            <a:r>
              <a:rPr lang="en-GB" dirty="0">
                <a:hlinkClick r:id="rId5"/>
              </a:rPr>
              <a:t>Community Food Projects: A directory of projects on the Food Poverty Database | Sustain (sustainweb.org)</a:t>
            </a:r>
            <a:endParaRPr lang="en-GB" dirty="0"/>
          </a:p>
          <a:p>
            <a:endParaRPr lang="en-GB" dirty="0"/>
          </a:p>
          <a:p>
            <a:r>
              <a:rPr lang="en-GB" dirty="0">
                <a:hlinkClick r:id="rId6"/>
              </a:rPr>
              <a:t>Food Co-ops Toolkit - a simple and comprehensive guide to setting up food co-ops | Sustain (sustainweb.org)</a:t>
            </a:r>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7</a:t>
            </a:fld>
            <a:endParaRPr lang="en-GB" dirty="0"/>
          </a:p>
        </p:txBody>
      </p:sp>
    </p:spTree>
    <p:extLst>
      <p:ext uri="{BB962C8B-B14F-4D97-AF65-F5344CB8AC3E}">
        <p14:creationId xmlns:p14="http://schemas.microsoft.com/office/powerpoint/2010/main" val="1082741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Community café self-evaluation programme | Community Food and Health (Scotland)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FD2B9708-FD8E-4CCA-BCA6-A06015ED0904}" type="slidenum">
              <a:rPr lang="en-GB" smtClean="0"/>
              <a:t>8</a:t>
            </a:fld>
            <a:endParaRPr lang="en-GB" dirty="0"/>
          </a:p>
        </p:txBody>
      </p:sp>
    </p:spTree>
    <p:extLst>
      <p:ext uri="{BB962C8B-B14F-4D97-AF65-F5344CB8AC3E}">
        <p14:creationId xmlns:p14="http://schemas.microsoft.com/office/powerpoint/2010/main" val="466440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674CA-B15B-8230-1634-813954096E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42E6529-E653-8DB7-622D-23DA1B81E5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45A039D-BF44-2540-025B-9F6453F69CFD}"/>
              </a:ext>
            </a:extLst>
          </p:cNvPr>
          <p:cNvSpPr>
            <a:spLocks noGrp="1"/>
          </p:cNvSpPr>
          <p:nvPr>
            <p:ph type="dt" sz="half" idx="10"/>
          </p:nvPr>
        </p:nvSpPr>
        <p:spPr/>
        <p:txBody>
          <a:bodyPr/>
          <a:lstStyle/>
          <a:p>
            <a:fld id="{B2AAF183-0574-422B-9CDA-FC94D56A6499}" type="datetimeFigureOut">
              <a:rPr lang="en-GB" smtClean="0"/>
              <a:t>02/06/2025</a:t>
            </a:fld>
            <a:endParaRPr lang="en-GB" dirty="0"/>
          </a:p>
        </p:txBody>
      </p:sp>
      <p:sp>
        <p:nvSpPr>
          <p:cNvPr id="5" name="Footer Placeholder 4">
            <a:extLst>
              <a:ext uri="{FF2B5EF4-FFF2-40B4-BE49-F238E27FC236}">
                <a16:creationId xmlns:a16="http://schemas.microsoft.com/office/drawing/2014/main" id="{964D88EE-C641-7E36-C8A8-BEB9121A91F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D695BBB-B52A-E1B5-90A9-B2892FABFB01}"/>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1294998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7468-76D1-B512-77ED-C634E10C1F1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35B931E-1A48-E641-E237-F6376F0850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DD6218-613D-A1E4-9188-0871F898C80F}"/>
              </a:ext>
            </a:extLst>
          </p:cNvPr>
          <p:cNvSpPr>
            <a:spLocks noGrp="1"/>
          </p:cNvSpPr>
          <p:nvPr>
            <p:ph type="dt" sz="half" idx="10"/>
          </p:nvPr>
        </p:nvSpPr>
        <p:spPr/>
        <p:txBody>
          <a:bodyPr/>
          <a:lstStyle/>
          <a:p>
            <a:fld id="{B2AAF183-0574-422B-9CDA-FC94D56A6499}" type="datetimeFigureOut">
              <a:rPr lang="en-GB" smtClean="0"/>
              <a:t>02/06/2025</a:t>
            </a:fld>
            <a:endParaRPr lang="en-GB" dirty="0"/>
          </a:p>
        </p:txBody>
      </p:sp>
      <p:sp>
        <p:nvSpPr>
          <p:cNvPr id="5" name="Footer Placeholder 4">
            <a:extLst>
              <a:ext uri="{FF2B5EF4-FFF2-40B4-BE49-F238E27FC236}">
                <a16:creationId xmlns:a16="http://schemas.microsoft.com/office/drawing/2014/main" id="{A353951A-6C90-D648-99D5-95579B5A81C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7DC6038-E85F-B31F-30A8-7BABAC572182}"/>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3844230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DBFB63-ED8F-9774-6C4B-9A2A40B1992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AC628F-2F05-C03B-78FF-DDDC2D38EE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DD1244-AF9B-54D2-9C5A-EA06EE900A29}"/>
              </a:ext>
            </a:extLst>
          </p:cNvPr>
          <p:cNvSpPr>
            <a:spLocks noGrp="1"/>
          </p:cNvSpPr>
          <p:nvPr>
            <p:ph type="dt" sz="half" idx="10"/>
          </p:nvPr>
        </p:nvSpPr>
        <p:spPr/>
        <p:txBody>
          <a:bodyPr/>
          <a:lstStyle/>
          <a:p>
            <a:fld id="{B2AAF183-0574-422B-9CDA-FC94D56A6499}" type="datetimeFigureOut">
              <a:rPr lang="en-GB" smtClean="0"/>
              <a:t>02/06/2025</a:t>
            </a:fld>
            <a:endParaRPr lang="en-GB" dirty="0"/>
          </a:p>
        </p:txBody>
      </p:sp>
      <p:sp>
        <p:nvSpPr>
          <p:cNvPr id="5" name="Footer Placeholder 4">
            <a:extLst>
              <a:ext uri="{FF2B5EF4-FFF2-40B4-BE49-F238E27FC236}">
                <a16:creationId xmlns:a16="http://schemas.microsoft.com/office/drawing/2014/main" id="{6167B2C4-4CB7-14F2-9314-DB25C166D8A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AFC1B0C-CD50-03FF-E4E1-7746B89C0601}"/>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369731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E5FF2-8B9F-5792-870D-D3D7C3D117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49D0BDB-9C90-3461-7FF9-9175089542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B3010D-B81E-802A-DCE1-EC0B3D6963A7}"/>
              </a:ext>
            </a:extLst>
          </p:cNvPr>
          <p:cNvSpPr>
            <a:spLocks noGrp="1"/>
          </p:cNvSpPr>
          <p:nvPr>
            <p:ph type="dt" sz="half" idx="10"/>
          </p:nvPr>
        </p:nvSpPr>
        <p:spPr/>
        <p:txBody>
          <a:bodyPr/>
          <a:lstStyle/>
          <a:p>
            <a:fld id="{B2AAF183-0574-422B-9CDA-FC94D56A6499}" type="datetimeFigureOut">
              <a:rPr lang="en-GB" smtClean="0"/>
              <a:t>02/06/2025</a:t>
            </a:fld>
            <a:endParaRPr lang="en-GB" dirty="0"/>
          </a:p>
        </p:txBody>
      </p:sp>
      <p:sp>
        <p:nvSpPr>
          <p:cNvPr id="5" name="Footer Placeholder 4">
            <a:extLst>
              <a:ext uri="{FF2B5EF4-FFF2-40B4-BE49-F238E27FC236}">
                <a16:creationId xmlns:a16="http://schemas.microsoft.com/office/drawing/2014/main" id="{22E05DA0-14C3-BD0A-76FB-DA669F51CD0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A972C2F-D0B7-7E07-DEB1-A3AA34DA7E2A}"/>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3267101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9F81D-7666-1896-A720-FA0DB91C64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BAA3ED6-759E-D4E4-AD2E-6CCD36262E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7D1155-A5A5-A28A-4130-74502B3AC16F}"/>
              </a:ext>
            </a:extLst>
          </p:cNvPr>
          <p:cNvSpPr>
            <a:spLocks noGrp="1"/>
          </p:cNvSpPr>
          <p:nvPr>
            <p:ph type="dt" sz="half" idx="10"/>
          </p:nvPr>
        </p:nvSpPr>
        <p:spPr/>
        <p:txBody>
          <a:bodyPr/>
          <a:lstStyle/>
          <a:p>
            <a:fld id="{B2AAF183-0574-422B-9CDA-FC94D56A6499}" type="datetimeFigureOut">
              <a:rPr lang="en-GB" smtClean="0"/>
              <a:t>02/06/2025</a:t>
            </a:fld>
            <a:endParaRPr lang="en-GB" dirty="0"/>
          </a:p>
        </p:txBody>
      </p:sp>
      <p:sp>
        <p:nvSpPr>
          <p:cNvPr id="5" name="Footer Placeholder 4">
            <a:extLst>
              <a:ext uri="{FF2B5EF4-FFF2-40B4-BE49-F238E27FC236}">
                <a16:creationId xmlns:a16="http://schemas.microsoft.com/office/drawing/2014/main" id="{BA8A1B58-3E34-4A48-3AA9-2D29C03D833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283DC0E-37DA-0B52-6215-5317B3A6AF59}"/>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243639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BD077-DF41-88CE-14F4-ABDB31EECCD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5455EA-FD21-2AA3-0C8F-64FB0C5269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DFFB11C-2421-7945-9295-F8F62860F0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C325C8E-E338-6D00-5120-0C51A5E7EEA8}"/>
              </a:ext>
            </a:extLst>
          </p:cNvPr>
          <p:cNvSpPr>
            <a:spLocks noGrp="1"/>
          </p:cNvSpPr>
          <p:nvPr>
            <p:ph type="dt" sz="half" idx="10"/>
          </p:nvPr>
        </p:nvSpPr>
        <p:spPr/>
        <p:txBody>
          <a:bodyPr/>
          <a:lstStyle/>
          <a:p>
            <a:fld id="{B2AAF183-0574-422B-9CDA-FC94D56A6499}" type="datetimeFigureOut">
              <a:rPr lang="en-GB" smtClean="0"/>
              <a:t>02/06/2025</a:t>
            </a:fld>
            <a:endParaRPr lang="en-GB" dirty="0"/>
          </a:p>
        </p:txBody>
      </p:sp>
      <p:sp>
        <p:nvSpPr>
          <p:cNvPr id="6" name="Footer Placeholder 5">
            <a:extLst>
              <a:ext uri="{FF2B5EF4-FFF2-40B4-BE49-F238E27FC236}">
                <a16:creationId xmlns:a16="http://schemas.microsoft.com/office/drawing/2014/main" id="{831BF93C-1DCD-39F1-4D6E-53B63A239A0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A228B27-9515-D30B-48F2-4A2B3CF1FA38}"/>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75671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C12F4-4DCA-EB1D-0D43-9A86D1C08E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D2F3F8-0ADC-7E9A-3E8F-25C9AC6361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C9A3D0-8B11-372F-2911-CADA63D400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F7695F9-47F8-6A0A-E34C-02A3A0B080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4798E5-0275-ECDD-1F91-E54E66A0F8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2D9A1DD-227A-9E7F-EF92-C88C6B08CF3C}"/>
              </a:ext>
            </a:extLst>
          </p:cNvPr>
          <p:cNvSpPr>
            <a:spLocks noGrp="1"/>
          </p:cNvSpPr>
          <p:nvPr>
            <p:ph type="dt" sz="half" idx="10"/>
          </p:nvPr>
        </p:nvSpPr>
        <p:spPr/>
        <p:txBody>
          <a:bodyPr/>
          <a:lstStyle/>
          <a:p>
            <a:fld id="{B2AAF183-0574-422B-9CDA-FC94D56A6499}" type="datetimeFigureOut">
              <a:rPr lang="en-GB" smtClean="0"/>
              <a:t>02/06/2025</a:t>
            </a:fld>
            <a:endParaRPr lang="en-GB" dirty="0"/>
          </a:p>
        </p:txBody>
      </p:sp>
      <p:sp>
        <p:nvSpPr>
          <p:cNvPr id="8" name="Footer Placeholder 7">
            <a:extLst>
              <a:ext uri="{FF2B5EF4-FFF2-40B4-BE49-F238E27FC236}">
                <a16:creationId xmlns:a16="http://schemas.microsoft.com/office/drawing/2014/main" id="{A2B07C06-27D0-BCE4-EBF1-02912879262D}"/>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386232E8-8504-1B42-C6C9-1BD1E05F8808}"/>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2117329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CAF7-98CE-B50F-2D45-53D72BA3AF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8C6D7F-9EA8-99B6-6A72-FAB3EE10EBEB}"/>
              </a:ext>
            </a:extLst>
          </p:cNvPr>
          <p:cNvSpPr>
            <a:spLocks noGrp="1"/>
          </p:cNvSpPr>
          <p:nvPr>
            <p:ph type="dt" sz="half" idx="10"/>
          </p:nvPr>
        </p:nvSpPr>
        <p:spPr/>
        <p:txBody>
          <a:bodyPr/>
          <a:lstStyle/>
          <a:p>
            <a:fld id="{B2AAF183-0574-422B-9CDA-FC94D56A6499}" type="datetimeFigureOut">
              <a:rPr lang="en-GB" smtClean="0"/>
              <a:t>02/06/2025</a:t>
            </a:fld>
            <a:endParaRPr lang="en-GB" dirty="0"/>
          </a:p>
        </p:txBody>
      </p:sp>
      <p:sp>
        <p:nvSpPr>
          <p:cNvPr id="4" name="Footer Placeholder 3">
            <a:extLst>
              <a:ext uri="{FF2B5EF4-FFF2-40B4-BE49-F238E27FC236}">
                <a16:creationId xmlns:a16="http://schemas.microsoft.com/office/drawing/2014/main" id="{FCD6C7D6-4D2E-64AD-7743-B0660954A5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412A3069-F60A-997E-F701-FFB0080A425B}"/>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364555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987474-59AC-AA28-5687-486ED092AC25}"/>
              </a:ext>
            </a:extLst>
          </p:cNvPr>
          <p:cNvSpPr>
            <a:spLocks noGrp="1"/>
          </p:cNvSpPr>
          <p:nvPr>
            <p:ph type="dt" sz="half" idx="10"/>
          </p:nvPr>
        </p:nvSpPr>
        <p:spPr/>
        <p:txBody>
          <a:bodyPr/>
          <a:lstStyle/>
          <a:p>
            <a:fld id="{B2AAF183-0574-422B-9CDA-FC94D56A6499}" type="datetimeFigureOut">
              <a:rPr lang="en-GB" smtClean="0"/>
              <a:t>02/06/2025</a:t>
            </a:fld>
            <a:endParaRPr lang="en-GB" dirty="0"/>
          </a:p>
        </p:txBody>
      </p:sp>
      <p:sp>
        <p:nvSpPr>
          <p:cNvPr id="3" name="Footer Placeholder 2">
            <a:extLst>
              <a:ext uri="{FF2B5EF4-FFF2-40B4-BE49-F238E27FC236}">
                <a16:creationId xmlns:a16="http://schemas.microsoft.com/office/drawing/2014/main" id="{F201BF8C-AC9B-B485-70A7-01AF263F7323}"/>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877EB301-8769-64B7-286A-FEF1BBB1AE34}"/>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3533298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31767-8CDA-6A4D-328E-628A3E8261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ACB3C1B-9453-41E1-6E37-EABA86D27E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A1E6EA7-4D16-452A-ABF0-465FB9FC08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E73591-941E-35C1-ECFB-2EE7CA26D8EE}"/>
              </a:ext>
            </a:extLst>
          </p:cNvPr>
          <p:cNvSpPr>
            <a:spLocks noGrp="1"/>
          </p:cNvSpPr>
          <p:nvPr>
            <p:ph type="dt" sz="half" idx="10"/>
          </p:nvPr>
        </p:nvSpPr>
        <p:spPr/>
        <p:txBody>
          <a:bodyPr/>
          <a:lstStyle/>
          <a:p>
            <a:fld id="{B2AAF183-0574-422B-9CDA-FC94D56A6499}" type="datetimeFigureOut">
              <a:rPr lang="en-GB" smtClean="0"/>
              <a:t>02/06/2025</a:t>
            </a:fld>
            <a:endParaRPr lang="en-GB" dirty="0"/>
          </a:p>
        </p:txBody>
      </p:sp>
      <p:sp>
        <p:nvSpPr>
          <p:cNvPr id="6" name="Footer Placeholder 5">
            <a:extLst>
              <a:ext uri="{FF2B5EF4-FFF2-40B4-BE49-F238E27FC236}">
                <a16:creationId xmlns:a16="http://schemas.microsoft.com/office/drawing/2014/main" id="{433368C5-6F5B-025B-8CB5-502C0EBFDF4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D0406D0-1E33-0566-B4F8-5BB46A364131}"/>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357483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F5D0E-1C8E-2D43-0DE5-701B7386FB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C0D7173-6A8D-9AD5-343D-80BE8DE6A4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9030E8B-1B83-3F16-0DD9-A43F5C2981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316F3D-FDE2-CE47-C1BC-4DBB5B635D5E}"/>
              </a:ext>
            </a:extLst>
          </p:cNvPr>
          <p:cNvSpPr>
            <a:spLocks noGrp="1"/>
          </p:cNvSpPr>
          <p:nvPr>
            <p:ph type="dt" sz="half" idx="10"/>
          </p:nvPr>
        </p:nvSpPr>
        <p:spPr/>
        <p:txBody>
          <a:bodyPr/>
          <a:lstStyle/>
          <a:p>
            <a:fld id="{B2AAF183-0574-422B-9CDA-FC94D56A6499}" type="datetimeFigureOut">
              <a:rPr lang="en-GB" smtClean="0"/>
              <a:t>02/06/2025</a:t>
            </a:fld>
            <a:endParaRPr lang="en-GB" dirty="0"/>
          </a:p>
        </p:txBody>
      </p:sp>
      <p:sp>
        <p:nvSpPr>
          <p:cNvPr id="6" name="Footer Placeholder 5">
            <a:extLst>
              <a:ext uri="{FF2B5EF4-FFF2-40B4-BE49-F238E27FC236}">
                <a16:creationId xmlns:a16="http://schemas.microsoft.com/office/drawing/2014/main" id="{2A51B236-E84B-21B3-1969-C4DC7414AE8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77A2160-AC65-1FFE-F8D2-E27D89E404F0}"/>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155603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FD20CE-BAB0-5BCA-CC7C-06CB72EB75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6D29FC-AAB2-19EB-288A-1CD32B8699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8D06C4-7B9F-FDB4-784A-49DCDF319E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AAF183-0574-422B-9CDA-FC94D56A6499}" type="datetimeFigureOut">
              <a:rPr lang="en-GB" smtClean="0"/>
              <a:t>02/06/2025</a:t>
            </a:fld>
            <a:endParaRPr lang="en-GB" dirty="0"/>
          </a:p>
        </p:txBody>
      </p:sp>
      <p:sp>
        <p:nvSpPr>
          <p:cNvPr id="5" name="Footer Placeholder 4">
            <a:extLst>
              <a:ext uri="{FF2B5EF4-FFF2-40B4-BE49-F238E27FC236}">
                <a16:creationId xmlns:a16="http://schemas.microsoft.com/office/drawing/2014/main" id="{C7280DC4-B778-47B3-71FB-4701E39713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04D0B4A5-58C8-85D1-19CC-D8C6F73134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927F3-2DF3-4C76-B31A-B196B8A3EE00}" type="slidenum">
              <a:rPr lang="en-GB" smtClean="0"/>
              <a:t>‹#›</a:t>
            </a:fld>
            <a:endParaRPr lang="en-GB" dirty="0"/>
          </a:p>
        </p:txBody>
      </p:sp>
    </p:spTree>
    <p:extLst>
      <p:ext uri="{BB962C8B-B14F-4D97-AF65-F5344CB8AC3E}">
        <p14:creationId xmlns:p14="http://schemas.microsoft.com/office/powerpoint/2010/main" val="822368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dirty="0"/>
          </a:p>
        </p:txBody>
      </p:sp>
      <p:cxnSp>
        <p:nvCxnSpPr>
          <p:cNvPr id="58" name="Straight Connector 57">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3" name="Content Placeholder 4" descr="Logo, company name&#10;&#10;Description automatically generated">
            <a:extLst>
              <a:ext uri="{FF2B5EF4-FFF2-40B4-BE49-F238E27FC236}">
                <a16:creationId xmlns:a16="http://schemas.microsoft.com/office/drawing/2014/main" id="{CB5BCDF9-7D67-2B93-B44C-BB49901AA65A}"/>
              </a:ext>
            </a:extLst>
          </p:cNvPr>
          <p:cNvPicPr>
            <a:picLocks noChangeAspect="1"/>
          </p:cNvPicPr>
          <p:nvPr/>
        </p:nvPicPr>
        <p:blipFill>
          <a:blip r:embed="rId3"/>
          <a:stretch>
            <a:fillRect/>
          </a:stretch>
        </p:blipFill>
        <p:spPr>
          <a:xfrm>
            <a:off x="10187189" y="76352"/>
            <a:ext cx="1860223" cy="1010239"/>
          </a:xfrm>
          <a:prstGeom prst="rect">
            <a:avLst/>
          </a:prstGeom>
        </p:spPr>
      </p:pic>
      <p:sp>
        <p:nvSpPr>
          <p:cNvPr id="7" name="Title 1">
            <a:extLst>
              <a:ext uri="{FF2B5EF4-FFF2-40B4-BE49-F238E27FC236}">
                <a16:creationId xmlns:a16="http://schemas.microsoft.com/office/drawing/2014/main" id="{172C1902-E256-A95B-5ACB-26EE970B6C41}"/>
              </a:ext>
            </a:extLst>
          </p:cNvPr>
          <p:cNvSpPr txBox="1">
            <a:spLocks/>
          </p:cNvSpPr>
          <p:nvPr/>
        </p:nvSpPr>
        <p:spPr>
          <a:xfrm>
            <a:off x="106018" y="1855389"/>
            <a:ext cx="11582513" cy="1845314"/>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Segoe UI" panose="020B0502040204020203" pitchFamily="34" charset="0"/>
                <a:ea typeface="Cambria" panose="02040503050406030204" pitchFamily="18" charset="0"/>
                <a:cs typeface="Segoe UI" panose="020B0502040204020203" pitchFamily="34" charset="0"/>
              </a:rPr>
              <a:t>Covid Recovery Insight Project: Food Insecurity</a:t>
            </a:r>
            <a:br>
              <a:rPr lang="en-US" sz="4000" dirty="0">
                <a:latin typeface="Segoe UI" panose="020B0502040204020203" pitchFamily="34" charset="0"/>
                <a:ea typeface="Cambria" panose="02040503050406030204" pitchFamily="18" charset="0"/>
                <a:cs typeface="Segoe UI" panose="020B0502040204020203" pitchFamily="34" charset="0"/>
              </a:rPr>
            </a:br>
            <a:br>
              <a:rPr lang="en-GB" sz="4000" dirty="0">
                <a:latin typeface="Segoe UI" panose="020B0502040204020203" pitchFamily="34" charset="0"/>
                <a:cs typeface="Segoe UI" panose="020B0502040204020203" pitchFamily="34" charset="0"/>
              </a:rPr>
            </a:br>
            <a:r>
              <a:rPr lang="en-GB" sz="3600" dirty="0">
                <a:latin typeface="Segoe UI" panose="020B0502040204020203" pitchFamily="34" charset="0"/>
                <a:ea typeface="Cambria" panose="02040503050406030204" pitchFamily="18" charset="0"/>
                <a:cs typeface="Segoe UI" panose="020B0502040204020203" pitchFamily="34" charset="0"/>
              </a:rPr>
              <a:t>Community Food Initiatives / Projects</a:t>
            </a:r>
          </a:p>
        </p:txBody>
      </p:sp>
    </p:spTree>
    <p:extLst>
      <p:ext uri="{BB962C8B-B14F-4D97-AF65-F5344CB8AC3E}">
        <p14:creationId xmlns:p14="http://schemas.microsoft.com/office/powerpoint/2010/main" val="1075155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4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944CC-EB8C-26DA-5FC3-14C14F94A957}"/>
              </a:ext>
            </a:extLst>
          </p:cNvPr>
          <p:cNvSpPr>
            <a:spLocks noGrp="1"/>
          </p:cNvSpPr>
          <p:nvPr>
            <p:ph type="title"/>
          </p:nvPr>
        </p:nvSpPr>
        <p:spPr>
          <a:xfrm>
            <a:off x="0" y="68716"/>
            <a:ext cx="12192000" cy="592818"/>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latin typeface="Segoe UI" panose="020B0502040204020203" pitchFamily="34" charset="0"/>
                <a:cs typeface="Segoe UI" panose="020B0502040204020203" pitchFamily="34" charset="0"/>
              </a:rPr>
              <a:t>Definition</a:t>
            </a:r>
          </a:p>
        </p:txBody>
      </p:sp>
      <p:sp>
        <p:nvSpPr>
          <p:cNvPr id="3" name="Content Placeholder 2">
            <a:extLst>
              <a:ext uri="{FF2B5EF4-FFF2-40B4-BE49-F238E27FC236}">
                <a16:creationId xmlns:a16="http://schemas.microsoft.com/office/drawing/2014/main" id="{C587921F-E79C-2E63-7453-1E8297EBE029}"/>
              </a:ext>
            </a:extLst>
          </p:cNvPr>
          <p:cNvSpPr>
            <a:spLocks noGrp="1"/>
          </p:cNvSpPr>
          <p:nvPr>
            <p:ph idx="1"/>
          </p:nvPr>
        </p:nvSpPr>
        <p:spPr>
          <a:xfrm>
            <a:off x="261257" y="806676"/>
            <a:ext cx="11669486" cy="5811838"/>
          </a:xfrm>
        </p:spPr>
        <p:txBody>
          <a:bodyPr>
            <a:normAutofit fontScale="92500"/>
          </a:bodyPr>
          <a:lstStyle/>
          <a:p>
            <a:r>
              <a:rPr lang="en-GB" sz="2400" dirty="0">
                <a:effectLst/>
                <a:latin typeface="Segoe UI" panose="020B0502040204020203" pitchFamily="34" charset="0"/>
                <a:ea typeface="Calibri" panose="020F0502020204030204" pitchFamily="34" charset="0"/>
                <a:cs typeface="Segoe UI" panose="020B0502040204020203" pitchFamily="34" charset="0"/>
              </a:rPr>
              <a:t>Community food initiatives (CFIs) aim to ensure that people have access to affordable, acceptable and adequate food.’</a:t>
            </a:r>
          </a:p>
          <a:p>
            <a:endParaRPr lang="en-GB" sz="2400" dirty="0">
              <a:effectLst/>
              <a:latin typeface="Segoe UI" panose="020B0502040204020203" pitchFamily="34" charset="0"/>
              <a:ea typeface="Calibri" panose="020F0502020204030204" pitchFamily="34" charset="0"/>
              <a:cs typeface="Segoe UI" panose="020B0502040204020203" pitchFamily="34" charset="0"/>
            </a:endParaRPr>
          </a:p>
          <a:p>
            <a:r>
              <a:rPr lang="en-GB" sz="24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CFIs have a variety of aims and may work within a geographical community or a community of interest. Public Health Scotland’s community food work has focused on supporting CFIs that aim to address or mitigate health inequalities. CFIs have supported organisations that aim to tackle access, affordability, acceptability, availability and/or the adequacy of good food within their communities. </a:t>
            </a:r>
            <a:endParaRPr lang="en-GB" sz="2400" dirty="0">
              <a:effectLst/>
              <a:latin typeface="Segoe UI" panose="020B0502040204020203" pitchFamily="34" charset="0"/>
              <a:ea typeface="Times New Roman" panose="02020603050405020304" pitchFamily="18" charset="0"/>
              <a:cs typeface="Segoe UI" panose="020B0502040204020203" pitchFamily="34" charset="0"/>
            </a:endParaRPr>
          </a:p>
          <a:p>
            <a:endParaRPr lang="en-GB" sz="2400" dirty="0">
              <a:effectLst/>
              <a:latin typeface="Segoe UI" panose="020B0502040204020203" pitchFamily="34" charset="0"/>
              <a:ea typeface="Times New Roman" panose="02020603050405020304" pitchFamily="18" charset="0"/>
              <a:cs typeface="Segoe UI" panose="020B0502040204020203" pitchFamily="34" charset="0"/>
            </a:endParaRPr>
          </a:p>
          <a:p>
            <a:r>
              <a:rPr lang="en-GB" sz="24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CFIs come in a range of shapes and sizes, but fall into three main groups: </a:t>
            </a:r>
            <a:endParaRPr lang="en-GB" sz="2400" dirty="0">
              <a:effectLst/>
              <a:latin typeface="Segoe UI" panose="020B0502040204020203" pitchFamily="34" charset="0"/>
              <a:ea typeface="Times New Roman" panose="02020603050405020304" pitchFamily="18" charset="0"/>
              <a:cs typeface="Segoe UI" panose="020B0502040204020203" pitchFamily="34" charset="0"/>
            </a:endParaRPr>
          </a:p>
          <a:p>
            <a:pPr marL="342900" lvl="0" indent="-342900">
              <a:buFont typeface="+mj-lt"/>
              <a:buAutoNum type="arabicPeriod"/>
            </a:pPr>
            <a:r>
              <a:rPr lang="en-GB" sz="24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Initiatives that run food activities as part of their wider work. </a:t>
            </a:r>
          </a:p>
          <a:p>
            <a:pPr marL="342900" lvl="0" indent="-342900">
              <a:buFont typeface="+mj-lt"/>
              <a:buAutoNum type="arabicPeriod"/>
            </a:pPr>
            <a:r>
              <a:rPr lang="en-GB" sz="24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Initiatives whose core work is about food, e.g., lunch clubs, community cafes, community allotments, community shops, food or meal delivery, food-based-social enterprises. </a:t>
            </a:r>
            <a:endParaRPr lang="en-GB" sz="2400" dirty="0">
              <a:effectLst/>
              <a:latin typeface="Segoe UI" panose="020B0502040204020203" pitchFamily="34" charset="0"/>
              <a:ea typeface="Times New Roman" panose="02020603050405020304" pitchFamily="18" charset="0"/>
              <a:cs typeface="Segoe UI" panose="020B0502040204020203" pitchFamily="34" charset="0"/>
            </a:endParaRPr>
          </a:p>
          <a:p>
            <a:pPr marL="342900" lvl="0" indent="-342900">
              <a:buFont typeface="+mj-lt"/>
              <a:buAutoNum type="arabicPeriod"/>
            </a:pPr>
            <a:r>
              <a:rPr lang="en-GB" sz="2400"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A third type of food organisation are organisations that support community food activities locally by supplying food, outreach activities or providing facilities for other organisations and agencies (e.g., cooking classes, training, training kitchens).</a:t>
            </a:r>
            <a:endParaRPr lang="en-GB" sz="2400" dirty="0">
              <a:effectLst/>
              <a:latin typeface="Segoe UI" panose="020B0502040204020203"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388952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944CC-EB8C-26DA-5FC3-14C14F94A957}"/>
              </a:ext>
            </a:extLst>
          </p:cNvPr>
          <p:cNvSpPr>
            <a:spLocks noGrp="1"/>
          </p:cNvSpPr>
          <p:nvPr>
            <p:ph type="title"/>
          </p:nvPr>
        </p:nvSpPr>
        <p:spPr>
          <a:xfrm>
            <a:off x="0" y="0"/>
            <a:ext cx="12192000" cy="965689"/>
          </a:xfrm>
        </p:spPr>
        <p:style>
          <a:lnRef idx="2">
            <a:schemeClr val="accent2"/>
          </a:lnRef>
          <a:fillRef idx="1">
            <a:schemeClr val="lt1"/>
          </a:fillRef>
          <a:effectRef idx="0">
            <a:schemeClr val="accent2"/>
          </a:effectRef>
          <a:fontRef idx="minor">
            <a:schemeClr val="dk1"/>
          </a:fontRef>
        </p:style>
        <p:txBody>
          <a:bodyPr>
            <a:noAutofit/>
          </a:bodyPr>
          <a:lstStyle/>
          <a:p>
            <a:r>
              <a:rPr lang="en-GB" sz="2800" dirty="0">
                <a:latin typeface="Segoe UI" panose="020B0502040204020203" pitchFamily="34" charset="0"/>
                <a:cs typeface="Segoe UI" panose="020B0502040204020203" pitchFamily="34" charset="0"/>
              </a:rPr>
              <a:t>Community Food Projects – Typologies</a:t>
            </a:r>
            <a:br>
              <a:rPr lang="en-GB" sz="2800" dirty="0">
                <a:latin typeface="Segoe UI" panose="020B0502040204020203" pitchFamily="34" charset="0"/>
                <a:cs typeface="Segoe UI" panose="020B0502040204020203" pitchFamily="34" charset="0"/>
              </a:rPr>
            </a:br>
            <a:r>
              <a:rPr lang="en-GB" sz="2800" dirty="0">
                <a:effectLst/>
                <a:latin typeface="Segoe UI" panose="020B0502040204020203" pitchFamily="34" charset="0"/>
                <a:ea typeface="Calibri" panose="020F0502020204030204" pitchFamily="34" charset="0"/>
                <a:cs typeface="Segoe UI" panose="020B0502040204020203" pitchFamily="34" charset="0"/>
              </a:rPr>
              <a:t>Eden Field Guide to Community Food Projects</a:t>
            </a:r>
            <a:endParaRPr lang="en-GB" sz="2800" dirty="0">
              <a:latin typeface="Segoe UI" panose="020B0502040204020203" pitchFamily="34" charset="0"/>
              <a:cs typeface="Segoe UI" panose="020B0502040204020203" pitchFamily="34" charset="0"/>
            </a:endParaRPr>
          </a:p>
        </p:txBody>
      </p:sp>
      <p:graphicFrame>
        <p:nvGraphicFramePr>
          <p:cNvPr id="4" name="Content Placeholder 3">
            <a:extLst>
              <a:ext uri="{FF2B5EF4-FFF2-40B4-BE49-F238E27FC236}">
                <a16:creationId xmlns:a16="http://schemas.microsoft.com/office/drawing/2014/main" id="{B443DEF0-D042-D83A-20F9-3E8F5E15158F}"/>
              </a:ext>
            </a:extLst>
          </p:cNvPr>
          <p:cNvGraphicFramePr>
            <a:graphicFrameLocks noGrp="1"/>
          </p:cNvGraphicFramePr>
          <p:nvPr>
            <p:ph idx="1"/>
            <p:extLst>
              <p:ext uri="{D42A27DB-BD31-4B8C-83A1-F6EECF244321}">
                <p14:modId xmlns:p14="http://schemas.microsoft.com/office/powerpoint/2010/main" val="1886407895"/>
              </p:ext>
            </p:extLst>
          </p:nvPr>
        </p:nvGraphicFramePr>
        <p:xfrm>
          <a:off x="1152394" y="1625601"/>
          <a:ext cx="10025873" cy="5152246"/>
        </p:xfrm>
        <a:graphic>
          <a:graphicData uri="http://schemas.openxmlformats.org/drawingml/2006/table">
            <a:tbl>
              <a:tblPr firstRow="1" firstCol="1" bandRow="1">
                <a:tableStyleId>{FABFCF23-3B69-468F-B69F-88F6DE6A72F2}</a:tableStyleId>
              </a:tblPr>
              <a:tblGrid>
                <a:gridCol w="2736091">
                  <a:extLst>
                    <a:ext uri="{9D8B030D-6E8A-4147-A177-3AD203B41FA5}">
                      <a16:colId xmlns:a16="http://schemas.microsoft.com/office/drawing/2014/main" val="88663604"/>
                    </a:ext>
                  </a:extLst>
                </a:gridCol>
                <a:gridCol w="2181896">
                  <a:extLst>
                    <a:ext uri="{9D8B030D-6E8A-4147-A177-3AD203B41FA5}">
                      <a16:colId xmlns:a16="http://schemas.microsoft.com/office/drawing/2014/main" val="3195191013"/>
                    </a:ext>
                  </a:extLst>
                </a:gridCol>
                <a:gridCol w="2182865">
                  <a:extLst>
                    <a:ext uri="{9D8B030D-6E8A-4147-A177-3AD203B41FA5}">
                      <a16:colId xmlns:a16="http://schemas.microsoft.com/office/drawing/2014/main" val="1807032320"/>
                    </a:ext>
                  </a:extLst>
                </a:gridCol>
                <a:gridCol w="2925021">
                  <a:extLst>
                    <a:ext uri="{9D8B030D-6E8A-4147-A177-3AD203B41FA5}">
                      <a16:colId xmlns:a16="http://schemas.microsoft.com/office/drawing/2014/main" val="1640895151"/>
                    </a:ext>
                  </a:extLst>
                </a:gridCol>
              </a:tblGrid>
              <a:tr h="858708">
                <a:tc>
                  <a:txBody>
                    <a:bodyPr/>
                    <a:lstStyle/>
                    <a:p>
                      <a:r>
                        <a:rPr lang="en-GB" sz="1800" dirty="0">
                          <a:effectLst/>
                          <a:latin typeface="Segoe UI" panose="020B0502040204020203" pitchFamily="34" charset="0"/>
                          <a:cs typeface="Segoe UI" panose="020B0502040204020203" pitchFamily="34" charset="0"/>
                        </a:rPr>
                        <a:t>1: Growing food</a:t>
                      </a:r>
                    </a:p>
                    <a:p>
                      <a:r>
                        <a:rPr lang="en-GB" sz="1800" dirty="0">
                          <a:effectLst/>
                          <a:latin typeface="Segoe UI" panose="020B0502040204020203" pitchFamily="34" charset="0"/>
                          <a:cs typeface="Segoe UI" panose="020B0502040204020203" pitchFamily="34" charset="0"/>
                        </a:rPr>
                        <a:t> </a:t>
                      </a:r>
                      <a:endParaRPr lang="en-GB" sz="18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tc>
                <a:tc>
                  <a:txBody>
                    <a:bodyPr/>
                    <a:lstStyle/>
                    <a:p>
                      <a:r>
                        <a:rPr lang="en-GB" sz="1800" dirty="0">
                          <a:effectLst/>
                          <a:latin typeface="Segoe UI" panose="020B0502040204020203" pitchFamily="34" charset="0"/>
                          <a:cs typeface="Segoe UI" panose="020B0502040204020203" pitchFamily="34" charset="0"/>
                        </a:rPr>
                        <a:t>2: Be enterprising</a:t>
                      </a:r>
                    </a:p>
                    <a:p>
                      <a:r>
                        <a:rPr lang="en-GB" sz="1800" dirty="0">
                          <a:effectLst/>
                          <a:latin typeface="Segoe UI" panose="020B0502040204020203" pitchFamily="34" charset="0"/>
                          <a:cs typeface="Segoe UI" panose="020B0502040204020203" pitchFamily="34" charset="0"/>
                        </a:rPr>
                        <a:t> </a:t>
                      </a:r>
                      <a:endParaRPr lang="en-GB" sz="18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tc>
                <a:tc>
                  <a:txBody>
                    <a:bodyPr/>
                    <a:lstStyle/>
                    <a:p>
                      <a:r>
                        <a:rPr lang="en-GB" sz="1800" dirty="0">
                          <a:effectLst/>
                          <a:latin typeface="Segoe UI" panose="020B0502040204020203" pitchFamily="34" charset="0"/>
                          <a:cs typeface="Segoe UI" panose="020B0502040204020203" pitchFamily="34" charset="0"/>
                        </a:rPr>
                        <a:t>3: Make something</a:t>
                      </a:r>
                    </a:p>
                    <a:p>
                      <a:r>
                        <a:rPr lang="en-GB" sz="1800" dirty="0">
                          <a:effectLst/>
                          <a:latin typeface="Segoe UI" panose="020B0502040204020203" pitchFamily="34" charset="0"/>
                          <a:cs typeface="Segoe UI" panose="020B0502040204020203" pitchFamily="34" charset="0"/>
                        </a:rPr>
                        <a:t> </a:t>
                      </a:r>
                      <a:endParaRPr lang="en-GB" sz="18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tc>
                <a:tc>
                  <a:txBody>
                    <a:bodyPr/>
                    <a:lstStyle/>
                    <a:p>
                      <a:r>
                        <a:rPr lang="en-GB" sz="1800" dirty="0">
                          <a:effectLst/>
                          <a:latin typeface="Segoe UI" panose="020B0502040204020203" pitchFamily="34" charset="0"/>
                          <a:cs typeface="Segoe UI" panose="020B0502040204020203" pitchFamily="34" charset="0"/>
                        </a:rPr>
                        <a:t>4: Sharing and celebrating</a:t>
                      </a:r>
                    </a:p>
                    <a:p>
                      <a:r>
                        <a:rPr lang="en-GB" sz="1800" dirty="0">
                          <a:effectLst/>
                          <a:latin typeface="Segoe UI" panose="020B0502040204020203" pitchFamily="34" charset="0"/>
                          <a:cs typeface="Segoe UI" panose="020B0502040204020203" pitchFamily="34" charset="0"/>
                        </a:rPr>
                        <a:t> </a:t>
                      </a:r>
                      <a:endParaRPr lang="en-GB" sz="18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tc>
                <a:extLst>
                  <a:ext uri="{0D108BD9-81ED-4DB2-BD59-A6C34878D82A}">
                    <a16:rowId xmlns:a16="http://schemas.microsoft.com/office/drawing/2014/main" val="543627759"/>
                  </a:ext>
                </a:extLst>
              </a:tr>
              <a:tr h="4293538">
                <a:tc>
                  <a:txBody>
                    <a:bodyPr/>
                    <a:lstStyle/>
                    <a:p>
                      <a:pPr marL="342900" lvl="0" indent="-342900">
                        <a:buSzPts val="1000"/>
                        <a:buFont typeface="Symbol" panose="05050102010706020507" pitchFamily="18" charset="2"/>
                        <a:buChar char=""/>
                        <a:tabLst>
                          <a:tab pos="194310" algn="l"/>
                        </a:tabLst>
                      </a:pPr>
                      <a:r>
                        <a:rPr lang="en-GB" sz="1800" b="0" dirty="0">
                          <a:effectLst/>
                          <a:latin typeface="Segoe UI" panose="020B0502040204020203" pitchFamily="34" charset="0"/>
                          <a:cs typeface="Segoe UI" panose="020B0502040204020203" pitchFamily="34" charset="0"/>
                        </a:rPr>
                        <a:t>Community food garden </a:t>
                      </a:r>
                    </a:p>
                    <a:p>
                      <a:pPr marL="342900" lvl="0" indent="-342900">
                        <a:buSzPts val="1000"/>
                        <a:buFont typeface="Symbol" panose="05050102010706020507" pitchFamily="18" charset="2"/>
                        <a:buChar char=""/>
                        <a:tabLst>
                          <a:tab pos="194310" algn="l"/>
                        </a:tabLst>
                      </a:pPr>
                      <a:r>
                        <a:rPr lang="en-GB" sz="1800" b="0" dirty="0">
                          <a:effectLst/>
                          <a:latin typeface="Segoe UI" panose="020B0502040204020203" pitchFamily="34" charset="0"/>
                          <a:cs typeface="Segoe UI" panose="020B0502040204020203" pitchFamily="34" charset="0"/>
                        </a:rPr>
                        <a:t>Allotments</a:t>
                      </a:r>
                    </a:p>
                    <a:p>
                      <a:pPr marL="342900" lvl="0" indent="-342900">
                        <a:buSzPts val="1000"/>
                        <a:buFont typeface="Symbol" panose="05050102010706020507" pitchFamily="18" charset="2"/>
                        <a:buChar char=""/>
                        <a:tabLst>
                          <a:tab pos="194310" algn="l"/>
                        </a:tabLst>
                      </a:pPr>
                      <a:r>
                        <a:rPr lang="en-GB" sz="1800" b="0" dirty="0">
                          <a:effectLst/>
                          <a:latin typeface="Segoe UI" panose="020B0502040204020203" pitchFamily="34" charset="0"/>
                          <a:cs typeface="Segoe UI" panose="020B0502040204020203" pitchFamily="34" charset="0"/>
                        </a:rPr>
                        <a:t>Community orchards</a:t>
                      </a:r>
                    </a:p>
                    <a:p>
                      <a:pPr marL="342900" lvl="0" indent="-342900">
                        <a:buSzPts val="1000"/>
                        <a:buFont typeface="Symbol" panose="05050102010706020507" pitchFamily="18" charset="2"/>
                        <a:buChar char=""/>
                        <a:tabLst>
                          <a:tab pos="194310" algn="l"/>
                        </a:tabLst>
                      </a:pPr>
                      <a:r>
                        <a:rPr lang="en-GB" sz="1800" b="0" dirty="0">
                          <a:effectLst/>
                          <a:latin typeface="Segoe UI" panose="020B0502040204020203" pitchFamily="34" charset="0"/>
                          <a:cs typeface="Segoe UI" panose="020B0502040204020203" pitchFamily="34" charset="0"/>
                        </a:rPr>
                        <a:t>Community growing on farmland</a:t>
                      </a:r>
                    </a:p>
                    <a:p>
                      <a:pPr marL="342900" lvl="0" indent="-342900">
                        <a:buSzPts val="1000"/>
                        <a:buFont typeface="Symbol" panose="05050102010706020507" pitchFamily="18" charset="2"/>
                        <a:buChar char=""/>
                        <a:tabLst>
                          <a:tab pos="194310" algn="l"/>
                        </a:tabLst>
                      </a:pPr>
                      <a:r>
                        <a:rPr lang="en-GB" sz="1800" b="0" dirty="0">
                          <a:effectLst/>
                          <a:latin typeface="Segoe UI" panose="020B0502040204020203" pitchFamily="34" charset="0"/>
                          <a:cs typeface="Segoe UI" panose="020B0502040204020203" pitchFamily="34" charset="0"/>
                        </a:rPr>
                        <a:t>Home growing and shared gardens</a:t>
                      </a:r>
                    </a:p>
                    <a:p>
                      <a:pPr marL="342900" lvl="0" indent="-342900">
                        <a:buSzPts val="1000"/>
                        <a:buFont typeface="Symbol" panose="05050102010706020507" pitchFamily="18" charset="2"/>
                        <a:buChar char=""/>
                        <a:tabLst>
                          <a:tab pos="194310" algn="l"/>
                        </a:tabLst>
                      </a:pPr>
                      <a:r>
                        <a:rPr lang="en-GB" sz="1800" b="0" dirty="0">
                          <a:effectLst/>
                          <a:latin typeface="Segoe UI" panose="020B0502040204020203" pitchFamily="34" charset="0"/>
                          <a:cs typeface="Segoe UI" panose="020B0502040204020203" pitchFamily="34" charset="0"/>
                        </a:rPr>
                        <a:t>Guerrilla gardening</a:t>
                      </a:r>
                    </a:p>
                    <a:p>
                      <a:pPr marL="342900" lvl="0" indent="-342900">
                        <a:buSzPts val="1000"/>
                        <a:buFont typeface="Symbol" panose="05050102010706020507" pitchFamily="18" charset="2"/>
                        <a:buChar char=""/>
                        <a:tabLst>
                          <a:tab pos="194310" algn="l"/>
                        </a:tabLst>
                      </a:pPr>
                      <a:r>
                        <a:rPr lang="en-GB" sz="1800" b="0" dirty="0">
                          <a:effectLst/>
                          <a:latin typeface="Segoe UI" panose="020B0502040204020203" pitchFamily="34" charset="0"/>
                          <a:cs typeface="Segoe UI" panose="020B0502040204020203" pitchFamily="34" charset="0"/>
                        </a:rPr>
                        <a:t>Wild food and foraging</a:t>
                      </a:r>
                    </a:p>
                    <a:p>
                      <a:pPr marL="342900" lvl="0" indent="-342900">
                        <a:buSzPts val="1000"/>
                        <a:buFont typeface="Symbol" panose="05050102010706020507" pitchFamily="18" charset="2"/>
                        <a:buChar char=""/>
                        <a:tabLst>
                          <a:tab pos="194310" algn="l"/>
                        </a:tabLst>
                      </a:pPr>
                      <a:r>
                        <a:rPr lang="en-GB" sz="1800" b="0" dirty="0">
                          <a:effectLst/>
                          <a:latin typeface="Segoe UI" panose="020B0502040204020203" pitchFamily="34" charset="0"/>
                          <a:cs typeface="Segoe UI" panose="020B0502040204020203" pitchFamily="34" charset="0"/>
                        </a:rPr>
                        <a:t>Community-supported agriculture (CSA)</a:t>
                      </a:r>
                    </a:p>
                    <a:p>
                      <a:pPr marL="342900" lvl="0" indent="-342900">
                        <a:buSzPts val="1000"/>
                        <a:buFont typeface="Symbol" panose="05050102010706020507" pitchFamily="18" charset="2"/>
                        <a:buChar char=""/>
                        <a:tabLst>
                          <a:tab pos="194310" algn="l"/>
                        </a:tabLst>
                      </a:pPr>
                      <a:r>
                        <a:rPr lang="en-GB" sz="1800" b="0" dirty="0">
                          <a:effectLst/>
                          <a:latin typeface="Segoe UI" panose="020B0502040204020203" pitchFamily="34" charset="0"/>
                          <a:cs typeface="Segoe UI" panose="020B0502040204020203" pitchFamily="34" charset="0"/>
                        </a:rPr>
                        <a:t>Livestock and bees</a:t>
                      </a:r>
                    </a:p>
                  </a:txBody>
                  <a:tcPr marL="68580" marR="68580" marT="0" marB="0"/>
                </a:tc>
                <a:tc>
                  <a:txBody>
                    <a:bodyPr/>
                    <a:lstStyle/>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Food co-ops and buying groups</a:t>
                      </a:r>
                    </a:p>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Box schemes</a:t>
                      </a:r>
                    </a:p>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Community shops / retailing</a:t>
                      </a:r>
                    </a:p>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Community cafes</a:t>
                      </a:r>
                    </a:p>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Pop-ups</a:t>
                      </a:r>
                    </a:p>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Food hubs</a:t>
                      </a:r>
                    </a:p>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Farmers markets</a:t>
                      </a:r>
                    </a:p>
                    <a:p>
                      <a:pPr marL="104140"/>
                      <a:r>
                        <a:rPr lang="en-GB" sz="1800" dirty="0">
                          <a:effectLst/>
                          <a:latin typeface="Segoe UI" panose="020B0502040204020203" pitchFamily="34" charset="0"/>
                          <a:cs typeface="Segoe UI" panose="020B0502040204020203" pitchFamily="34" charset="0"/>
                        </a:rPr>
                        <a:t> </a:t>
                      </a:r>
                      <a:endParaRPr lang="en-GB" sz="18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tc>
                <a:tc>
                  <a:txBody>
                    <a:bodyPr/>
                    <a:lstStyle/>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Using up food that’s being wasted</a:t>
                      </a:r>
                    </a:p>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Making and selling your own produce</a:t>
                      </a:r>
                    </a:p>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Sharing your skills</a:t>
                      </a:r>
                    </a:p>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Community composting</a:t>
                      </a:r>
                    </a:p>
                    <a:p>
                      <a:r>
                        <a:rPr lang="en-GB" sz="1800" dirty="0">
                          <a:effectLst/>
                          <a:latin typeface="Segoe UI" panose="020B0502040204020203" pitchFamily="34" charset="0"/>
                          <a:cs typeface="Segoe UI" panose="020B0502040204020203" pitchFamily="34" charset="0"/>
                        </a:rPr>
                        <a:t> </a:t>
                      </a:r>
                      <a:endParaRPr lang="en-GB" sz="18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tc>
                <a:tc>
                  <a:txBody>
                    <a:bodyPr/>
                    <a:lstStyle/>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Sharing food in your community</a:t>
                      </a:r>
                    </a:p>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Supper/ lunch clubs</a:t>
                      </a:r>
                    </a:p>
                    <a:p>
                      <a:pPr marL="342900" lvl="0" indent="-342900">
                        <a:buSzPts val="1000"/>
                        <a:buFont typeface="Symbol" panose="05050102010706020507" pitchFamily="18" charset="2"/>
                        <a:buChar char=""/>
                        <a:tabLst>
                          <a:tab pos="194310" algn="l"/>
                        </a:tabLst>
                      </a:pPr>
                      <a:r>
                        <a:rPr lang="en-GB" sz="1800" dirty="0">
                          <a:effectLst/>
                          <a:latin typeface="Segoe UI" panose="020B0502040204020203" pitchFamily="34" charset="0"/>
                          <a:cs typeface="Segoe UI" panose="020B0502040204020203" pitchFamily="34" charset="0"/>
                        </a:rPr>
                        <a:t>Food Swaps</a:t>
                      </a:r>
                    </a:p>
                    <a:p>
                      <a:r>
                        <a:rPr lang="en-GB" sz="1800" dirty="0">
                          <a:effectLst/>
                          <a:latin typeface="Segoe UI" panose="020B0502040204020203" pitchFamily="34" charset="0"/>
                          <a:cs typeface="Segoe UI" panose="020B0502040204020203" pitchFamily="34" charset="0"/>
                        </a:rPr>
                        <a:t> </a:t>
                      </a:r>
                      <a:endParaRPr lang="en-GB" sz="1800" dirty="0">
                        <a:effectLst/>
                        <a:latin typeface="Segoe UI" panose="020B0502040204020203" pitchFamily="34" charset="0"/>
                        <a:ea typeface="Calibri" panose="020F0502020204030204" pitchFamily="34" charset="0"/>
                        <a:cs typeface="Segoe UI" panose="020B0502040204020203" pitchFamily="34" charset="0"/>
                      </a:endParaRPr>
                    </a:p>
                  </a:txBody>
                  <a:tcPr marL="68580" marR="68580" marT="0" marB="0"/>
                </a:tc>
                <a:extLst>
                  <a:ext uri="{0D108BD9-81ED-4DB2-BD59-A6C34878D82A}">
                    <a16:rowId xmlns:a16="http://schemas.microsoft.com/office/drawing/2014/main" val="1825068308"/>
                  </a:ext>
                </a:extLst>
              </a:tr>
            </a:tbl>
          </a:graphicData>
        </a:graphic>
      </p:graphicFrame>
      <p:sp>
        <p:nvSpPr>
          <p:cNvPr id="5" name="Rectangle 1">
            <a:extLst>
              <a:ext uri="{FF2B5EF4-FFF2-40B4-BE49-F238E27FC236}">
                <a16:creationId xmlns:a16="http://schemas.microsoft.com/office/drawing/2014/main" id="{88AECFFC-1398-078A-339A-0C7A56C78FC7}"/>
              </a:ext>
            </a:extLst>
          </p:cNvPr>
          <p:cNvSpPr>
            <a:spLocks noChangeArrowheads="1"/>
          </p:cNvSpPr>
          <p:nvPr/>
        </p:nvSpPr>
        <p:spPr bwMode="auto">
          <a:xfrm>
            <a:off x="2854325" y="17922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dirty="0">
                <a:ln>
                  <a:noFill/>
                </a:ln>
                <a:solidFill>
                  <a:schemeClr val="tx1"/>
                </a:solidFill>
                <a:effectLst/>
                <a:latin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9560FFE8-5301-372D-37FB-5A542D9A0B29}"/>
              </a:ext>
            </a:extLst>
          </p:cNvPr>
          <p:cNvSpPr txBox="1"/>
          <p:nvPr/>
        </p:nvSpPr>
        <p:spPr>
          <a:xfrm>
            <a:off x="0" y="1108780"/>
            <a:ext cx="12192000" cy="400110"/>
          </a:xfrm>
          <a:prstGeom prst="rect">
            <a:avLst/>
          </a:prstGeom>
          <a:noFill/>
        </p:spPr>
        <p:txBody>
          <a:bodyPr wrap="square" rtlCol="0">
            <a:spAutoFit/>
          </a:bodyPr>
          <a:lstStyle/>
          <a:p>
            <a:r>
              <a:rPr lang="en-GB" sz="2000" dirty="0">
                <a:latin typeface="Segoe UI" panose="020B0502040204020203" pitchFamily="34" charset="0"/>
                <a:cs typeface="Segoe UI" panose="020B0502040204020203" pitchFamily="34" charset="0"/>
              </a:rPr>
              <a:t>Community food projects take different forms in response to their context. Types of activities include:</a:t>
            </a:r>
          </a:p>
        </p:txBody>
      </p:sp>
    </p:spTree>
    <p:extLst>
      <p:ext uri="{BB962C8B-B14F-4D97-AF65-F5344CB8AC3E}">
        <p14:creationId xmlns:p14="http://schemas.microsoft.com/office/powerpoint/2010/main" val="2261797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5">
            <a:extLst>
              <a:ext uri="{FF2B5EF4-FFF2-40B4-BE49-F238E27FC236}">
                <a16:creationId xmlns:a16="http://schemas.microsoft.com/office/drawing/2014/main" id="{4FFBEE45-F140-49D5-85EA-C78C24340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B7F5D78-16C1-227E-E5D7-F9E574036E3B}"/>
              </a:ext>
            </a:extLst>
          </p:cNvPr>
          <p:cNvSpPr>
            <a:spLocks noGrp="1"/>
          </p:cNvSpPr>
          <p:nvPr>
            <p:ph type="title"/>
          </p:nvPr>
        </p:nvSpPr>
        <p:spPr>
          <a:xfrm>
            <a:off x="0" y="117009"/>
            <a:ext cx="12050038" cy="611905"/>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fontScale="90000"/>
          </a:bodyPr>
          <a:lstStyle/>
          <a:p>
            <a:r>
              <a:rPr lang="en-US" sz="5200" kern="1200" dirty="0">
                <a:solidFill>
                  <a:schemeClr val="tx1"/>
                </a:solidFill>
                <a:latin typeface="Segoe UI" panose="020B0502040204020203" pitchFamily="34" charset="0"/>
                <a:ea typeface="+mj-ea"/>
                <a:cs typeface="Segoe UI" panose="020B0502040204020203" pitchFamily="34" charset="0"/>
              </a:rPr>
              <a:t>Outcomes</a:t>
            </a:r>
          </a:p>
        </p:txBody>
      </p:sp>
      <p:sp>
        <p:nvSpPr>
          <p:cNvPr id="3" name="Content Placeholder 2">
            <a:extLst>
              <a:ext uri="{FF2B5EF4-FFF2-40B4-BE49-F238E27FC236}">
                <a16:creationId xmlns:a16="http://schemas.microsoft.com/office/drawing/2014/main" id="{EED76F4D-F3F3-C9F9-2A96-7600E53224A4}"/>
              </a:ext>
            </a:extLst>
          </p:cNvPr>
          <p:cNvSpPr>
            <a:spLocks noGrp="1"/>
          </p:cNvSpPr>
          <p:nvPr>
            <p:ph idx="1"/>
          </p:nvPr>
        </p:nvSpPr>
        <p:spPr>
          <a:xfrm>
            <a:off x="273156" y="1010748"/>
            <a:ext cx="5472117" cy="5565413"/>
          </a:xfrm>
        </p:spPr>
        <p:txBody>
          <a:bodyPr vert="horz" lIns="91440" tIns="45720" rIns="91440" bIns="45720" rtlCol="0">
            <a:normAutofit fontScale="92500" lnSpcReduction="20000"/>
          </a:bodyPr>
          <a:lstStyle/>
          <a:p>
            <a:pPr marL="342900" lvl="0" indent="-342900">
              <a:buFont typeface="Symbol" panose="05050102010706020507" pitchFamily="18" charset="2"/>
              <a:buChar char=""/>
            </a:pPr>
            <a:endParaRPr lang="en-GB" sz="1800" dirty="0">
              <a:effectLst/>
              <a:latin typeface="Segoe UI" panose="020B0502040204020203"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cs typeface="Times New Roman" panose="02020603050405020304" pitchFamily="18" charset="0"/>
              </a:rPr>
              <a:t>Improved diet/food access: fruit and veg barras, community shops, shopping or meal service. </a:t>
            </a: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cs typeface="Times New Roman" panose="02020603050405020304" pitchFamily="18" charset="0"/>
              </a:rPr>
              <a:t>Mitigate social isolation and/or promote good nutrition: lunch clubs, community cafés, social meals. </a:t>
            </a: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cs typeface="Times New Roman" panose="02020603050405020304" pitchFamily="18" charset="0"/>
              </a:rPr>
              <a:t>Develop individual skills and/or promote community development / environmental aims: food growing, cooking skills, community-led research.</a:t>
            </a: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cs typeface="Times New Roman" panose="02020603050405020304" pitchFamily="18" charset="0"/>
              </a:rPr>
              <a:t>Easier to get involved compared to higher commitment alternatives e.g., community gardening.</a:t>
            </a:r>
          </a:p>
          <a:p>
            <a:pPr marL="342900" indent="-342900">
              <a:buFont typeface="Symbol" panose="05050102010706020507" pitchFamily="18" charset="2"/>
              <a:buChar char=""/>
            </a:pPr>
            <a:r>
              <a:rPr lang="en-GB" sz="1800" dirty="0">
                <a:latin typeface="Segoe UI" panose="020B0502040204020203" pitchFamily="34" charset="0"/>
                <a:ea typeface="Calibri" panose="020F0502020204030204" pitchFamily="34" charset="0"/>
                <a:cs typeface="Times New Roman" panose="02020603050405020304" pitchFamily="18" charset="0"/>
              </a:rPr>
              <a:t>Wellbeing, optimism and resilience. </a:t>
            </a:r>
          </a:p>
          <a:p>
            <a:pPr marL="342900" indent="-342900">
              <a:buFont typeface="Symbol" panose="05050102010706020507" pitchFamily="18" charset="2"/>
              <a:buChar char=""/>
            </a:pPr>
            <a:r>
              <a:rPr lang="en-GB" sz="1800" dirty="0">
                <a:latin typeface="Segoe UI" panose="020B0502040204020203" pitchFamily="34" charset="0"/>
                <a:ea typeface="Calibri" panose="020F0502020204030204" pitchFamily="34" charset="0"/>
                <a:cs typeface="Times New Roman" panose="02020603050405020304" pitchFamily="18" charset="0"/>
              </a:rPr>
              <a:t>New friendships, camaraderie, reducing stigma e.g., if there is a sharing, celebrating, growing or eating together element</a:t>
            </a:r>
          </a:p>
          <a:p>
            <a:pPr marL="342900" indent="-342900">
              <a:buFont typeface="Symbol" panose="05050102010706020507" pitchFamily="18" charset="2"/>
              <a:buChar char=""/>
            </a:pPr>
            <a:r>
              <a:rPr lang="en-GB" sz="1800" dirty="0">
                <a:latin typeface="Segoe UI" panose="020B0502040204020203" pitchFamily="34" charset="0"/>
                <a:ea typeface="Calibri" panose="020F0502020204030204" pitchFamily="34" charset="0"/>
                <a:cs typeface="Times New Roman" panose="02020603050405020304" pitchFamily="18" charset="0"/>
              </a:rPr>
              <a:t>Reduced social isolation, </a:t>
            </a:r>
            <a:r>
              <a:rPr lang="en-GB" sz="1800" i="1" dirty="0">
                <a:latin typeface="Segoe UI" panose="020B0502040204020203" pitchFamily="34" charset="0"/>
                <a:ea typeface="Calibri" panose="020F0502020204030204" pitchFamily="34" charset="0"/>
                <a:cs typeface="Times New Roman" panose="02020603050405020304" pitchFamily="18" charset="0"/>
              </a:rPr>
              <a:t>“A place to go”</a:t>
            </a:r>
          </a:p>
          <a:p>
            <a:pPr marL="342900" indent="-342900">
              <a:buFont typeface="Symbol" panose="05050102010706020507" pitchFamily="18" charset="2"/>
              <a:buChar char=""/>
            </a:pPr>
            <a:r>
              <a:rPr lang="en-GB" sz="1800" dirty="0">
                <a:latin typeface="Segoe UI" panose="020B0502040204020203" pitchFamily="34" charset="0"/>
                <a:ea typeface="Calibri" panose="020F0502020204030204" pitchFamily="34" charset="0"/>
                <a:cs typeface="Times New Roman" panose="02020603050405020304" pitchFamily="18" charset="0"/>
              </a:rPr>
              <a:t>Increased self-awareness / understanding of situation</a:t>
            </a:r>
          </a:p>
          <a:p>
            <a:pPr marL="342900" indent="-342900">
              <a:buFont typeface="Symbol" panose="05050102010706020507" pitchFamily="18" charset="2"/>
              <a:buChar char=""/>
              <a:tabLst>
                <a:tab pos="457200" algn="l"/>
              </a:tabLst>
            </a:pPr>
            <a:r>
              <a:rPr lang="en-GB" sz="1800" dirty="0">
                <a:latin typeface="Segoe UI" panose="020B0502040204020203" pitchFamily="34" charset="0"/>
                <a:ea typeface="Calibri" panose="020F0502020204030204" pitchFamily="34" charset="0"/>
                <a:cs typeface="Times New Roman" panose="02020603050405020304" pitchFamily="18" charset="0"/>
              </a:rPr>
              <a:t>Shopping locally</a:t>
            </a:r>
          </a:p>
          <a:p>
            <a:pPr marL="342900" indent="-342900">
              <a:buFont typeface="Symbol" panose="05050102010706020507" pitchFamily="18" charset="2"/>
              <a:buChar char=""/>
              <a:tabLst>
                <a:tab pos="457200" algn="l"/>
              </a:tabLst>
            </a:pPr>
            <a:r>
              <a:rPr lang="en-GB" sz="1800" dirty="0">
                <a:latin typeface="Segoe UI" panose="020B0502040204020203" pitchFamily="34" charset="0"/>
                <a:ea typeface="Calibri" panose="020F0502020204030204" pitchFamily="34" charset="0"/>
                <a:cs typeface="Times New Roman" panose="02020603050405020304" pitchFamily="18" charset="0"/>
              </a:rPr>
              <a:t>Reduced food supply chain and cost of food disposal.</a:t>
            </a:r>
            <a:endParaRPr lang="en-GB" sz="1800" dirty="0">
              <a:effectLst/>
              <a:latin typeface="Segoe UI" panose="020B0502040204020203"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id="{E2331D8D-F95B-B8CD-A1B1-2C73E3BED727}"/>
              </a:ext>
            </a:extLst>
          </p:cNvPr>
          <p:cNvSpPr txBox="1">
            <a:spLocks/>
          </p:cNvSpPr>
          <p:nvPr/>
        </p:nvSpPr>
        <p:spPr>
          <a:xfrm>
            <a:off x="6189154" y="2398626"/>
            <a:ext cx="5164645" cy="37304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buNone/>
            </a:pPr>
            <a:br>
              <a:rPr lang="en-US" sz="1400" dirty="0"/>
            </a:br>
            <a:r>
              <a:rPr lang="en-US" sz="1400" dirty="0"/>
              <a:t> </a:t>
            </a:r>
          </a:p>
          <a:p>
            <a:endParaRPr lang="en-US" sz="1400" dirty="0"/>
          </a:p>
        </p:txBody>
      </p:sp>
      <p:sp>
        <p:nvSpPr>
          <p:cNvPr id="7" name="Content Placeholder 2">
            <a:extLst>
              <a:ext uri="{FF2B5EF4-FFF2-40B4-BE49-F238E27FC236}">
                <a16:creationId xmlns:a16="http://schemas.microsoft.com/office/drawing/2014/main" id="{23FB592D-CBC4-DB5A-8E4B-573F312E2686}"/>
              </a:ext>
            </a:extLst>
          </p:cNvPr>
          <p:cNvSpPr txBox="1">
            <a:spLocks/>
          </p:cNvSpPr>
          <p:nvPr/>
        </p:nvSpPr>
        <p:spPr>
          <a:xfrm>
            <a:off x="6387899" y="728914"/>
            <a:ext cx="5158427" cy="5565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Symbol" panose="05050102010706020507" pitchFamily="18" charset="2"/>
              <a:buChar char=""/>
            </a:pPr>
            <a:endParaRPr lang="en-GB" sz="1800" dirty="0">
              <a:latin typeface="Segoe UI" panose="020B0502040204020203" pitchFamily="34" charset="0"/>
              <a:ea typeface="Calibri" panose="020F0502020204030204" pitchFamily="34" charset="0"/>
              <a:cs typeface="Times New Roman" panose="02020603050405020304" pitchFamily="18" charset="0"/>
            </a:endParaRPr>
          </a:p>
          <a:p>
            <a:pPr marL="342900" indent="-342900">
              <a:buFont typeface="Symbol" panose="05050102010706020507" pitchFamily="18" charset="2"/>
              <a:buChar char=""/>
            </a:pPr>
            <a:endParaRPr lang="en-GB" sz="1800" dirty="0">
              <a:latin typeface="Segoe UI" panose="020B0502040204020203" pitchFamily="34" charset="0"/>
              <a:ea typeface="Calibri" panose="020F0502020204030204" pitchFamily="34" charset="0"/>
              <a:cs typeface="Times New Roman" panose="02020603050405020304" pitchFamily="18" charset="0"/>
            </a:endParaRPr>
          </a:p>
          <a:p>
            <a:pPr marL="342900" indent="-342900">
              <a:buFont typeface="Symbol" panose="05050102010706020507" pitchFamily="18" charset="2"/>
              <a:buChar char=""/>
              <a:tabLst>
                <a:tab pos="457200" algn="l"/>
              </a:tabLst>
            </a:pPr>
            <a:endParaRPr lang="en-GB" sz="18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descr="Graphical user interface, text, application, chat or text message&#10;&#10;Description automatically generated">
            <a:extLst>
              <a:ext uri="{FF2B5EF4-FFF2-40B4-BE49-F238E27FC236}">
                <a16:creationId xmlns:a16="http://schemas.microsoft.com/office/drawing/2014/main" id="{16B82CEC-D3E1-7A82-8CC5-6CB8739976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6698" y="1630254"/>
            <a:ext cx="4139530" cy="4712307"/>
          </a:xfrm>
          <a:prstGeom prst="rect">
            <a:avLst/>
          </a:prstGeom>
          <a:ln w="15875">
            <a:solidFill>
              <a:schemeClr val="accent1"/>
            </a:solidFill>
          </a:ln>
        </p:spPr>
      </p:pic>
      <p:sp>
        <p:nvSpPr>
          <p:cNvPr id="12" name="TextBox 11">
            <a:extLst>
              <a:ext uri="{FF2B5EF4-FFF2-40B4-BE49-F238E27FC236}">
                <a16:creationId xmlns:a16="http://schemas.microsoft.com/office/drawing/2014/main" id="{E1BC02B7-ADAC-082A-0E6A-E0C2F273D8F5}"/>
              </a:ext>
            </a:extLst>
          </p:cNvPr>
          <p:cNvSpPr txBox="1"/>
          <p:nvPr/>
        </p:nvSpPr>
        <p:spPr>
          <a:xfrm>
            <a:off x="6387899" y="818681"/>
            <a:ext cx="5662139" cy="646331"/>
          </a:xfrm>
          <a:prstGeom prst="rect">
            <a:avLst/>
          </a:prstGeom>
          <a:noFill/>
        </p:spPr>
        <p:txBody>
          <a:bodyPr wrap="square">
            <a:spAutoFit/>
          </a:bodyPr>
          <a:lstStyle/>
          <a:p>
            <a:r>
              <a:rPr lang="en-GB" sz="1800" b="1" dirty="0">
                <a:effectLst/>
                <a:latin typeface="Segoe UI" panose="020B0502040204020203" pitchFamily="34" charset="0"/>
                <a:ea typeface="Calibri" panose="020F0502020204030204" pitchFamily="34" charset="0"/>
                <a:cs typeface="Times New Roman" panose="02020603050405020304" pitchFamily="18" charset="0"/>
              </a:rPr>
              <a:t>Outcomes from community food projects can be tracked in these ways too</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1979028"/>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4203C66-F7D1-7083-DDC0-1569A182CE71}"/>
              </a:ext>
            </a:extLst>
          </p:cNvPr>
          <p:cNvSpPr>
            <a:spLocks noGrp="1"/>
          </p:cNvSpPr>
          <p:nvPr>
            <p:ph type="title"/>
          </p:nvPr>
        </p:nvSpPr>
        <p:spPr>
          <a:xfrm>
            <a:off x="572493" y="238539"/>
            <a:ext cx="11018520" cy="1434415"/>
          </a:xfrm>
        </p:spPr>
        <p:txBody>
          <a:bodyPr anchor="b">
            <a:normAutofit/>
          </a:bodyPr>
          <a:lstStyle/>
          <a:p>
            <a:r>
              <a:rPr lang="en-GB" sz="2600" b="1" dirty="0">
                <a:effectLst/>
                <a:latin typeface="Segoe UI" panose="020B0502040204020203" pitchFamily="34" charset="0"/>
                <a:ea typeface="Calibri" panose="020F0502020204030204" pitchFamily="34" charset="0"/>
                <a:cs typeface="Times New Roman" panose="02020603050405020304" pitchFamily="18" charset="0"/>
              </a:rPr>
              <a:t>Granton Community Gardeners</a:t>
            </a:r>
            <a:r>
              <a:rPr lang="en-GB" sz="2600" dirty="0">
                <a:effectLst/>
                <a:latin typeface="Segoe UI" panose="020B0502040204020203" pitchFamily="34" charset="0"/>
                <a:ea typeface="Calibri" panose="020F0502020204030204" pitchFamily="34" charset="0"/>
                <a:cs typeface="Times New Roman" panose="02020603050405020304" pitchFamily="18" charset="0"/>
              </a:rPr>
              <a:t> – community development in action (North Edinburgh in a locality recognised as an area of deprivation)</a:t>
            </a:r>
            <a:br>
              <a:rPr lang="en-GB" sz="2600" dirty="0">
                <a:effectLst/>
                <a:latin typeface="Calibri" panose="020F0502020204030204" pitchFamily="34" charset="0"/>
                <a:ea typeface="Calibri" panose="020F0502020204030204" pitchFamily="34" charset="0"/>
                <a:cs typeface="Times New Roman" panose="02020603050405020304" pitchFamily="18" charset="0"/>
              </a:rPr>
            </a:br>
            <a:endParaRPr lang="en-GB" sz="2600" dirty="0"/>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0E451DE-545C-B2CC-4880-29208646B931}"/>
              </a:ext>
            </a:extLst>
          </p:cNvPr>
          <p:cNvSpPr>
            <a:spLocks noGrp="1"/>
          </p:cNvSpPr>
          <p:nvPr>
            <p:ph idx="1"/>
          </p:nvPr>
        </p:nvSpPr>
        <p:spPr>
          <a:xfrm>
            <a:off x="572493" y="1911493"/>
            <a:ext cx="6713552" cy="3264963"/>
          </a:xfrm>
        </p:spPr>
        <p:txBody>
          <a:bodyPr anchor="t">
            <a:normAutofit fontScale="92500" lnSpcReduction="10000"/>
          </a:bodyPr>
          <a:lstStyle/>
          <a:p>
            <a:r>
              <a:rPr lang="en-GB" sz="1800" dirty="0">
                <a:effectLst/>
                <a:latin typeface="Segoe UI" panose="020B0502040204020203" pitchFamily="34" charset="0"/>
                <a:ea typeface="Calibri" panose="020F0502020204030204" pitchFamily="34" charset="0"/>
                <a:cs typeface="Times New Roman" panose="02020603050405020304" pitchFamily="18" charset="0"/>
              </a:rPr>
              <a:t>This is a case study about how a community gardening project started in 2010 from a conversation between neighbours about a small piece of unused land and has grown into a local charity hosting regular community meals and events, group gardening sessions and tuition, and a number of thriving connected projects including a bakery, a chicken co-operative, and a free-shop.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Segoe UI" panose="020B0502040204020203" pitchFamily="34" charset="0"/>
                <a:ea typeface="Calibri" panose="020F0502020204030204" pitchFamily="34" charset="0"/>
                <a:cs typeface="Times New Roman" panose="02020603050405020304" pitchFamily="18" charset="0"/>
              </a:rPr>
              <a:t> The project has found that for a lot of people, the diminished individual responsibility, and increased sociability and mutual learning of shared work makes it easier to get involved, compared with other higher commitment alternatives (e.g., allotments).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i="1" dirty="0">
              <a:effectLst/>
              <a:latin typeface="Segoe UI" panose="020B0502040204020203" pitchFamily="34" charset="0"/>
              <a:ea typeface="Calibri" panose="020F0502020204030204" pitchFamily="34" charset="0"/>
              <a:cs typeface="Times New Roman" panose="02020603050405020304" pitchFamily="18" charset="0"/>
            </a:endParaRPr>
          </a:p>
          <a:p>
            <a:pPr marL="0" indent="0">
              <a:buNone/>
            </a:pPr>
            <a:r>
              <a:rPr lang="en-GB" sz="1800" i="1" dirty="0">
                <a:solidFill>
                  <a:schemeClr val="accent1"/>
                </a:solidFill>
                <a:effectLst/>
                <a:latin typeface="Segoe UI" panose="020B0502040204020203" pitchFamily="34" charset="0"/>
                <a:ea typeface="Calibri" panose="020F0502020204030204" pitchFamily="34" charset="0"/>
                <a:cs typeface="Times New Roman" panose="02020603050405020304" pitchFamily="18" charset="0"/>
              </a:rPr>
              <a:t>	</a:t>
            </a:r>
            <a:endParaRPr lang="en-GB" sz="1800" dirty="0">
              <a:solidFill>
                <a:schemeClr val="accent1"/>
              </a:solidFill>
              <a:latin typeface="Segoe UI" panose="020B0502040204020203" pitchFamily="34" charset="0"/>
              <a:cs typeface="Times New Roman" panose="02020603050405020304" pitchFamily="18" charset="0"/>
            </a:endParaRPr>
          </a:p>
        </p:txBody>
      </p:sp>
      <p:pic>
        <p:nvPicPr>
          <p:cNvPr id="5" name="Picture 4" descr="A group of people in a kitchen&#10;&#10;Description automatically generated with medium confidence">
            <a:extLst>
              <a:ext uri="{FF2B5EF4-FFF2-40B4-BE49-F238E27FC236}">
                <a16:creationId xmlns:a16="http://schemas.microsoft.com/office/drawing/2014/main" id="{8597DC23-15D4-9A67-4BE0-CBF68491BD5C}"/>
              </a:ext>
            </a:extLst>
          </p:cNvPr>
          <p:cNvPicPr>
            <a:picLocks noChangeAspect="1"/>
          </p:cNvPicPr>
          <p:nvPr/>
        </p:nvPicPr>
        <p:blipFill rotWithShape="1">
          <a:blip r:embed="rId3"/>
          <a:srcRect l="2366" r="1429"/>
          <a:stretch/>
        </p:blipFill>
        <p:spPr>
          <a:xfrm>
            <a:off x="7675658" y="2093976"/>
            <a:ext cx="3941064" cy="4096512"/>
          </a:xfrm>
          <a:prstGeom prst="rect">
            <a:avLst/>
          </a:prstGeom>
        </p:spPr>
      </p:pic>
      <p:sp>
        <p:nvSpPr>
          <p:cNvPr id="6" name="Speech Bubble: Oval 5">
            <a:extLst>
              <a:ext uri="{FF2B5EF4-FFF2-40B4-BE49-F238E27FC236}">
                <a16:creationId xmlns:a16="http://schemas.microsoft.com/office/drawing/2014/main" id="{D78D3190-BA15-E441-0C4B-BB48EE8CA055}"/>
              </a:ext>
            </a:extLst>
          </p:cNvPr>
          <p:cNvSpPr/>
          <p:nvPr/>
        </p:nvSpPr>
        <p:spPr>
          <a:xfrm>
            <a:off x="486608" y="4382767"/>
            <a:ext cx="6994243" cy="20107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solidFill>
                  <a:schemeClr val="bg1"/>
                </a:solidFill>
                <a:effectLst/>
                <a:latin typeface="Segoe UI" panose="020B0502040204020203" pitchFamily="34" charset="0"/>
                <a:ea typeface="Calibri" panose="020F0502020204030204" pitchFamily="34" charset="0"/>
                <a:cs typeface="Times New Roman" panose="02020603050405020304" pitchFamily="18" charset="0"/>
              </a:rPr>
              <a:t>“It has also been interesting to observe over time, community connections and mutual understanding, gradually strengthening simply as a result of 30-50  neighbours from a wide range of age groups and cultural backgrounds, eating together around large tables each week.”</a:t>
            </a:r>
            <a:endParaRPr lang="en-GB" sz="1600" dirty="0">
              <a:solidFill>
                <a:schemeClr val="bg1"/>
              </a:solidFill>
            </a:endParaRPr>
          </a:p>
        </p:txBody>
      </p:sp>
    </p:spTree>
    <p:extLst>
      <p:ext uri="{BB962C8B-B14F-4D97-AF65-F5344CB8AC3E}">
        <p14:creationId xmlns:p14="http://schemas.microsoft.com/office/powerpoint/2010/main" val="2961758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B7F5D78-16C1-227E-E5D7-F9E574036E3B}"/>
              </a:ext>
            </a:extLst>
          </p:cNvPr>
          <p:cNvSpPr>
            <a:spLocks noGrp="1"/>
          </p:cNvSpPr>
          <p:nvPr>
            <p:ph type="title"/>
          </p:nvPr>
        </p:nvSpPr>
        <p:spPr>
          <a:xfrm>
            <a:off x="572493" y="238539"/>
            <a:ext cx="11018520" cy="1434415"/>
          </a:xfrm>
        </p:spPr>
        <p:txBody>
          <a:bodyPr anchor="b">
            <a:normAutofit/>
          </a:bodyPr>
          <a:lstStyle/>
          <a:p>
            <a:r>
              <a:rPr lang="en-GB" sz="5000" b="1" dirty="0">
                <a:effectLst/>
                <a:latin typeface="Calibri" panose="020F0502020204030204" pitchFamily="34" charset="0"/>
                <a:ea typeface="Calibri" panose="020F0502020204030204" pitchFamily="34" charset="0"/>
                <a:cs typeface="Calibri" panose="020F0502020204030204" pitchFamily="34" charset="0"/>
              </a:rPr>
              <a:t>Kate’s Kitchen – community cafe</a:t>
            </a:r>
            <a:endParaRPr lang="en-GB" sz="5000" dirty="0"/>
          </a:p>
        </p:txBody>
      </p:sp>
      <p:sp>
        <p:nvSpPr>
          <p:cNvPr id="4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ED76F4D-F3F3-C9F9-2A96-7600E53224A4}"/>
              </a:ext>
            </a:extLst>
          </p:cNvPr>
          <p:cNvSpPr>
            <a:spLocks noGrp="1"/>
          </p:cNvSpPr>
          <p:nvPr>
            <p:ph idx="1"/>
          </p:nvPr>
        </p:nvSpPr>
        <p:spPr>
          <a:xfrm>
            <a:off x="572493" y="2071316"/>
            <a:ext cx="6713552" cy="4119172"/>
          </a:xfrm>
        </p:spPr>
        <p:txBody>
          <a:bodyPr anchor="t">
            <a:normAutofit lnSpcReduction="10000"/>
          </a:bodyPr>
          <a:lstStyle/>
          <a:p>
            <a:pPr fontAlgn="base"/>
            <a:r>
              <a:rPr lang="en-GB" sz="1800" dirty="0">
                <a:latin typeface="Segoe UI" panose="020B0502040204020203" pitchFamily="34" charset="0"/>
              </a:rPr>
              <a:t>Kate’s Kitchen (KK) is based in Annan in Dumfries and Galloway. The organisation’s aim is to make life better for everyone that comes through the door. It runs a ‘pay what you can’ café which is open to anyone. It is funded through the Scottish Government’s Fair Food Transformation Fund.</a:t>
            </a:r>
          </a:p>
          <a:p>
            <a:pPr fontAlgn="base"/>
            <a:r>
              <a:rPr lang="en-GB" sz="1800" dirty="0">
                <a:latin typeface="Segoe UI" panose="020B0502040204020203" pitchFamily="34" charset="0"/>
              </a:rPr>
              <a:t>The café offers full lunches twice a week, and light lunches another two days when group activities are running</a:t>
            </a:r>
          </a:p>
          <a:p>
            <a:pPr marL="0" indent="0" fontAlgn="base">
              <a:spcBef>
                <a:spcPts val="0"/>
              </a:spcBef>
              <a:buNone/>
            </a:pPr>
            <a:endParaRPr lang="en-GB" sz="1800" dirty="0">
              <a:latin typeface="Segoe UI" panose="020B0502040204020203" pitchFamily="34" charset="0"/>
            </a:endParaRPr>
          </a:p>
          <a:p>
            <a:pPr fontAlgn="base">
              <a:spcBef>
                <a:spcPts val="0"/>
              </a:spcBef>
            </a:pPr>
            <a:r>
              <a:rPr lang="en-GB" sz="1800" dirty="0">
                <a:latin typeface="Segoe UI" panose="020B0502040204020203" pitchFamily="34" charset="0"/>
              </a:rPr>
              <a:t>Evaluation findings showed that for most, but not all, the services had been life-changing, and had given their life a purpose. </a:t>
            </a:r>
          </a:p>
          <a:p>
            <a:pPr fontAlgn="base">
              <a:spcBef>
                <a:spcPts val="0"/>
              </a:spcBef>
            </a:pPr>
            <a:r>
              <a:rPr lang="en-GB" sz="1800" dirty="0">
                <a:latin typeface="Segoe UI" panose="020B0502040204020203" pitchFamily="34" charset="0"/>
              </a:rPr>
              <a:t>Outcomes reported included more confidence, building new friendships and having somewhere to go. </a:t>
            </a:r>
          </a:p>
          <a:p>
            <a:pPr fontAlgn="base">
              <a:spcBef>
                <a:spcPts val="0"/>
              </a:spcBef>
            </a:pPr>
            <a:endParaRPr lang="en-GB" sz="1800" dirty="0">
              <a:latin typeface="Segoe UI" panose="020B0502040204020203" pitchFamily="34" charset="0"/>
            </a:endParaRPr>
          </a:p>
          <a:p>
            <a:pPr fontAlgn="base">
              <a:spcBef>
                <a:spcPts val="0"/>
              </a:spcBef>
            </a:pPr>
            <a:r>
              <a:rPr lang="en-GB" sz="1800" dirty="0">
                <a:latin typeface="Segoe UI" panose="020B0502040204020203" pitchFamily="34" charset="0"/>
              </a:rPr>
              <a:t>Transport costs and difficulties have encouraged KK to apply for funding for an outreach service too.</a:t>
            </a:r>
          </a:p>
        </p:txBody>
      </p:sp>
      <p:pic>
        <p:nvPicPr>
          <p:cNvPr id="8" name="Picture 7">
            <a:extLst>
              <a:ext uri="{FF2B5EF4-FFF2-40B4-BE49-F238E27FC236}">
                <a16:creationId xmlns:a16="http://schemas.microsoft.com/office/drawing/2014/main" id="{C0A3A4F2-53E5-48D9-90E4-06C4C14AAD3B}"/>
              </a:ext>
            </a:extLst>
          </p:cNvPr>
          <p:cNvPicPr>
            <a:picLocks noChangeAspect="1"/>
          </p:cNvPicPr>
          <p:nvPr/>
        </p:nvPicPr>
        <p:blipFill rotWithShape="1">
          <a:blip r:embed="rId3">
            <a:extLst>
              <a:ext uri="{28A0092B-C50C-407E-A947-70E740481C1C}">
                <a14:useLocalDpi xmlns:a14="http://schemas.microsoft.com/office/drawing/2010/main" val="0"/>
              </a:ext>
            </a:extLst>
          </a:blip>
          <a:srcRect l="45087" r="2961" b="-2"/>
          <a:stretch/>
        </p:blipFill>
        <p:spPr>
          <a:xfrm>
            <a:off x="7675658" y="2093976"/>
            <a:ext cx="3941064" cy="4096512"/>
          </a:xfrm>
          <a:prstGeom prst="rect">
            <a:avLst/>
          </a:prstGeom>
        </p:spPr>
      </p:pic>
    </p:spTree>
    <p:extLst>
      <p:ext uri="{BB962C8B-B14F-4D97-AF65-F5344CB8AC3E}">
        <p14:creationId xmlns:p14="http://schemas.microsoft.com/office/powerpoint/2010/main" val="334419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524FE-A8FC-26C9-73AB-49535A595643}"/>
              </a:ext>
            </a:extLst>
          </p:cNvPr>
          <p:cNvSpPr>
            <a:spLocks noGrp="1"/>
          </p:cNvSpPr>
          <p:nvPr>
            <p:ph type="title"/>
          </p:nvPr>
        </p:nvSpPr>
        <p:spPr>
          <a:xfrm>
            <a:off x="642996" y="4571216"/>
            <a:ext cx="10906008" cy="1115415"/>
          </a:xfrm>
        </p:spPr>
        <p:txBody>
          <a:bodyPr vert="horz" lIns="91440" tIns="45720" rIns="91440" bIns="45720" rtlCol="0" anchor="b">
            <a:normAutofit/>
          </a:bodyPr>
          <a:lstStyle/>
          <a:p>
            <a:pPr algn="ctr"/>
            <a:r>
              <a:rPr lang="en-US" sz="6000" dirty="0"/>
              <a:t>Useful resources</a:t>
            </a:r>
          </a:p>
        </p:txBody>
      </p:sp>
      <p:pic>
        <p:nvPicPr>
          <p:cNvPr id="7" name="Picture 6" descr="A person cooking in a kitchen&#10;&#10;Description automatically generated with low confidence">
            <a:extLst>
              <a:ext uri="{FF2B5EF4-FFF2-40B4-BE49-F238E27FC236}">
                <a16:creationId xmlns:a16="http://schemas.microsoft.com/office/drawing/2014/main" id="{AB2AD4B3-4EFB-F63B-668E-F69A747781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1124" y="476573"/>
            <a:ext cx="2670753" cy="3774916"/>
          </a:xfrm>
          <a:prstGeom prst="rect">
            <a:avLst/>
          </a:prstGeom>
        </p:spPr>
      </p:pic>
      <p:pic>
        <p:nvPicPr>
          <p:cNvPr id="5" name="Content Placeholder 4" descr="Icon&#10;&#10;Description automatically generated with medium confidence">
            <a:extLst>
              <a:ext uri="{FF2B5EF4-FFF2-40B4-BE49-F238E27FC236}">
                <a16:creationId xmlns:a16="http://schemas.microsoft.com/office/drawing/2014/main" id="{C153FB5C-F12C-57E9-DDB4-9E08A0DD0C0B}"/>
              </a:ext>
            </a:extLst>
          </p:cNvPr>
          <p:cNvPicPr>
            <a:picLocks noGrp="1" noChangeAspect="1"/>
          </p:cNvPicPr>
          <p:nvPr>
            <p:ph idx="1"/>
          </p:nvPr>
        </p:nvPicPr>
        <p:blipFill>
          <a:blip r:embed="rId4"/>
          <a:stretch>
            <a:fillRect/>
          </a:stretch>
        </p:blipFill>
        <p:spPr>
          <a:xfrm>
            <a:off x="4840840" y="476573"/>
            <a:ext cx="2510319" cy="3774916"/>
          </a:xfrm>
          <a:prstGeom prst="rect">
            <a:avLst/>
          </a:prstGeom>
        </p:spPr>
      </p:pic>
      <p:pic>
        <p:nvPicPr>
          <p:cNvPr id="6" name="Picture 5" descr="A picture containing diagram&#10;&#10;Description automatically generated">
            <a:extLst>
              <a:ext uri="{FF2B5EF4-FFF2-40B4-BE49-F238E27FC236}">
                <a16:creationId xmlns:a16="http://schemas.microsoft.com/office/drawing/2014/main" id="{1279CDF9-736A-4577-EDAC-8EF76D83D42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44656" y="476573"/>
            <a:ext cx="2771456" cy="3774916"/>
          </a:xfrm>
          <a:prstGeom prst="rect">
            <a:avLst/>
          </a:prstGeom>
        </p:spPr>
      </p:pic>
      <p:cxnSp>
        <p:nvCxnSpPr>
          <p:cNvPr id="12" name="Straight Connector 11">
            <a:extLst>
              <a:ext uri="{FF2B5EF4-FFF2-40B4-BE49-F238E27FC236}">
                <a16:creationId xmlns:a16="http://schemas.microsoft.com/office/drawing/2014/main" id="{8F880EF2-DF79-4D9D-8F11-E91D48C797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5778706"/>
            <a:ext cx="9144000" cy="0"/>
          </a:xfrm>
          <a:prstGeom prst="line">
            <a:avLst/>
          </a:prstGeom>
          <a:ln w="19050">
            <a:solidFill>
              <a:srgbClr val="FFB9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5506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7">
            <a:extLst>
              <a:ext uri="{FF2B5EF4-FFF2-40B4-BE49-F238E27FC236}">
                <a16:creationId xmlns:a16="http://schemas.microsoft.com/office/drawing/2014/main" id="{C4DF5016-1109-4C53-B2F0-033C8C3AEA2A}"/>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kern="1200" dirty="0">
                <a:solidFill>
                  <a:srgbClr val="FFFFFF"/>
                </a:solidFill>
                <a:latin typeface="Segoe UI" panose="020B0502040204020203" pitchFamily="34" charset="0"/>
                <a:cs typeface="Segoe UI" panose="020B0502040204020203" pitchFamily="34" charset="0"/>
              </a:rPr>
              <a:t>Questions arising</a:t>
            </a:r>
          </a:p>
        </p:txBody>
      </p:sp>
      <p:sp>
        <p:nvSpPr>
          <p:cNvPr id="17" name="Arc 1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01321834-ADC3-61D7-3023-CBB1DED91A71}"/>
              </a:ext>
            </a:extLst>
          </p:cNvPr>
          <p:cNvSpPr>
            <a:spLocks noGrp="1"/>
          </p:cNvSpPr>
          <p:nvPr>
            <p:ph sz="half" idx="2"/>
          </p:nvPr>
        </p:nvSpPr>
        <p:spPr>
          <a:xfrm>
            <a:off x="4447308" y="591344"/>
            <a:ext cx="6906491" cy="5585619"/>
          </a:xfrm>
        </p:spPr>
        <p:txBody>
          <a:bodyPr vert="horz" lIns="91440" tIns="45720" rIns="91440" bIns="45720" rtlCol="0" anchor="ctr">
            <a:normAutofit fontScale="92500" lnSpcReduction="20000"/>
          </a:bodyPr>
          <a:lstStyle/>
          <a:p>
            <a:endParaRPr lang="en-US" sz="2000" dirty="0">
              <a:effectLst/>
            </a:endParaRPr>
          </a:p>
          <a:p>
            <a:r>
              <a:rPr lang="en-GB" sz="2600" dirty="0">
                <a:latin typeface="Segoe UI" panose="020B0502040204020203" pitchFamily="34" charset="0"/>
                <a:cs typeface="Segoe UI" panose="020B0502040204020203" pitchFamily="34" charset="0"/>
              </a:rPr>
              <a:t>What is our map of provision in York and North Yorkshire like when compared to the 4 community food project framework typologies derived by the Eden Project? </a:t>
            </a:r>
          </a:p>
          <a:p>
            <a:r>
              <a:rPr lang="en-GB" sz="2600" dirty="0">
                <a:latin typeface="Segoe UI" panose="020B0502040204020203" pitchFamily="34" charset="0"/>
                <a:cs typeface="Segoe UI" panose="020B0502040204020203" pitchFamily="34" charset="0"/>
              </a:rPr>
              <a:t>What has been, or is, the current appetite from local residents to develop their own community food initiative / project and if they wanted to, how would they get practical advice and tips beyond the resources identified in this paper? </a:t>
            </a:r>
          </a:p>
          <a:p>
            <a:r>
              <a:rPr lang="en-GB" sz="2600" dirty="0">
                <a:latin typeface="Segoe UI" panose="020B0502040204020203" pitchFamily="34" charset="0"/>
                <a:cs typeface="Segoe UI" panose="020B0502040204020203" pitchFamily="34" charset="0"/>
              </a:rPr>
              <a:t>Has any local self-evaluation been tried by those running the community food projects to understand the benefits they deliver / their local efficacy?</a:t>
            </a:r>
          </a:p>
          <a:p>
            <a:r>
              <a:rPr lang="en-GB" sz="2600" dirty="0">
                <a:latin typeface="Segoe UI" panose="020B0502040204020203" pitchFamily="34" charset="0"/>
                <a:cs typeface="Segoe UI" panose="020B0502040204020203" pitchFamily="34" charset="0"/>
              </a:rPr>
              <a:t>Is there any evidence of York and North Yorkshire landowners being incentivised / encouraged to give over pockets of their land for communities to grow food on?</a:t>
            </a:r>
            <a:endParaRPr lang="en-US" sz="2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63756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777</TotalTime>
  <Words>1223</Words>
  <Application>Microsoft Office PowerPoint</Application>
  <PresentationFormat>Widescreen</PresentationFormat>
  <Paragraphs>118</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Segoe UI</vt:lpstr>
      <vt:lpstr>Symbol</vt:lpstr>
      <vt:lpstr>Office Theme</vt:lpstr>
      <vt:lpstr>PowerPoint Presentation</vt:lpstr>
      <vt:lpstr>Definition</vt:lpstr>
      <vt:lpstr>Community Food Projects – Typologies Eden Field Guide to Community Food Projects</vt:lpstr>
      <vt:lpstr>Outcomes</vt:lpstr>
      <vt:lpstr>Granton Community Gardeners – community development in action (North Edinburgh in a locality recognised as an area of deprivation) </vt:lpstr>
      <vt:lpstr>Kate’s Kitchen – community cafe</vt:lpstr>
      <vt:lpstr>Useful resources</vt:lpstr>
      <vt:lpstr>Questions arising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Rhodes</dc:creator>
  <cp:lastModifiedBy>Alan Graver</cp:lastModifiedBy>
  <cp:revision>39</cp:revision>
  <dcterms:created xsi:type="dcterms:W3CDTF">2022-10-06T10:00:05Z</dcterms:created>
  <dcterms:modified xsi:type="dcterms:W3CDTF">2025-06-02T17:51:00Z</dcterms:modified>
</cp:coreProperties>
</file>